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2" d="100"/>
          <a:sy n="72" d="100"/>
        </p:scale>
        <p:origin x="112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defRPr sz="1200">
        <a:latin typeface="+mj-lt"/>
        <a:ea typeface="+mj-ea"/>
        <a:cs typeface="+mj-cs"/>
        <a:sym typeface="Calibri"/>
      </a:defRPr>
    </a:lvl1pPr>
    <a:lvl2pPr indent="228600" latinLnBrk="0">
      <a:defRPr sz="1200">
        <a:latin typeface="+mj-lt"/>
        <a:ea typeface="+mj-ea"/>
        <a:cs typeface="+mj-cs"/>
        <a:sym typeface="Calibri"/>
      </a:defRPr>
    </a:lvl2pPr>
    <a:lvl3pPr indent="457200" latinLnBrk="0">
      <a:defRPr sz="1200">
        <a:latin typeface="+mj-lt"/>
        <a:ea typeface="+mj-ea"/>
        <a:cs typeface="+mj-cs"/>
        <a:sym typeface="Calibri"/>
      </a:defRPr>
    </a:lvl3pPr>
    <a:lvl4pPr indent="685800" latinLnBrk="0">
      <a:defRPr sz="1200">
        <a:latin typeface="+mj-lt"/>
        <a:ea typeface="+mj-ea"/>
        <a:cs typeface="+mj-cs"/>
        <a:sym typeface="Calibri"/>
      </a:defRPr>
    </a:lvl4pPr>
    <a:lvl5pPr indent="914400" latinLnBrk="0">
      <a:defRPr sz="1200">
        <a:latin typeface="+mj-lt"/>
        <a:ea typeface="+mj-ea"/>
        <a:cs typeface="+mj-cs"/>
        <a:sym typeface="Calibri"/>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Διαφάνεια τίτλου">
    <p:spTree>
      <p:nvGrpSpPr>
        <p:cNvPr id="1" name=""/>
        <p:cNvGrpSpPr/>
        <p:nvPr/>
      </p:nvGrpSpPr>
      <p:grpSpPr>
        <a:xfrm>
          <a:off x="0" y="0"/>
          <a:ext cx="0" cy="0"/>
          <a:chOff x="0" y="0"/>
          <a:chExt cx="0" cy="0"/>
        </a:xfrm>
      </p:grpSpPr>
      <p:sp>
        <p:nvSpPr>
          <p:cNvPr id="11" name="Κείμενο τίτλου"/>
          <p:cNvSpPr txBox="1">
            <a:spLocks noGrp="1"/>
          </p:cNvSpPr>
          <p:nvPr>
            <p:ph type="title"/>
          </p:nvPr>
        </p:nvSpPr>
        <p:spPr>
          <a:xfrm>
            <a:off x="685800" y="2130425"/>
            <a:ext cx="7772400" cy="1470025"/>
          </a:xfrm>
          <a:prstGeom prst="rect">
            <a:avLst/>
          </a:prstGeom>
        </p:spPr>
        <p:txBody>
          <a:bodyPr/>
          <a:lstStyle/>
          <a:p>
            <a:r>
              <a:t>Κείμενο τίτλου</a:t>
            </a:r>
          </a:p>
        </p:txBody>
      </p:sp>
      <p:sp>
        <p:nvSpPr>
          <p:cNvPr id="12" name="Επίπεδο κύριου τμήματος ένα…"/>
          <p:cNvSpPr txBox="1">
            <a:spLocks noGrp="1"/>
          </p:cNvSpPr>
          <p:nvPr>
            <p:ph type="body" sz="quarter" idx="1"/>
          </p:nvPr>
        </p:nvSpPr>
        <p:spPr>
          <a:xfrm>
            <a:off x="1371600" y="3886200"/>
            <a:ext cx="6400800" cy="1752600"/>
          </a:xfrm>
          <a:prstGeom prst="rect">
            <a:avLst/>
          </a:prstGeom>
        </p:spPr>
        <p:txBody>
          <a:bodyPr/>
          <a:lstStyle>
            <a:lvl1pPr marL="0" indent="0" algn="ctr">
              <a:buSzTx/>
              <a:buFontTx/>
              <a:buNone/>
              <a:defRPr>
                <a:solidFill>
                  <a:srgbClr val="888888"/>
                </a:solidFill>
              </a:defRPr>
            </a:lvl1pPr>
            <a:lvl2pPr marL="0" indent="457200" algn="ctr">
              <a:buSzTx/>
              <a:buFontTx/>
              <a:buNone/>
              <a:defRPr>
                <a:solidFill>
                  <a:srgbClr val="888888"/>
                </a:solidFill>
              </a:defRPr>
            </a:lvl2pPr>
            <a:lvl3pPr marL="0" indent="914400" algn="ctr">
              <a:buSzTx/>
              <a:buFontTx/>
              <a:buNone/>
              <a:defRPr>
                <a:solidFill>
                  <a:srgbClr val="888888"/>
                </a:solidFill>
              </a:defRPr>
            </a:lvl3pPr>
            <a:lvl4pPr marL="0" indent="1371600" algn="ctr">
              <a:buSzTx/>
              <a:buFontTx/>
              <a:buNone/>
              <a:defRPr>
                <a:solidFill>
                  <a:srgbClr val="888888"/>
                </a:solidFill>
              </a:defRPr>
            </a:lvl4pPr>
            <a:lvl5pPr marL="0" indent="1828800" algn="ctr">
              <a:buSzTx/>
              <a:buFontTx/>
              <a:buNone/>
              <a:defRPr>
                <a:solidFill>
                  <a:srgbClr val="888888"/>
                </a:solidFill>
              </a:defRPr>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13"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Τίτλος και Αντικείμενο">
    <p:spTree>
      <p:nvGrpSpPr>
        <p:cNvPr id="1" name=""/>
        <p:cNvGrpSpPr/>
        <p:nvPr/>
      </p:nvGrpSpPr>
      <p:grpSpPr>
        <a:xfrm>
          <a:off x="0" y="0"/>
          <a:ext cx="0" cy="0"/>
          <a:chOff x="0" y="0"/>
          <a:chExt cx="0" cy="0"/>
        </a:xfrm>
      </p:grpSpPr>
      <p:sp>
        <p:nvSpPr>
          <p:cNvPr id="20" name="Κείμενο τίτλου"/>
          <p:cNvSpPr txBox="1">
            <a:spLocks noGrp="1"/>
          </p:cNvSpPr>
          <p:nvPr>
            <p:ph type="title"/>
          </p:nvPr>
        </p:nvSpPr>
        <p:spPr>
          <a:prstGeom prst="rect">
            <a:avLst/>
          </a:prstGeom>
        </p:spPr>
        <p:txBody>
          <a:bodyPr/>
          <a:lstStyle/>
          <a:p>
            <a:r>
              <a:t>Κείμενο τίτλου</a:t>
            </a:r>
          </a:p>
        </p:txBody>
      </p:sp>
      <p:sp>
        <p:nvSpPr>
          <p:cNvPr id="21" name="Επίπεδο κύριου τμήματος ένα…"/>
          <p:cNvSpPr txBox="1">
            <a:spLocks noGrp="1"/>
          </p:cNvSpPr>
          <p:nvPr>
            <p:ph type="body" idx="1"/>
          </p:nvPr>
        </p:nvSpPr>
        <p:spPr>
          <a:prstGeom prst="rect">
            <a:avLst/>
          </a:prstGeom>
        </p:spPr>
        <p:txBody>
          <a:body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22"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Κεφαλίδα ενότητας">
    <p:spTree>
      <p:nvGrpSpPr>
        <p:cNvPr id="1" name=""/>
        <p:cNvGrpSpPr/>
        <p:nvPr/>
      </p:nvGrpSpPr>
      <p:grpSpPr>
        <a:xfrm>
          <a:off x="0" y="0"/>
          <a:ext cx="0" cy="0"/>
          <a:chOff x="0" y="0"/>
          <a:chExt cx="0" cy="0"/>
        </a:xfrm>
      </p:grpSpPr>
      <p:sp>
        <p:nvSpPr>
          <p:cNvPr id="29" name="Κείμενο τίτλου"/>
          <p:cNvSpPr txBox="1">
            <a:spLocks noGrp="1"/>
          </p:cNvSpPr>
          <p:nvPr>
            <p:ph type="title"/>
          </p:nvPr>
        </p:nvSpPr>
        <p:spPr>
          <a:xfrm>
            <a:off x="722312" y="4406900"/>
            <a:ext cx="7772401" cy="1362075"/>
          </a:xfrm>
          <a:prstGeom prst="rect">
            <a:avLst/>
          </a:prstGeom>
        </p:spPr>
        <p:txBody>
          <a:bodyPr anchor="t"/>
          <a:lstStyle>
            <a:lvl1pPr algn="l">
              <a:defRPr sz="4000" b="1" cap="all"/>
            </a:lvl1pPr>
          </a:lstStyle>
          <a:p>
            <a:r>
              <a:t>Κείμενο τίτλου</a:t>
            </a:r>
          </a:p>
        </p:txBody>
      </p:sp>
      <p:sp>
        <p:nvSpPr>
          <p:cNvPr id="30" name="Επίπεδο κύριου τμήματος ένα…"/>
          <p:cNvSpPr txBox="1">
            <a:spLocks noGrp="1"/>
          </p:cNvSpPr>
          <p:nvPr>
            <p:ph type="body" sz="quarter" idx="1"/>
          </p:nvPr>
        </p:nvSpPr>
        <p:spPr>
          <a:xfrm>
            <a:off x="722312" y="2906713"/>
            <a:ext cx="7772401" cy="1500188"/>
          </a:xfrm>
          <a:prstGeom prst="rect">
            <a:avLst/>
          </a:prstGeom>
        </p:spPr>
        <p:txBody>
          <a:bodyPr anchor="b"/>
          <a:lstStyle>
            <a:lvl1pPr marL="0" indent="0">
              <a:spcBef>
                <a:spcPts val="400"/>
              </a:spcBef>
              <a:buSzTx/>
              <a:buFontTx/>
              <a:buNone/>
              <a:defRPr sz="2000">
                <a:solidFill>
                  <a:srgbClr val="888888"/>
                </a:solidFill>
              </a:defRPr>
            </a:lvl1pPr>
            <a:lvl2pPr marL="0" indent="457200">
              <a:spcBef>
                <a:spcPts val="400"/>
              </a:spcBef>
              <a:buSzTx/>
              <a:buFontTx/>
              <a:buNone/>
              <a:defRPr sz="2000">
                <a:solidFill>
                  <a:srgbClr val="888888"/>
                </a:solidFill>
              </a:defRPr>
            </a:lvl2pPr>
            <a:lvl3pPr marL="0" indent="914400">
              <a:spcBef>
                <a:spcPts val="400"/>
              </a:spcBef>
              <a:buSzTx/>
              <a:buFontTx/>
              <a:buNone/>
              <a:defRPr sz="2000">
                <a:solidFill>
                  <a:srgbClr val="888888"/>
                </a:solidFill>
              </a:defRPr>
            </a:lvl3pPr>
            <a:lvl4pPr marL="0" indent="1371600">
              <a:spcBef>
                <a:spcPts val="400"/>
              </a:spcBef>
              <a:buSzTx/>
              <a:buFontTx/>
              <a:buNone/>
              <a:defRPr sz="2000">
                <a:solidFill>
                  <a:srgbClr val="888888"/>
                </a:solidFill>
              </a:defRPr>
            </a:lvl4pPr>
            <a:lvl5pPr marL="0" indent="1828800">
              <a:spcBef>
                <a:spcPts val="400"/>
              </a:spcBef>
              <a:buSzTx/>
              <a:buFontTx/>
              <a:buNone/>
              <a:defRPr sz="2000">
                <a:solidFill>
                  <a:srgbClr val="888888"/>
                </a:solidFill>
              </a:defRPr>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31"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Δύο περιεχόμενα">
    <p:spTree>
      <p:nvGrpSpPr>
        <p:cNvPr id="1" name=""/>
        <p:cNvGrpSpPr/>
        <p:nvPr/>
      </p:nvGrpSpPr>
      <p:grpSpPr>
        <a:xfrm>
          <a:off x="0" y="0"/>
          <a:ext cx="0" cy="0"/>
          <a:chOff x="0" y="0"/>
          <a:chExt cx="0" cy="0"/>
        </a:xfrm>
      </p:grpSpPr>
      <p:sp>
        <p:nvSpPr>
          <p:cNvPr id="38" name="Κείμενο τίτλου"/>
          <p:cNvSpPr txBox="1">
            <a:spLocks noGrp="1"/>
          </p:cNvSpPr>
          <p:nvPr>
            <p:ph type="title"/>
          </p:nvPr>
        </p:nvSpPr>
        <p:spPr>
          <a:prstGeom prst="rect">
            <a:avLst/>
          </a:prstGeom>
        </p:spPr>
        <p:txBody>
          <a:bodyPr/>
          <a:lstStyle/>
          <a:p>
            <a:r>
              <a:t>Κείμενο τίτλου</a:t>
            </a:r>
          </a:p>
        </p:txBody>
      </p:sp>
      <p:sp>
        <p:nvSpPr>
          <p:cNvPr id="39" name="Επίπεδο κύριου τμήματος ένα…"/>
          <p:cNvSpPr txBox="1">
            <a:spLocks noGrp="1"/>
          </p:cNvSpPr>
          <p:nvPr>
            <p:ph type="body" sz="half" idx="1"/>
          </p:nvPr>
        </p:nvSpPr>
        <p:spPr>
          <a:xfrm>
            <a:off x="457200" y="1600200"/>
            <a:ext cx="4038600" cy="4525963"/>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40"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Σύγκριση">
    <p:spTree>
      <p:nvGrpSpPr>
        <p:cNvPr id="1" name=""/>
        <p:cNvGrpSpPr/>
        <p:nvPr/>
      </p:nvGrpSpPr>
      <p:grpSpPr>
        <a:xfrm>
          <a:off x="0" y="0"/>
          <a:ext cx="0" cy="0"/>
          <a:chOff x="0" y="0"/>
          <a:chExt cx="0" cy="0"/>
        </a:xfrm>
      </p:grpSpPr>
      <p:sp>
        <p:nvSpPr>
          <p:cNvPr id="47" name="Κείμενο τίτλου"/>
          <p:cNvSpPr txBox="1">
            <a:spLocks noGrp="1"/>
          </p:cNvSpPr>
          <p:nvPr>
            <p:ph type="title"/>
          </p:nvPr>
        </p:nvSpPr>
        <p:spPr>
          <a:prstGeom prst="rect">
            <a:avLst/>
          </a:prstGeom>
        </p:spPr>
        <p:txBody>
          <a:bodyPr/>
          <a:lstStyle/>
          <a:p>
            <a:r>
              <a:t>Κείμενο τίτλου</a:t>
            </a:r>
          </a:p>
        </p:txBody>
      </p:sp>
      <p:sp>
        <p:nvSpPr>
          <p:cNvPr id="48" name="Επίπεδο κύριου τμήματος ένα…"/>
          <p:cNvSpPr txBox="1">
            <a:spLocks noGrp="1"/>
          </p:cNvSpPr>
          <p:nvPr>
            <p:ph type="body" sz="quarter" idx="1"/>
          </p:nvPr>
        </p:nvSpPr>
        <p:spPr>
          <a:xfrm>
            <a:off x="457200" y="1535112"/>
            <a:ext cx="4040188" cy="639763"/>
          </a:xfrm>
          <a:prstGeom prst="rect">
            <a:avLst/>
          </a:prstGeom>
        </p:spPr>
        <p:txBody>
          <a:bodyPr anchor="b"/>
          <a:lstStyle>
            <a:lvl1pPr marL="0" indent="0">
              <a:spcBef>
                <a:spcPts val="500"/>
              </a:spcBef>
              <a:buSzTx/>
              <a:buFontTx/>
              <a:buNone/>
              <a:defRPr sz="2400" b="1"/>
            </a:lvl1pPr>
            <a:lvl2pPr marL="0" indent="457200">
              <a:spcBef>
                <a:spcPts val="500"/>
              </a:spcBef>
              <a:buSzTx/>
              <a:buFontTx/>
              <a:buNone/>
              <a:defRPr sz="2400" b="1"/>
            </a:lvl2pPr>
            <a:lvl3pPr marL="0" indent="914400">
              <a:spcBef>
                <a:spcPts val="500"/>
              </a:spcBef>
              <a:buSzTx/>
              <a:buFontTx/>
              <a:buNone/>
              <a:defRPr sz="2400" b="1"/>
            </a:lvl3pPr>
            <a:lvl4pPr marL="0" indent="1371600">
              <a:spcBef>
                <a:spcPts val="500"/>
              </a:spcBef>
              <a:buSzTx/>
              <a:buFontTx/>
              <a:buNone/>
              <a:defRPr sz="2400" b="1"/>
            </a:lvl4pPr>
            <a:lvl5pPr marL="0" indent="1828800">
              <a:spcBef>
                <a:spcPts val="500"/>
              </a:spcBef>
              <a:buSzTx/>
              <a:buFontTx/>
              <a:buNone/>
              <a:defRPr sz="2400" b="1"/>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49" name="4 - Θέση κειμένου"/>
          <p:cNvSpPr>
            <a:spLocks noGrp="1"/>
          </p:cNvSpPr>
          <p:nvPr>
            <p:ph type="body" sz="quarter" idx="21"/>
          </p:nvPr>
        </p:nvSpPr>
        <p:spPr>
          <a:xfrm>
            <a:off x="4645025" y="1535112"/>
            <a:ext cx="4041775" cy="639763"/>
          </a:xfrm>
          <a:prstGeom prst="rect">
            <a:avLst/>
          </a:prstGeom>
        </p:spPr>
        <p:txBody>
          <a:bodyPr anchor="b"/>
          <a:lstStyle/>
          <a:p>
            <a:pPr marL="0" indent="0">
              <a:spcBef>
                <a:spcPts val="500"/>
              </a:spcBef>
              <a:buSzTx/>
              <a:buFontTx/>
              <a:buNone/>
              <a:defRPr sz="2400" b="1"/>
            </a:pPr>
            <a:endParaRPr/>
          </a:p>
        </p:txBody>
      </p:sp>
      <p:sp>
        <p:nvSpPr>
          <p:cNvPr id="50"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Μόνο τίτλος">
    <p:spTree>
      <p:nvGrpSpPr>
        <p:cNvPr id="1" name=""/>
        <p:cNvGrpSpPr/>
        <p:nvPr/>
      </p:nvGrpSpPr>
      <p:grpSpPr>
        <a:xfrm>
          <a:off x="0" y="0"/>
          <a:ext cx="0" cy="0"/>
          <a:chOff x="0" y="0"/>
          <a:chExt cx="0" cy="0"/>
        </a:xfrm>
      </p:grpSpPr>
      <p:sp>
        <p:nvSpPr>
          <p:cNvPr id="57" name="Κείμενο τίτλου"/>
          <p:cNvSpPr txBox="1">
            <a:spLocks noGrp="1"/>
          </p:cNvSpPr>
          <p:nvPr>
            <p:ph type="title"/>
          </p:nvPr>
        </p:nvSpPr>
        <p:spPr>
          <a:prstGeom prst="rect">
            <a:avLst/>
          </a:prstGeom>
        </p:spPr>
        <p:txBody>
          <a:bodyPr/>
          <a:lstStyle/>
          <a:p>
            <a:r>
              <a:t>Κείμενο τίτλου</a:t>
            </a:r>
          </a:p>
        </p:txBody>
      </p:sp>
      <p:sp>
        <p:nvSpPr>
          <p:cNvPr id="58"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Κενή">
    <p:spTree>
      <p:nvGrpSpPr>
        <p:cNvPr id="1" name=""/>
        <p:cNvGrpSpPr/>
        <p:nvPr/>
      </p:nvGrpSpPr>
      <p:grpSpPr>
        <a:xfrm>
          <a:off x="0" y="0"/>
          <a:ext cx="0" cy="0"/>
          <a:chOff x="0" y="0"/>
          <a:chExt cx="0" cy="0"/>
        </a:xfrm>
      </p:grpSpPr>
      <p:sp>
        <p:nvSpPr>
          <p:cNvPr id="65"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Περιεχόμενο με λεζάντα">
    <p:spTree>
      <p:nvGrpSpPr>
        <p:cNvPr id="1" name=""/>
        <p:cNvGrpSpPr/>
        <p:nvPr/>
      </p:nvGrpSpPr>
      <p:grpSpPr>
        <a:xfrm>
          <a:off x="0" y="0"/>
          <a:ext cx="0" cy="0"/>
          <a:chOff x="0" y="0"/>
          <a:chExt cx="0" cy="0"/>
        </a:xfrm>
      </p:grpSpPr>
      <p:sp>
        <p:nvSpPr>
          <p:cNvPr id="72" name="Κείμενο τίτλου"/>
          <p:cNvSpPr txBox="1">
            <a:spLocks noGrp="1"/>
          </p:cNvSpPr>
          <p:nvPr>
            <p:ph type="title"/>
          </p:nvPr>
        </p:nvSpPr>
        <p:spPr>
          <a:xfrm>
            <a:off x="457200" y="273050"/>
            <a:ext cx="3008314" cy="1162050"/>
          </a:xfrm>
          <a:prstGeom prst="rect">
            <a:avLst/>
          </a:prstGeom>
        </p:spPr>
        <p:txBody>
          <a:bodyPr anchor="b"/>
          <a:lstStyle>
            <a:lvl1pPr algn="l">
              <a:defRPr sz="2000" b="1"/>
            </a:lvl1pPr>
          </a:lstStyle>
          <a:p>
            <a:r>
              <a:t>Κείμενο τίτλου</a:t>
            </a:r>
          </a:p>
        </p:txBody>
      </p:sp>
      <p:sp>
        <p:nvSpPr>
          <p:cNvPr id="73" name="Επίπεδο κύριου τμήματος ένα…"/>
          <p:cNvSpPr txBox="1">
            <a:spLocks noGrp="1"/>
          </p:cNvSpPr>
          <p:nvPr>
            <p:ph type="body" idx="1"/>
          </p:nvPr>
        </p:nvSpPr>
        <p:spPr>
          <a:xfrm>
            <a:off x="3575050" y="273050"/>
            <a:ext cx="5111750" cy="5853113"/>
          </a:xfrm>
          <a:prstGeom prst="rect">
            <a:avLst/>
          </a:prstGeom>
        </p:spPr>
        <p:txBody>
          <a:body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74" name="3 - Θέση κειμένου"/>
          <p:cNvSpPr>
            <a:spLocks noGrp="1"/>
          </p:cNvSpPr>
          <p:nvPr>
            <p:ph type="body" sz="half" idx="21"/>
          </p:nvPr>
        </p:nvSpPr>
        <p:spPr>
          <a:xfrm>
            <a:off x="457199" y="1435100"/>
            <a:ext cx="3008315" cy="4691063"/>
          </a:xfrm>
          <a:prstGeom prst="rect">
            <a:avLst/>
          </a:prstGeom>
        </p:spPr>
        <p:txBody>
          <a:bodyPr/>
          <a:lstStyle/>
          <a:p>
            <a:pPr marL="0" indent="0">
              <a:spcBef>
                <a:spcPts val="300"/>
              </a:spcBef>
              <a:buSzTx/>
              <a:buFontTx/>
              <a:buNone/>
              <a:defRPr sz="1400"/>
            </a:pPr>
            <a:endParaRPr/>
          </a:p>
        </p:txBody>
      </p:sp>
      <p:sp>
        <p:nvSpPr>
          <p:cNvPr id="75"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Εικόνα με λεζάντα">
    <p:spTree>
      <p:nvGrpSpPr>
        <p:cNvPr id="1" name=""/>
        <p:cNvGrpSpPr/>
        <p:nvPr/>
      </p:nvGrpSpPr>
      <p:grpSpPr>
        <a:xfrm>
          <a:off x="0" y="0"/>
          <a:ext cx="0" cy="0"/>
          <a:chOff x="0" y="0"/>
          <a:chExt cx="0" cy="0"/>
        </a:xfrm>
      </p:grpSpPr>
      <p:sp>
        <p:nvSpPr>
          <p:cNvPr id="82" name="Κείμενο τίτλου"/>
          <p:cNvSpPr txBox="1">
            <a:spLocks noGrp="1"/>
          </p:cNvSpPr>
          <p:nvPr>
            <p:ph type="title"/>
          </p:nvPr>
        </p:nvSpPr>
        <p:spPr>
          <a:xfrm>
            <a:off x="1792288" y="4800600"/>
            <a:ext cx="5486401" cy="566738"/>
          </a:xfrm>
          <a:prstGeom prst="rect">
            <a:avLst/>
          </a:prstGeom>
        </p:spPr>
        <p:txBody>
          <a:bodyPr anchor="b"/>
          <a:lstStyle>
            <a:lvl1pPr algn="l">
              <a:defRPr sz="2000" b="1"/>
            </a:lvl1pPr>
          </a:lstStyle>
          <a:p>
            <a:r>
              <a:t>Κείμενο τίτλου</a:t>
            </a:r>
          </a:p>
        </p:txBody>
      </p:sp>
      <p:sp>
        <p:nvSpPr>
          <p:cNvPr id="83" name="2 - Θέση εικόνας"/>
          <p:cNvSpPr>
            <a:spLocks noGrp="1"/>
          </p:cNvSpPr>
          <p:nvPr>
            <p:ph type="pic" sz="half" idx="21"/>
          </p:nvPr>
        </p:nvSpPr>
        <p:spPr>
          <a:xfrm>
            <a:off x="1792288" y="612775"/>
            <a:ext cx="5486401" cy="4114800"/>
          </a:xfrm>
          <a:prstGeom prst="rect">
            <a:avLst/>
          </a:prstGeom>
        </p:spPr>
        <p:txBody>
          <a:bodyPr lIns="91439" rIns="91439">
            <a:noAutofit/>
          </a:bodyPr>
          <a:lstStyle/>
          <a:p>
            <a:endParaRPr/>
          </a:p>
        </p:txBody>
      </p:sp>
      <p:sp>
        <p:nvSpPr>
          <p:cNvPr id="84" name="Επίπεδο κύριου τμήματος ένα…"/>
          <p:cNvSpPr txBox="1">
            <a:spLocks noGrp="1"/>
          </p:cNvSpPr>
          <p:nvPr>
            <p:ph type="body" sz="quarter" idx="1"/>
          </p:nvPr>
        </p:nvSpPr>
        <p:spPr>
          <a:xfrm>
            <a:off x="1792288" y="5367337"/>
            <a:ext cx="5486401" cy="804863"/>
          </a:xfrm>
          <a:prstGeom prst="rect">
            <a:avLst/>
          </a:prstGeom>
        </p:spPr>
        <p:txBody>
          <a:bodyPr/>
          <a:lstStyle>
            <a:lvl1pPr marL="0" indent="0">
              <a:spcBef>
                <a:spcPts val="300"/>
              </a:spcBef>
              <a:buSzTx/>
              <a:buFontTx/>
              <a:buNone/>
              <a:defRPr sz="1400"/>
            </a:lvl1pPr>
            <a:lvl2pPr marL="0" indent="457200">
              <a:spcBef>
                <a:spcPts val="300"/>
              </a:spcBef>
              <a:buSzTx/>
              <a:buFontTx/>
              <a:buNone/>
              <a:defRPr sz="1400"/>
            </a:lvl2pPr>
            <a:lvl3pPr marL="0" indent="914400">
              <a:spcBef>
                <a:spcPts val="300"/>
              </a:spcBef>
              <a:buSzTx/>
              <a:buFontTx/>
              <a:buNone/>
              <a:defRPr sz="1400"/>
            </a:lvl3pPr>
            <a:lvl4pPr marL="0" indent="1371600">
              <a:spcBef>
                <a:spcPts val="300"/>
              </a:spcBef>
              <a:buSzTx/>
              <a:buFontTx/>
              <a:buNone/>
              <a:defRPr sz="1400"/>
            </a:lvl4pPr>
            <a:lvl5pPr marL="0" indent="1828800">
              <a:spcBef>
                <a:spcPts val="300"/>
              </a:spcBef>
              <a:buSzTx/>
              <a:buFontTx/>
              <a:buNone/>
              <a:defRPr sz="1400"/>
            </a:lvl5p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85" name="Αριθμός σλάιντ"/>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Κείμενο τίτλου"/>
          <p:cNvSpPr txBox="1">
            <a:spLocks noGrp="1"/>
          </p:cNvSpPr>
          <p:nvPr>
            <p:ph type="title"/>
          </p:nvPr>
        </p:nvSpPr>
        <p:spPr>
          <a:xfrm>
            <a:off x="457200" y="274638"/>
            <a:ext cx="8229600" cy="11430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Κείμενο τίτλου</a:t>
            </a:r>
          </a:p>
        </p:txBody>
      </p:sp>
      <p:sp>
        <p:nvSpPr>
          <p:cNvPr id="3" name="Επίπεδο κύριου τμήματος ένα…"/>
          <p:cNvSpPr txBox="1">
            <a:spLocks noGrp="1"/>
          </p:cNvSpPr>
          <p:nvPr>
            <p:ph type="body" idx="1"/>
          </p:nvPr>
        </p:nvSpPr>
        <p:spPr>
          <a:xfrm>
            <a:off x="457200" y="1600200"/>
            <a:ext cx="8229600" cy="45259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Επίπεδο κύριου τμήματος ένα</a:t>
            </a:r>
          </a:p>
          <a:p>
            <a:pPr lvl="1"/>
            <a:r>
              <a:t>Επίπεδο κύριου τμήματος δύο</a:t>
            </a:r>
          </a:p>
          <a:p>
            <a:pPr lvl="2"/>
            <a:r>
              <a:t>Επίπεδο κύριου τμήματος τρία</a:t>
            </a:r>
          </a:p>
          <a:p>
            <a:pPr lvl="3"/>
            <a:r>
              <a:t>Επίπεδο κύριου τμήματος τέσσερα</a:t>
            </a:r>
          </a:p>
          <a:p>
            <a:pPr lvl="4"/>
            <a:r>
              <a:t>Επίπεδο κύριου τμήματος πέντε</a:t>
            </a:r>
          </a:p>
        </p:txBody>
      </p:sp>
      <p:sp>
        <p:nvSpPr>
          <p:cNvPr id="4" name="Αριθμός σλάιντ"/>
          <p:cNvSpPr txBox="1">
            <a:spLocks noGrp="1"/>
          </p:cNvSpPr>
          <p:nvPr>
            <p:ph type="sldNum" sz="quarter" idx="2"/>
          </p:nvPr>
        </p:nvSpPr>
        <p:spPr>
          <a:xfrm>
            <a:off x="8428176" y="6414760"/>
            <a:ext cx="258624" cy="248305"/>
          </a:xfrm>
          <a:prstGeom prst="rect">
            <a:avLst/>
          </a:prstGeom>
          <a:ln w="12700">
            <a:miter lim="400000"/>
          </a:ln>
        </p:spPr>
        <p:txBody>
          <a:bodyPr wrap="none" lIns="45719" rIns="45719" anchor="ctr">
            <a:spAutoFit/>
          </a:bodyPr>
          <a:lstStyle>
            <a:lvl1pPr algn="r">
              <a:defRPr sz="1200">
                <a:solidFill>
                  <a:srgbClr val="888888"/>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1pPr>
      <a:lvl2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2pPr>
      <a:lvl3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3pPr>
      <a:lvl4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4pPr>
      <a:lvl5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5pPr>
      <a:lvl6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6pPr>
      <a:lvl7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7pPr>
      <a:lvl8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8pPr>
      <a:lvl9pPr marL="0" marR="0" indent="0" algn="ctr" defTabSz="914400" rtl="0" latinLnBrk="0">
        <a:lnSpc>
          <a:spcPct val="100000"/>
        </a:lnSpc>
        <a:spcBef>
          <a:spcPts val="0"/>
        </a:spcBef>
        <a:spcAft>
          <a:spcPts val="0"/>
        </a:spcAft>
        <a:buClrTx/>
        <a:buSzTx/>
        <a:buFontTx/>
        <a:buNone/>
        <a:tabLst/>
        <a:defRPr sz="4400" b="0" i="0" u="none" strike="noStrike" cap="none" spc="0" baseline="0">
          <a:solidFill>
            <a:srgbClr val="000000"/>
          </a:solidFill>
          <a:uFillTx/>
          <a:latin typeface="+mj-lt"/>
          <a:ea typeface="+mj-ea"/>
          <a:cs typeface="+mj-cs"/>
          <a:sym typeface="Calibri"/>
        </a:defRPr>
      </a:lvl9pPr>
    </p:titleStyle>
    <p:bodyStyle>
      <a:lvl1pPr marL="342900" marR="0" indent="-3429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1pPr>
      <a:lvl2pPr marL="783771" marR="0" indent="-326571"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2pPr>
      <a:lvl3pPr marL="1219200" marR="0" indent="-30480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3pPr>
      <a:lvl4pPr marL="17373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4pPr>
      <a:lvl5pPr marL="21945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5pPr>
      <a:lvl6pPr marL="26517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6pPr>
      <a:lvl7pPr marL="3108960" marR="0" indent="-365760"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7pPr>
      <a:lvl8pPr marL="35661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8pPr>
      <a:lvl9pPr marL="4023359" marR="0" indent="-365759" algn="l" defTabSz="914400" rtl="0" latinLnBrk="0">
        <a:lnSpc>
          <a:spcPct val="100000"/>
        </a:lnSpc>
        <a:spcBef>
          <a:spcPts val="700"/>
        </a:spcBef>
        <a:spcAft>
          <a:spcPts val="0"/>
        </a:spcAft>
        <a:buClrTx/>
        <a:buSzPct val="100000"/>
        <a:buFont typeface="Arial"/>
        <a:buChar char="•"/>
        <a:tabLst/>
        <a:defRPr sz="3200" b="0" i="0" u="none" strike="noStrike" cap="none" spc="0" baseline="0">
          <a:solidFill>
            <a:srgbClr val="000000"/>
          </a:solidFill>
          <a:uFillTx/>
          <a:latin typeface="+mj-lt"/>
          <a:ea typeface="+mj-ea"/>
          <a:cs typeface="+mj-cs"/>
          <a:sym typeface="Calibri"/>
        </a:defRPr>
      </a:lvl9pPr>
    </p:bodyStyle>
    <p:otherStyle>
      <a:lvl1pPr marL="0" marR="0" indent="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1pPr>
      <a:lvl2pPr marL="0" marR="0" indent="457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2pPr>
      <a:lvl3pPr marL="0" marR="0" indent="914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3pPr>
      <a:lvl4pPr marL="0" marR="0" indent="1371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4pPr>
      <a:lvl5pPr marL="0" marR="0" indent="18288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5pPr>
      <a:lvl6pPr marL="0" marR="0" indent="22860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6pPr>
      <a:lvl7pPr marL="0" marR="0" indent="27432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7pPr>
      <a:lvl8pPr marL="0" marR="0" indent="32004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8pPr>
      <a:lvl9pPr marL="0" marR="0" indent="3657600" algn="r" defTabSz="914400" rtl="0" latinLnBrk="0">
        <a:lnSpc>
          <a:spcPct val="100000"/>
        </a:lnSpc>
        <a:spcBef>
          <a:spcPts val="0"/>
        </a:spcBef>
        <a:spcAft>
          <a:spcPts val="0"/>
        </a:spcAft>
        <a:buClrTx/>
        <a:buSzTx/>
        <a:buFontTx/>
        <a:buNone/>
        <a:tabLst/>
        <a:defRPr sz="12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dx.doi.org/10.1210/jcem.82.1.3665" TargetMode="External"/><Relationship Id="rId2" Type="http://schemas.openxmlformats.org/officeDocument/2006/relationships/image" Target="../media/image3.png"/><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hyperlink" Target="mailto:akampas@phyed.duth.gr"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1 - Τίτλος"/>
          <p:cNvSpPr txBox="1">
            <a:spLocks noGrp="1"/>
          </p:cNvSpPr>
          <p:nvPr>
            <p:ph type="ctrTitle"/>
          </p:nvPr>
        </p:nvSpPr>
        <p:spPr>
          <a:xfrm>
            <a:off x="431541" y="1398122"/>
            <a:ext cx="8280920" cy="628641"/>
          </a:xfrm>
          <a:prstGeom prst="rect">
            <a:avLst/>
          </a:prstGeom>
        </p:spPr>
        <p:txBody>
          <a:bodyPr anchor="t"/>
          <a:lstStyle/>
          <a:p>
            <a:pPr algn="l">
              <a:lnSpc>
                <a:spcPct val="90000"/>
              </a:lnSpc>
              <a:defRPr sz="1600" b="1"/>
            </a:pPr>
            <a:r>
              <a:rPr lang="el-GR" sz="1600" b="1" dirty="0"/>
              <a:t>ΣΥΝΥΦΑΙΝΟΝΤΑΣ ΤΟΝ ΕΛΛΗΝΙΚΟ ΠΑΡΑΔΟΣΙΑΚΟ ΧΟΡΟ ΜΕ ΤΗ ΣΩΜΑΤΙΚΗ ΑΓΩΓΗ ΣΤΟ ΧΘΕΣ ΚΑΙ ΣΤΟ ΣΗΜΕΡΑ: ΑΝΑΛΥΤΙΚΗ ΙΣΤΟΡΙΚΗ ΜΕΛΕΤΗ ΚΑΙ ΣΗΜΕΡΙΝΗ ΠΡΑΓΜΑΤΙΚΟΤΗΤΑ</a:t>
            </a:r>
            <a:endParaRPr sz="1100" i="1" dirty="0"/>
          </a:p>
        </p:txBody>
      </p:sp>
      <p:sp>
        <p:nvSpPr>
          <p:cNvPr id="6" name="TextBox 5">
            <a:extLst>
              <a:ext uri="{FF2B5EF4-FFF2-40B4-BE49-F238E27FC236}">
                <a16:creationId xmlns:a16="http://schemas.microsoft.com/office/drawing/2014/main" id="{69C139B6-2E89-A7CD-39D7-A2FA2ADB8695}"/>
              </a:ext>
            </a:extLst>
          </p:cNvPr>
          <p:cNvSpPr txBox="1"/>
          <p:nvPr/>
        </p:nvSpPr>
        <p:spPr>
          <a:xfrm>
            <a:off x="431540" y="2509930"/>
            <a:ext cx="8280920" cy="427809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defRPr sz="1100" b="1">
                <a:solidFill>
                  <a:srgbClr val="000000"/>
                </a:solidFill>
              </a:defRPr>
            </a:pPr>
            <a:r>
              <a:rPr lang="el-GR" sz="1400" dirty="0"/>
              <a:t>Εισαγωγή</a:t>
            </a:r>
          </a:p>
          <a:p>
            <a:pPr algn="just">
              <a:defRPr sz="1100" b="1">
                <a:solidFill>
                  <a:srgbClr val="000000"/>
                </a:solidFill>
              </a:defRPr>
            </a:pPr>
            <a:endParaRPr lang="en-US" sz="1000" dirty="0"/>
          </a:p>
          <a:p>
            <a:pPr algn="just">
              <a:defRPr sz="1100">
                <a:solidFill>
                  <a:srgbClr val="000000"/>
                </a:solidFill>
              </a:defRPr>
            </a:pPr>
            <a:r>
              <a:rPr lang="el-GR" sz="1400" dirty="0"/>
              <a:t>Η συνύφανση της σχολικής σωματικής αγωγής (εφεξής ΣΑ) και του ελληνικού παραδοσιακού χορού (εφεξής ΕΠΧ) αποτελεί σταθερή πραγματικότητα ήδη από την επανίδρυση του ελληνικού κράτους. Από τα πρώτα αναλυτικά προγράμματα μέχρι και τα σύγχρονα εκπαιδευτικά πλαίσια, ο ΕΠΧ κατέχει σταθερή θέση στο μάθημα της ΣΑ σε όλες τις βαθμίδες εκπαίδευσης, συνυπάρχοντας με το παιχνίδι, τη γυμναστική και τα αθλήματα. Η επιλογή αυτή δεν υπήρξε τυχαία, αλλά συνδέθηκε με τους στόχους διαμόρφωσης εθνικής ταυτότητας, καλλιέργειας συλλογικού ήθους και ενίσχυσης της κοινωνικής συνοχής, στοιχεία που συνόδευσαν τον νεοσύστατο ελληνικό εκπαιδευτικό θεσμό. Σκοπός της εργασίας είναι η ανάδειξη της συνύφανσης ΕΠΧ με ΣΑ και του επιπέδου σπουδών του σήμερα.</a:t>
            </a:r>
            <a:endParaRPr lang="en-US" sz="1400" dirty="0"/>
          </a:p>
          <a:p>
            <a:pPr algn="ctr">
              <a:defRPr sz="1100" b="1">
                <a:solidFill>
                  <a:srgbClr val="000000"/>
                </a:solidFill>
              </a:defRPr>
            </a:pPr>
            <a:endParaRPr lang="el-GR" sz="1400" dirty="0"/>
          </a:p>
          <a:p>
            <a:pPr algn="ctr">
              <a:defRPr sz="1100" b="1">
                <a:solidFill>
                  <a:srgbClr val="000000"/>
                </a:solidFill>
              </a:defRPr>
            </a:pPr>
            <a:r>
              <a:rPr lang="el-GR" sz="1400" dirty="0"/>
              <a:t>Μέθοδος</a:t>
            </a:r>
          </a:p>
          <a:p>
            <a:pPr algn="just">
              <a:defRPr sz="1100" b="1">
                <a:solidFill>
                  <a:srgbClr val="000000"/>
                </a:solidFill>
              </a:defRPr>
            </a:pPr>
            <a:endParaRPr lang="en-US" sz="1000" dirty="0"/>
          </a:p>
          <a:p>
            <a:pPr algn="just">
              <a:defRPr sz="1100">
                <a:solidFill>
                  <a:srgbClr val="000000"/>
                </a:solidFill>
              </a:defRPr>
            </a:pPr>
            <a:r>
              <a:rPr lang="el-GR" sz="1400" dirty="0"/>
              <a:t>Η παρούσα μελέτη υιοθετεί ιστορική προσέγγιση, συνδυάζοντας ιστορική ανάλυση του Ελληνικού Παραδοσιακού Χορού (ΕΠΧ) στο πλαίσιο της Σωματικής Αγωγής (ΣΑ) με συστηματική εξέταση των σύγχρονων Οδηγών Σπουδών του Τμήματος Επιστήμης Φυσικής Αγωγής και Αθλητισμού (ΤΕΦΑΑ) του Εθνικού και Καποδιστριακού Πανεπιστημίου Αθηνών. Συγκεκριμένα, η μεθοδολογική προσέγγιση στηρίζεται στις αρχές της ιστορικο-εθνογραφικής έρευνας και της ανάλυσης εκπαιδευτικού λόγου, επιτρέποντας την κατανόηση του ΕΠΧ όχι μόνο ως αντικείμενο καλλιτεχνικής πρακτικής αλλά και ως πολιτισμικό, παιδαγωγικό και κοινωνικό εργαλείο εντός της ακαδημαϊκής και εθνικής πραγματικότητας.</a:t>
            </a:r>
            <a:endParaRPr lang="en-US" sz="1400" dirty="0"/>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31540" y="107366"/>
            <a:ext cx="4345757" cy="1198101"/>
          </a:xfrm>
          <a:prstGeom prst="rect">
            <a:avLst/>
          </a:prstGeom>
          <a:ln>
            <a:noFill/>
          </a:ln>
          <a:effectLst>
            <a:softEdge rad="112500"/>
          </a:effectLst>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01939" y="143015"/>
            <a:ext cx="3810521" cy="1162452"/>
          </a:xfrm>
          <a:prstGeom prst="rect">
            <a:avLst/>
          </a:prstGeom>
          <a:ln>
            <a:noFill/>
          </a:ln>
          <a:effectLst>
            <a:softEdge rad="112500"/>
          </a:effectLst>
        </p:spPr>
      </p:pic>
      <p:sp>
        <p:nvSpPr>
          <p:cNvPr id="7" name="Rectangle 6"/>
          <p:cNvSpPr/>
          <p:nvPr/>
        </p:nvSpPr>
        <p:spPr>
          <a:xfrm>
            <a:off x="393832" y="1888585"/>
            <a:ext cx="8267306" cy="461665"/>
          </a:xfrm>
          <a:prstGeom prst="rect">
            <a:avLst/>
          </a:prstGeom>
        </p:spPr>
        <p:txBody>
          <a:bodyPr wrap="square">
            <a:spAutoFit/>
          </a:bodyPr>
          <a:lstStyle/>
          <a:p>
            <a:r>
              <a:rPr lang="el-GR" sz="1200" i="1" dirty="0"/>
              <a:t>ΚΑΡΦΗΣ Β.</a:t>
            </a:r>
            <a:r>
              <a:rPr lang="el-GR" sz="1200" i="1" baseline="30000" dirty="0"/>
              <a:t>1</a:t>
            </a:r>
            <a:r>
              <a:rPr lang="el-GR" sz="1200" i="1" dirty="0"/>
              <a:t>, ΔΗΜΟΠΟΥΛΟΣ Κ.</a:t>
            </a:r>
            <a:r>
              <a:rPr lang="el-GR" sz="1200" i="1" baseline="30000" dirty="0"/>
              <a:t>1</a:t>
            </a:r>
            <a:r>
              <a:rPr lang="el-GR" sz="1200" i="1" dirty="0"/>
              <a:t>, ΦΙΛΙΠΠΙΔΟΥ Ε.</a:t>
            </a:r>
            <a:r>
              <a:rPr lang="el-GR" sz="1200" i="1" baseline="30000" dirty="0"/>
              <a:t>1</a:t>
            </a:r>
            <a:r>
              <a:rPr lang="el-GR" sz="1200" i="1" dirty="0"/>
              <a:t>, ΚΟΥΤΣΟΥΜΠΑ Μ.</a:t>
            </a:r>
            <a:r>
              <a:rPr lang="el-GR" sz="1200" i="1" baseline="30000" dirty="0"/>
              <a:t>1</a:t>
            </a:r>
            <a:r>
              <a:rPr lang="el-GR" sz="1200" i="1" dirty="0"/>
              <a:t> </a:t>
            </a:r>
            <a:br>
              <a:rPr lang="el-GR" sz="1200" i="1" dirty="0"/>
            </a:br>
            <a:r>
              <a:rPr lang="el-GR" sz="1200" i="1" baseline="30000" dirty="0"/>
              <a:t>1</a:t>
            </a:r>
            <a:r>
              <a:rPr lang="el-GR" sz="1200" i="1" dirty="0"/>
              <a:t>Σχολή Επιστήμης Φυσικής Αγωγής και Αθλητισμού, Εθνικό και Καποδιστριακό Πανεπιστήμιο Αθηνών.</a:t>
            </a:r>
            <a:endParaRPr lang="en-US" sz="1200"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3C6AABE-0B04-CB90-CD94-9D12B3200A34}"/>
              </a:ext>
            </a:extLst>
          </p:cNvPr>
          <p:cNvSpPr txBox="1"/>
          <p:nvPr/>
        </p:nvSpPr>
        <p:spPr>
          <a:xfrm>
            <a:off x="415252" y="1275769"/>
            <a:ext cx="8087725" cy="162095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gn="ctr">
              <a:lnSpc>
                <a:spcPct val="80000"/>
              </a:lnSpc>
              <a:spcBef>
                <a:spcPts val="200"/>
              </a:spcBef>
              <a:defRPr sz="1100" b="1">
                <a:solidFill>
                  <a:srgbClr val="000000"/>
                </a:solidFill>
              </a:defRPr>
            </a:pPr>
            <a:r>
              <a:rPr lang="el-GR" sz="1400" b="1" dirty="0"/>
              <a:t>Αποτελέσματα</a:t>
            </a:r>
          </a:p>
          <a:p>
            <a:pPr algn="ctr">
              <a:lnSpc>
                <a:spcPct val="80000"/>
              </a:lnSpc>
              <a:spcBef>
                <a:spcPts val="200"/>
              </a:spcBef>
              <a:defRPr sz="1100" b="1">
                <a:solidFill>
                  <a:srgbClr val="000000"/>
                </a:solidFill>
              </a:defRPr>
            </a:pPr>
            <a:endParaRPr lang="en-US" sz="800" b="1" dirty="0"/>
          </a:p>
          <a:p>
            <a:pPr algn="just">
              <a:lnSpc>
                <a:spcPct val="80000"/>
              </a:lnSpc>
              <a:spcBef>
                <a:spcPts val="200"/>
              </a:spcBef>
              <a:defRPr sz="1100">
                <a:solidFill>
                  <a:srgbClr val="000000"/>
                </a:solidFill>
              </a:defRPr>
            </a:pPr>
            <a:r>
              <a:rPr lang="el-GR" sz="1400" dirty="0"/>
              <a:t>Από την ίδρυση της ΕΑΣΑ (ανώτερη εκπαίδευση) αλλά και των προγενέστερων σχολών αυτής, αναπόσπαστο τμήμα του αναλυτικού προγράμματος σπουδών της συνιστούσε ο ΕΠΧ. Από το 1984-1985, με την </a:t>
            </a:r>
            <a:r>
              <a:rPr lang="el-GR" sz="1400" dirty="0" err="1"/>
              <a:t>ανωτατοποίηση</a:t>
            </a:r>
            <a:r>
              <a:rPr lang="el-GR" sz="1400" dirty="0"/>
              <a:t> της ΕΑΣΑ, οι σπουδές στον χορό, σε όλα τα ΤΕΦΑΑ, δρομολογούνται σε νέα επιστημονική βάση. Ειδικότερα, στο ΤΕΦΑΑ ΕΚΠΑ σήμερα, όλοι οι φοιτητές/</a:t>
            </a:r>
            <a:r>
              <a:rPr lang="el-GR" sz="1400" dirty="0" err="1"/>
              <a:t>τριες</a:t>
            </a:r>
            <a:r>
              <a:rPr lang="el-GR" sz="1400" dirty="0"/>
              <a:t> παρακολουθούν μάθημα κορμού, ενώ δύνανται να παρακολουθήσουν τρία μαθήματα επιλογής αλλά και Ειδίκευση (με επτά υποχρεωτικά μαθήματα και υποχρεωτική εκπόνηση πτυχιακής εργασίας). Τέλος, παρέχεται η δυνατότητα μεταπτυχιακών και διδακτορικών σπουδών, όπως και διεξαγωγής μεταδιδακτορικής έρευνας.</a:t>
            </a:r>
            <a:endParaRPr lang="en-US" sz="1400" dirty="0"/>
          </a:p>
        </p:txBody>
      </p:sp>
      <p:sp>
        <p:nvSpPr>
          <p:cNvPr id="6" name="Θέση περιεχομένου 2">
            <a:extLst>
              <a:ext uri="{FF2B5EF4-FFF2-40B4-BE49-F238E27FC236}">
                <a16:creationId xmlns:a16="http://schemas.microsoft.com/office/drawing/2014/main" id="{F7831D12-A857-94FD-2AB7-C48BEED513EE}"/>
              </a:ext>
            </a:extLst>
          </p:cNvPr>
          <p:cNvSpPr txBox="1"/>
          <p:nvPr/>
        </p:nvSpPr>
        <p:spPr>
          <a:xfrm>
            <a:off x="3810868" y="2892224"/>
            <a:ext cx="4692109" cy="234423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p>
            <a:pPr algn="ctr">
              <a:spcBef>
                <a:spcPts val="200"/>
              </a:spcBef>
              <a:defRPr sz="1100" b="1"/>
            </a:pPr>
            <a:r>
              <a:rPr lang="el-GR" sz="1400" b="1" dirty="0"/>
              <a:t>Συζήτηση-Συμπεράσματα</a:t>
            </a:r>
          </a:p>
          <a:p>
            <a:pPr algn="ctr">
              <a:spcBef>
                <a:spcPts val="200"/>
              </a:spcBef>
              <a:defRPr sz="1100" b="1"/>
            </a:pPr>
            <a:endParaRPr sz="300" b="1" dirty="0"/>
          </a:p>
          <a:p>
            <a:pPr algn="just">
              <a:spcBef>
                <a:spcPts val="200"/>
              </a:spcBef>
              <a:defRPr sz="1100"/>
            </a:pPr>
            <a:r>
              <a:rPr lang="el-GR" sz="1400" dirty="0"/>
              <a:t>Η αναλυτική ιστορική μελέτη του ΕΠΧ στο πλαίσιο της ΣΑ αναδεικνύει τη συνύφανσή τους. Σήμερα, οι καθηγητές ΣΑ (Οδηγοί Σπουδών ΤΕΦΑΑ ΕΚΠΑ), διακρίνονται για την υψηλού επιπέδου σπουδή τους (θεωρητική και εργαστηριακή). Η σαραντάχρονη πορεία έχει αναδείξει ότι οι απόφοιτοι των ΤΕΦΑΑ και ειδικότερα της Ειδίκευσης έχουν συμβάλει τα μέγιστα στην ποιοτική αναβάθμιση της έρευνας, της διδασκαλίας και της παρουσίασης του χορού και του ΕΠΧ γενικότερα, αλλά και ειδικότερα στη ΣΑ.</a:t>
            </a:r>
            <a:endParaRPr sz="1400" dirty="0"/>
          </a:p>
        </p:txBody>
      </p:sp>
      <p:pic>
        <p:nvPicPr>
          <p:cNvPr id="7" name="Εικόνα 8">
            <a:extLst>
              <a:ext uri="{FF2B5EF4-FFF2-40B4-BE49-F238E27FC236}">
                <a16:creationId xmlns:a16="http://schemas.microsoft.com/office/drawing/2014/main" id="{01B1599D-E9D6-714C-5B9B-0E6EF6A72B8E}"/>
              </a:ext>
            </a:extLst>
          </p:cNvPr>
          <p:cNvPicPr>
            <a:picLocks noChangeAspect="1"/>
          </p:cNvPicPr>
          <p:nvPr/>
        </p:nvPicPr>
        <p:blipFill>
          <a:blip r:embed="rId2"/>
          <a:stretch>
            <a:fillRect/>
          </a:stretch>
        </p:blipFill>
        <p:spPr>
          <a:xfrm>
            <a:off x="489298" y="2983107"/>
            <a:ext cx="3247316" cy="2164044"/>
          </a:xfrm>
          <a:prstGeom prst="rect">
            <a:avLst/>
          </a:prstGeom>
          <a:ln w="12700">
            <a:miter lim="400000"/>
          </a:ln>
        </p:spPr>
      </p:pic>
      <p:sp>
        <p:nvSpPr>
          <p:cNvPr id="8" name="TextBox 10">
            <a:extLst>
              <a:ext uri="{FF2B5EF4-FFF2-40B4-BE49-F238E27FC236}">
                <a16:creationId xmlns:a16="http://schemas.microsoft.com/office/drawing/2014/main" id="{8355EE0E-FD93-CF38-8D51-809EA98E3E9D}"/>
              </a:ext>
            </a:extLst>
          </p:cNvPr>
          <p:cNvSpPr txBox="1"/>
          <p:nvPr/>
        </p:nvSpPr>
        <p:spPr>
          <a:xfrm>
            <a:off x="489298" y="5379398"/>
            <a:ext cx="8013679" cy="141115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rIns="45719">
            <a:spAutoFit/>
          </a:bodyPr>
          <a:lstStyle/>
          <a:p>
            <a:pPr algn="ctr">
              <a:defRPr sz="800" b="1"/>
            </a:pPr>
            <a:r>
              <a:rPr lang="el-GR" sz="1400" b="1" dirty="0"/>
              <a:t>Ενδεικτική βιβλιογραφία</a:t>
            </a:r>
            <a:endParaRPr sz="1000" b="1" dirty="0"/>
          </a:p>
          <a:p>
            <a:pPr algn="just">
              <a:lnSpc>
                <a:spcPct val="80000"/>
              </a:lnSpc>
              <a:defRPr sz="800"/>
            </a:pPr>
            <a:r>
              <a:rPr lang="en-US" sz="1100" dirty="0"/>
              <a:t>Burke, P. (2005). </a:t>
            </a:r>
            <a:r>
              <a:rPr lang="en-US" sz="1100" i="1" dirty="0"/>
              <a:t>History and social theory </a:t>
            </a:r>
            <a:r>
              <a:rPr lang="en-US" sz="1100" dirty="0"/>
              <a:t>(2nd ed.). Cornell University Press.</a:t>
            </a:r>
            <a:endParaRPr lang="el-GR" sz="1100" dirty="0"/>
          </a:p>
          <a:p>
            <a:pPr algn="just">
              <a:lnSpc>
                <a:spcPct val="80000"/>
              </a:lnSpc>
              <a:defRPr sz="800"/>
            </a:pPr>
            <a:r>
              <a:rPr lang="en-US" sz="1100" dirty="0" err="1"/>
              <a:t>Kalogeropoulou</a:t>
            </a:r>
            <a:r>
              <a:rPr lang="en-US" sz="1100" dirty="0"/>
              <a:t>, S. (2015). Greek dance, nationalism and identity: A contemporary approach. Dance Research Journal, 47(2), 85-102. DOI: </a:t>
            </a:r>
            <a:r>
              <a:rPr lang="en-US" sz="1100" u="sng" dirty="0">
                <a:solidFill>
                  <a:srgbClr val="0000FF"/>
                </a:solidFill>
                <a:uFill>
                  <a:solidFill>
                    <a:srgbClr val="0000FF"/>
                  </a:solidFill>
                </a:uFill>
                <a:hlinkClick r:id="rId3"/>
              </a:rPr>
              <a:t>http://dx.doi.org/</a:t>
            </a:r>
            <a:r>
              <a:rPr lang="en-US" sz="1100" u="sng" dirty="0">
                <a:solidFill>
                  <a:srgbClr val="0000FF"/>
                </a:solidFill>
                <a:uFill>
                  <a:solidFill>
                    <a:srgbClr val="0000FF"/>
                  </a:solidFill>
                </a:uFill>
              </a:rPr>
              <a:t>10.15663/DRA.V1I1.6</a:t>
            </a:r>
            <a:r>
              <a:rPr lang="en-US" sz="1100" dirty="0"/>
              <a:t>.</a:t>
            </a:r>
          </a:p>
          <a:p>
            <a:pPr algn="just">
              <a:lnSpc>
                <a:spcPct val="80000"/>
              </a:lnSpc>
              <a:defRPr sz="800"/>
            </a:pPr>
            <a:r>
              <a:rPr lang="el-GR" sz="1100" dirty="0" err="1"/>
              <a:t>Koutsouba</a:t>
            </a:r>
            <a:r>
              <a:rPr lang="el-GR" sz="1100" dirty="0"/>
              <a:t>, M. (2012). Η διδασκαλία του ελληνικού λαϊκού παραδοσιακού χορού στους καθηγητές Σωματικής Αγωγής από το 1909 μέχρι το 1983. </a:t>
            </a:r>
            <a:r>
              <a:rPr lang="el-GR" sz="1100" i="1" dirty="0"/>
              <a:t>Κινησιολογία: Ανθρωπιστική Κατεύθυνση </a:t>
            </a:r>
            <a:r>
              <a:rPr lang="el-GR" sz="1100" dirty="0"/>
              <a:t>, </a:t>
            </a:r>
            <a:r>
              <a:rPr lang="el-GR" sz="1100" i="1" dirty="0"/>
              <a:t>5</a:t>
            </a:r>
            <a:r>
              <a:rPr lang="el-GR" sz="1100" dirty="0"/>
              <a:t>(1), 32–39.</a:t>
            </a:r>
          </a:p>
          <a:p>
            <a:pPr algn="just">
              <a:lnSpc>
                <a:spcPct val="80000"/>
              </a:lnSpc>
              <a:defRPr sz="800"/>
            </a:pPr>
            <a:r>
              <a:rPr lang="en-US" sz="1100" dirty="0"/>
              <a:t>Thompson, P. (2017). </a:t>
            </a:r>
            <a:r>
              <a:rPr lang="en-US" sz="1100" i="1" dirty="0"/>
              <a:t>The voice of the past: Oral history </a:t>
            </a:r>
            <a:r>
              <a:rPr lang="en-US" sz="1100" dirty="0"/>
              <a:t>(4th ed.). Oxford University Press.</a:t>
            </a:r>
            <a:endParaRPr lang="el-GR" sz="1100" dirty="0"/>
          </a:p>
          <a:p>
            <a:pPr algn="just">
              <a:lnSpc>
                <a:spcPct val="80000"/>
              </a:lnSpc>
              <a:defRPr sz="800"/>
            </a:pPr>
            <a:r>
              <a:rPr sz="1050" b="1" dirty="0"/>
              <a:t> </a:t>
            </a:r>
          </a:p>
          <a:p>
            <a:pPr algn="just">
              <a:defRPr sz="800" b="1"/>
            </a:pPr>
            <a:r>
              <a:rPr sz="1050" dirty="0"/>
              <a:t>Contact</a:t>
            </a:r>
            <a:r>
              <a:rPr sz="1050" b="0" dirty="0"/>
              <a:t>: </a:t>
            </a:r>
            <a:r>
              <a:rPr lang="en-US" sz="1050" u="sng" dirty="0">
                <a:solidFill>
                  <a:srgbClr val="0000FF"/>
                </a:solidFill>
                <a:uFill>
                  <a:solidFill>
                    <a:srgbClr val="0000FF"/>
                  </a:solidFill>
                </a:uFill>
              </a:rPr>
              <a:t>karfisvas</a:t>
            </a:r>
            <a:r>
              <a:rPr sz="1050" u="sng" dirty="0">
                <a:solidFill>
                  <a:srgbClr val="0000FF"/>
                </a:solidFill>
                <a:uFill>
                  <a:solidFill>
                    <a:srgbClr val="0000FF"/>
                  </a:solidFill>
                </a:uFill>
                <a:hlinkClick r:id="rId4"/>
              </a:rPr>
              <a:t>@phed.</a:t>
            </a:r>
            <a:r>
              <a:rPr lang="en-US" sz="1050" u="sng" dirty="0">
                <a:solidFill>
                  <a:srgbClr val="0000FF"/>
                </a:solidFill>
                <a:uFill>
                  <a:solidFill>
                    <a:srgbClr val="0000FF"/>
                  </a:solidFill>
                </a:uFill>
                <a:hlinkClick r:id="rId4"/>
              </a:rPr>
              <a:t>uoa</a:t>
            </a:r>
            <a:r>
              <a:rPr sz="1050" u="sng" dirty="0">
                <a:solidFill>
                  <a:srgbClr val="0000FF"/>
                </a:solidFill>
                <a:uFill>
                  <a:solidFill>
                    <a:srgbClr val="0000FF"/>
                  </a:solidFill>
                </a:uFill>
                <a:hlinkClick r:id="rId4"/>
              </a:rPr>
              <a:t>.gr</a:t>
            </a:r>
            <a:r>
              <a:rPr sz="1050" dirty="0"/>
              <a:t> </a:t>
            </a:r>
          </a:p>
        </p:txBody>
      </p:sp>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31540" y="107366"/>
            <a:ext cx="4345757" cy="1198101"/>
          </a:xfrm>
          <a:prstGeom prst="rect">
            <a:avLst/>
          </a:prstGeom>
          <a:ln>
            <a:noFill/>
          </a:ln>
          <a:effectLst>
            <a:softEdge rad="112500"/>
          </a:effectLst>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4901939" y="143015"/>
            <a:ext cx="3810521" cy="1162452"/>
          </a:xfrm>
          <a:prstGeom prst="rect">
            <a:avLst/>
          </a:prstGeom>
          <a:ln>
            <a:noFill/>
          </a:ln>
          <a:effectLst>
            <a:softEdge rad="112500"/>
          </a:effectLst>
        </p:spPr>
      </p:pic>
    </p:spTree>
    <p:extLst>
      <p:ext uri="{BB962C8B-B14F-4D97-AF65-F5344CB8AC3E}">
        <p14:creationId xmlns:p14="http://schemas.microsoft.com/office/powerpoint/2010/main" val="614645284"/>
      </p:ext>
    </p:extLst>
  </p:cSld>
  <p:clrMapOvr>
    <a:masterClrMapping/>
  </p:clrMapOvr>
  <p:transition spd="med"/>
</p:sld>
</file>

<file path=ppt/theme/theme1.xml><?xml version="1.0" encoding="utf-8"?>
<a:theme xmlns:a="http://schemas.openxmlformats.org/drawingml/2006/main" name="Θέμα του Office">
  <a:themeElements>
    <a:clrScheme name="Θέμα του Offic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Θέμα του Office">
      <a:majorFont>
        <a:latin typeface="Calibri"/>
        <a:ea typeface="Calibri"/>
        <a:cs typeface="Calibri"/>
      </a:majorFont>
      <a:minorFont>
        <a:latin typeface="Helvetica"/>
        <a:ea typeface="Helvetica"/>
        <a:cs typeface="Helvetica"/>
      </a:minorFont>
    </a:fontScheme>
    <a:fmtScheme name="Θέμα του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Θέμα του Office">
  <a:themeElements>
    <a:clrScheme name="Θέμα του Offic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Θέμα του Office">
      <a:majorFont>
        <a:latin typeface="Calibri"/>
        <a:ea typeface="Calibri"/>
        <a:cs typeface="Calibri"/>
      </a:majorFont>
      <a:minorFont>
        <a:latin typeface="Helvetica"/>
        <a:ea typeface="Helvetica"/>
        <a:cs typeface="Helvetica"/>
      </a:minorFont>
    </a:fontScheme>
    <a:fmtScheme name="Θέμα του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47</TotalTime>
  <Words>587</Words>
  <Application>Microsoft Office PowerPoint</Application>
  <PresentationFormat>On-screen Show (4:3)</PresentationFormat>
  <Paragraphs>22</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Θέμα του Office</vt:lpstr>
      <vt:lpstr>ΣΥΝΥΦΑΙΝΟΝΤΑΣ ΤΟΝ ΕΛΛΗΝΙΚΟ ΠΑΡΑΔΟΣΙΑΚΟ ΧΟΡΟ ΜΕ ΤΗ ΣΩΜΑΤΙΚΗ ΑΓΩΓΗ ΣΤΟ ΧΘΕΣ ΚΑΙ ΣΤΟ ΣΗΜΕΡΑ: ΑΝΑΛΥΤΙΚΗ ΙΣΤΟΡΙΚΗ ΜΕΛΕΤΗ ΚΑΙ ΣΗΜΕΡΙΝΗ ΠΡΑΓΜΑΤΙΚΟΤΗΤΑ</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ΣΥΝΥΦΑΙΝΟΝΤΑΣ ΤΟΝ ΕΛΛΗΝΙΚΟ ΠΑΡΑΔΟΣΙΑΚΟ ΧΟΡΟ ΜΕ ΤΗ ΣΩΜΑΤΙΚΗ ΑΓΩΓΗ ΣΤΟ ΧΘΕΣ ΚΑΙ ΣΤΟ ΣΗΜΕΡΑ: ΑΝΑΛΥΤΙΚΗ ΙΣΤΟΡΙΚΗ ΜΕΛΕΤΗ ΚΑΙ ΣΗΜΕΡΙΝΗ ΠΡΑΓΜΑΤΙΚΟΤΗΤΑ  ΚΑΡΦΗΣ Β*, ΔΗΜΟΠΟΥΛΟΣ Κ*, ΦΙΛΙΠΠΙΔΟΥ Ε* &amp; ΚΟΥΤΣΟΥΜΠΑ Μ* Physical Performance Group-PES-LAB, School of Physical Education and Sport Science,  Democritus University of Thrace, Komotini, Greece</dc:title>
  <dc:creator>ERBUSER</dc:creator>
  <cp:lastModifiedBy>Maria Kyprianou</cp:lastModifiedBy>
  <cp:revision>10</cp:revision>
  <dcterms:modified xsi:type="dcterms:W3CDTF">2025-10-30T19:52:31Z</dcterms:modified>
</cp:coreProperties>
</file>