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3" r:id="rId6"/>
    <p:sldId id="268" r:id="rId7"/>
    <p:sldId id="264" r:id="rId8"/>
    <p:sldId id="269" r:id="rId9"/>
    <p:sldId id="265" r:id="rId10"/>
    <p:sldId id="266" r:id="rId11"/>
    <p:sldId id="267" r:id="rId12"/>
    <p:sldId id="270" r:id="rId13"/>
    <p:sldId id="35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32D8-1136-4BCF-8FA6-86527AF81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AF7B6-D43F-4CEB-AA08-03E07B363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FE8AD-AA1D-4973-94A5-34636253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F10DF-E97F-4AD3-947A-35CFE88B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29C3F-20BE-460B-A1C7-1D340AB9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0601-92F3-42E7-81A8-16580CA2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1EFA7-27D8-480B-BA48-854FE6E53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7FF7B-B2A3-4E79-A325-6BAED2D6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17849-DEC1-458F-8C32-9CCBB8F2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82ED-DE32-47BC-963B-6F4EFE75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648CE6-6329-4363-986F-F7A3DDB13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62996-1B14-4D14-8141-6D3336C53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2286-5995-4A7B-BEF9-A3FC92AC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CEDC-FF6E-43CB-AF1B-C029B094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11F5B-1D80-4AC1-9535-3B597C29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5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60E6-E48B-40AB-AFD5-699719AD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4C2AC-B154-4674-A7B4-A2008F7F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972C6-54BE-4450-AF61-A36FBAA0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C5788-40E0-475B-9DBD-D5CB223D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4F612-5AA4-4B55-81D5-5FDF2E58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3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9B9F-0B8F-49BF-A977-6D667FA5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39201-D0C0-4907-B308-881787321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50238-D925-4EE4-85EC-A482B750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1D747-9844-492A-9E64-69511C13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DF0C-E810-4F75-8FD9-5AD745F4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7973-3876-4F9B-8529-69499D48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3206-5DA6-4C7D-B28E-88CB242B8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B24D7-A556-46E2-913B-C5D7E22D3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8CA64-B1FE-4B07-9FAB-2DD86879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98A06-37DE-430C-A490-679E9CAD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D7EEB-8C4A-4CA7-8160-3D677521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1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7E9DA-C6B4-4115-9148-CBB9FAF5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20091-B4AA-4C6E-AE8A-F06D5776F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37A84-1112-4AAE-A29F-989440F82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865E0-4F98-42F1-BF21-80103AC46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8E8BA-7927-448D-B8B2-BF153C244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DB207-3E6A-44C4-B26E-F7C5F568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867163-210A-4281-BEA8-F64B295A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CC22C-E700-499D-96CE-3B0F4816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1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0501-EA8E-418F-B49E-2AF400A2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2A8AF5-33CD-46A3-B945-D3089578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5D0A1-1B4B-48FE-BF8D-5A00D68C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78BED-5E79-4FBE-941C-50CDD9CB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7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E0A881-772E-4891-8EB8-722873BE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8F1CC-1278-4C05-B518-E528157A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4BC4D-9898-41F2-929D-685FC6D4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3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A4C7-B885-48D5-9BAE-C95DEE20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92CD1-2A48-486A-BAA0-CC35C526B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3A118-67B0-468A-8A84-BAE631A8F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82FB8-EB1F-4214-80ED-B2C1EF1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2FE6B-CB68-46F2-BF4D-F801A44F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DBE8D-7764-44AE-A408-94CD8B5F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3411-7FC2-4E85-BC6E-9D1C569F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98E2-9028-4109-AF8D-C9DE84ABF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0BD54-3917-4A24-B4BB-129ACB2BF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F5351-076A-476A-A002-7762F976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5154F-8572-4197-9C20-7E8BA90D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5FDD8-F179-4485-9D8B-89F1B1A5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AF343-3BD9-41A4-83E3-547A9066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3F436-51FD-4E19-939A-40CEA1DAD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BAE4-87ED-442B-B0E9-D3794521B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829F7-B5E5-4449-B62B-ABE7D823799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899EF-C01D-4E36-AFCC-0BCCE0BE0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A5408-3DFA-4884-A14E-DC9A2C842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069F9-2D64-44B7-8C37-F1DE3231E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3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NFTEF1HSpXA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microsoft.com/office/2007/relationships/hdphoto" Target="../media/hdphoto1.wdp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ertical Scroll 15"/>
          <p:cNvSpPr/>
          <p:nvPr/>
        </p:nvSpPr>
        <p:spPr>
          <a:xfrm>
            <a:off x="2012484" y="2756264"/>
            <a:ext cx="4999037" cy="4101736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Rectangle 16"/>
          <p:cNvSpPr/>
          <p:nvPr/>
        </p:nvSpPr>
        <p:spPr>
          <a:xfrm>
            <a:off x="2744930" y="3312126"/>
            <a:ext cx="4245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2400" b="1" dirty="0">
                <a:solidFill>
                  <a:srgbClr val="000066"/>
                </a:solidFill>
              </a:rPr>
              <a:t>Laboratories</a:t>
            </a:r>
            <a:endParaRPr lang="el-GR" altLang="el-GR" sz="2400" b="1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Chemistry (Core and Teaching)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Biology Teaching</a:t>
            </a:r>
            <a:endParaRPr lang="el-GR" altLang="el-GR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Molecular Biology </a:t>
            </a:r>
            <a:endParaRPr lang="el-GR" altLang="el-GR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Microscopy</a:t>
            </a:r>
            <a:r>
              <a:rPr lang="el-GR" altLang="el-GR" dirty="0">
                <a:solidFill>
                  <a:srgbClr val="000066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Crop Science and Technology</a:t>
            </a:r>
            <a:r>
              <a:rPr lang="el-GR" altLang="el-GR" dirty="0">
                <a:solidFill>
                  <a:srgbClr val="000066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Food Science and Technology</a:t>
            </a:r>
            <a:endParaRPr lang="el-GR" altLang="el-GR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Animal and Dairy Science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Sustainable Agriculture</a:t>
            </a:r>
            <a:r>
              <a:rPr lang="el-GR" altLang="el-GR" dirty="0">
                <a:solidFill>
                  <a:srgbClr val="000066"/>
                </a:solidFill>
              </a:rPr>
              <a:t> </a:t>
            </a:r>
            <a:endParaRPr lang="en-US" altLang="el-GR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EPR lab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Plant Growth Rooms</a:t>
            </a:r>
            <a:endParaRPr lang="el-GR" altLang="el-GR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l-GR" dirty="0">
                <a:solidFill>
                  <a:srgbClr val="000066"/>
                </a:solidFill>
              </a:rPr>
              <a:t>Computer Labs</a:t>
            </a:r>
          </a:p>
          <a:p>
            <a:endParaRPr lang="en-US" altLang="el-GR" dirty="0">
              <a:solidFill>
                <a:srgbClr val="000066"/>
              </a:solidFill>
            </a:endParaRPr>
          </a:p>
        </p:txBody>
      </p:sp>
      <p:pic>
        <p:nvPicPr>
          <p:cNvPr id="18" name="Picture 13" descr="HV9I53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98" y="3505107"/>
            <a:ext cx="1012500" cy="6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 r="17085"/>
          <a:stretch>
            <a:fillRect/>
          </a:stretch>
        </p:blipFill>
        <p:spPr bwMode="auto">
          <a:xfrm>
            <a:off x="454541" y="3352758"/>
            <a:ext cx="1646263" cy="221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Horizontal Scroll 2">
            <a:extLst>
              <a:ext uri="{FF2B5EF4-FFF2-40B4-BE49-F238E27FC236}">
                <a16:creationId xmlns:a16="http://schemas.microsoft.com/office/drawing/2014/main" id="{A37F247F-F175-41D3-9A7F-632993A6AF23}"/>
              </a:ext>
            </a:extLst>
          </p:cNvPr>
          <p:cNvSpPr/>
          <p:nvPr/>
        </p:nvSpPr>
        <p:spPr>
          <a:xfrm>
            <a:off x="314867" y="668427"/>
            <a:ext cx="3571874" cy="2219681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Priority: Quality </a:t>
            </a:r>
          </a:p>
          <a:p>
            <a:pPr algn="ctr"/>
            <a:r>
              <a:rPr lang="en-US" b="1" dirty="0"/>
              <a:t>in Education and Research has also to be ensured by appropriate infrastructure</a:t>
            </a:r>
          </a:p>
          <a:p>
            <a:pPr algn="ctr"/>
            <a:r>
              <a:rPr lang="en-US" b="1" dirty="0"/>
              <a:t>Supporting our </a:t>
            </a:r>
            <a:r>
              <a:rPr lang="en-US" b="1" dirty="0" err="1"/>
              <a:t>programmes</a:t>
            </a:r>
            <a:r>
              <a:rPr lang="en-US" b="1" dirty="0"/>
              <a:t> of study</a:t>
            </a:r>
            <a:endParaRPr lang="el-GR" b="1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48BDB78-9773-4EE9-87EA-96F5E14B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9" y="215109"/>
            <a:ext cx="11000546" cy="85023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ABF Infrastructure</a:t>
            </a:r>
          </a:p>
        </p:txBody>
      </p:sp>
      <p:sp>
        <p:nvSpPr>
          <p:cNvPr id="31" name="Line 6">
            <a:extLst>
              <a:ext uri="{FF2B5EF4-FFF2-40B4-BE49-F238E27FC236}">
                <a16:creationId xmlns:a16="http://schemas.microsoft.com/office/drawing/2014/main" id="{818B304B-04FB-4D47-BA75-0F7C0881F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867" y="842119"/>
            <a:ext cx="9247144" cy="74239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l-GR"/>
          </a:p>
        </p:txBody>
      </p:sp>
      <p:pic>
        <p:nvPicPr>
          <p:cNvPr id="32" name="Picture 6" descr="pitsilidis building">
            <a:extLst>
              <a:ext uri="{FF2B5EF4-FFF2-40B4-BE49-F238E27FC236}">
                <a16:creationId xmlns:a16="http://schemas.microsoft.com/office/drawing/2014/main" id="{381CB819-3FB4-4075-996B-54A47C690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542" y="93215"/>
            <a:ext cx="3033276" cy="23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62498A9-59B2-4414-AFF1-7F941A1C9E54}"/>
              </a:ext>
            </a:extLst>
          </p:cNvPr>
          <p:cNvSpPr txBox="1"/>
          <p:nvPr/>
        </p:nvSpPr>
        <p:spPr>
          <a:xfrm>
            <a:off x="4579111" y="1038145"/>
            <a:ext cx="6013450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accent6"/>
                </a:solidFill>
                <a:latin typeface="Calibri" panose="020F0502020204030204" pitchFamily="34" charset="0"/>
                <a:cs typeface="Arial" charset="0"/>
              </a:rPr>
              <a:t>Pitsilides</a:t>
            </a:r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Arial" charset="0"/>
              </a:rPr>
              <a:t> Building                                             </a:t>
            </a:r>
            <a:r>
              <a:rPr lang="en-US" sz="2100" dirty="0">
                <a:solidFill>
                  <a:schemeClr val="accent6"/>
                </a:solidFill>
                <a:latin typeface="Calibri" panose="020F0502020204030204" pitchFamily="34" charset="0"/>
                <a:cs typeface="Arial" charset="0"/>
              </a:rPr>
              <a:t>(Research and Teaching Laboratories)</a:t>
            </a:r>
            <a:endParaRPr lang="el-GR" sz="2100" dirty="0">
              <a:solidFill>
                <a:schemeClr val="accent6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72B7FE-041C-45E1-BD05-C52E2C558728}"/>
              </a:ext>
            </a:extLst>
          </p:cNvPr>
          <p:cNvSpPr txBox="1"/>
          <p:nvPr/>
        </p:nvSpPr>
        <p:spPr>
          <a:xfrm>
            <a:off x="7405210" y="2472108"/>
            <a:ext cx="4999037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accent6"/>
                </a:solidFill>
                <a:latin typeface="Calibri" panose="020F0502020204030204" pitchFamily="34" charset="0"/>
                <a:cs typeface="Arial" charset="0"/>
              </a:rPr>
              <a:t>Ttofis</a:t>
            </a:r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Arial" charset="0"/>
              </a:rPr>
              <a:t>  Building                                             </a:t>
            </a:r>
            <a:r>
              <a:rPr lang="en-US" sz="2100" dirty="0">
                <a:solidFill>
                  <a:schemeClr val="accent6"/>
                </a:solidFill>
                <a:latin typeface="Calibri" panose="020F0502020204030204" pitchFamily="34" charset="0"/>
                <a:cs typeface="Arial" charset="0"/>
              </a:rPr>
              <a:t>(Teaching Laboratory)</a:t>
            </a:r>
            <a:endParaRPr lang="el-GR" sz="2100" dirty="0">
              <a:solidFill>
                <a:schemeClr val="accent6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35" name="Picture 1" descr="C:\Users\george.manganaris\Desktop\FA1104 (Training school)\figures\111.JPG">
            <a:extLst>
              <a:ext uri="{FF2B5EF4-FFF2-40B4-BE49-F238E27FC236}">
                <a16:creationId xmlns:a16="http://schemas.microsoft.com/office/drawing/2014/main" id="{DBB083F2-5A4F-4DFF-B5A6-B4313E3E4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10" y="3339258"/>
            <a:ext cx="4493126" cy="33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2F719E-3FF9-43B9-809D-7BFBEB900D90}"/>
              </a:ext>
            </a:extLst>
          </p:cNvPr>
          <p:cNvSpPr/>
          <p:nvPr/>
        </p:nvSpPr>
        <p:spPr>
          <a:xfrm>
            <a:off x="4246460" y="1935382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http://youtu.be/NFTEF1HSpXA</a:t>
            </a:r>
            <a:endParaRPr lang="el-G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>
            <a:extLst>
              <a:ext uri="{FF2B5EF4-FFF2-40B4-BE49-F238E27FC236}">
                <a16:creationId xmlns:a16="http://schemas.microsoft.com/office/drawing/2014/main" id="{7EBB2E86-A3BB-41E7-8C37-393E83B2A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1" y="2438400"/>
            <a:ext cx="4886325" cy="2971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E31CFFA4-77BB-4AF6-9BAC-1483F2B1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1031876"/>
            <a:ext cx="9558338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Solid Phase Extraction (SPE)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Freeze drying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Soxtec extractor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Ultrasonic bath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Rotary evaporators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Shaken ovens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Laboratory mill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Ultra turrax disperser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>
                <a:latin typeface="Calibri" panose="020F0502020204030204" pitchFamily="34" charset="0"/>
              </a:rPr>
              <a:t>Kjeldahl for protein </a:t>
            </a:r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F177E6E5-648B-47D1-B5E4-DD03B478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013326"/>
            <a:ext cx="13938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7">
            <a:extLst>
              <a:ext uri="{FF2B5EF4-FFF2-40B4-BE49-F238E27FC236}">
                <a16:creationId xmlns:a16="http://schemas.microsoft.com/office/drawing/2014/main" id="{E81EA267-448E-4303-B2B4-C9A9E500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716736"/>
            <a:ext cx="1843087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9">
            <a:extLst>
              <a:ext uri="{FF2B5EF4-FFF2-40B4-BE49-F238E27FC236}">
                <a16:creationId xmlns:a16="http://schemas.microsoft.com/office/drawing/2014/main" id="{1433DCE6-4612-4B2E-B848-EC358F10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05" y="4736703"/>
            <a:ext cx="17526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10">
            <a:extLst>
              <a:ext uri="{FF2B5EF4-FFF2-40B4-BE49-F238E27FC236}">
                <a16:creationId xmlns:a16="http://schemas.microsoft.com/office/drawing/2014/main" id="{E0EDBF6C-CCDE-4741-AEFA-2BB90B5E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7" y="2814242"/>
            <a:ext cx="2100262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11">
            <a:extLst>
              <a:ext uri="{FF2B5EF4-FFF2-40B4-BE49-F238E27FC236}">
                <a16:creationId xmlns:a16="http://schemas.microsoft.com/office/drawing/2014/main" id="{822B7488-8D58-4D3D-81BB-6896EC48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580" y="4750595"/>
            <a:ext cx="2243138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12">
            <a:extLst>
              <a:ext uri="{FF2B5EF4-FFF2-40B4-BE49-F238E27FC236}">
                <a16:creationId xmlns:a16="http://schemas.microsoft.com/office/drawing/2014/main" id="{EEE00007-87DD-49A0-8DA4-724D25A56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06" y="4601371"/>
            <a:ext cx="1627188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8" name="Picture 14" descr="RapidTrace+ title">
            <a:extLst>
              <a:ext uri="{FF2B5EF4-FFF2-40B4-BE49-F238E27FC236}">
                <a16:creationId xmlns:a16="http://schemas.microsoft.com/office/drawing/2014/main" id="{EFAEA143-DC0F-44F2-85DB-988BCE58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1" y="1043783"/>
            <a:ext cx="192405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B504CC1-EB08-48AD-ACBC-5F34D723DCD6}"/>
              </a:ext>
            </a:extLst>
          </p:cNvPr>
          <p:cNvSpPr txBox="1">
            <a:spLocks/>
          </p:cNvSpPr>
          <p:nvPr/>
        </p:nvSpPr>
        <p:spPr>
          <a:xfrm>
            <a:off x="266701" y="219869"/>
            <a:ext cx="8596312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Science and Technology Laboratory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569D50-40C6-4751-AF59-F7FAE22D2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2899" y="837839"/>
            <a:ext cx="4229101" cy="35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671" y="-304238"/>
            <a:ext cx="7827528" cy="141936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Chemistry Laboratory</a:t>
            </a:r>
          </a:p>
        </p:txBody>
      </p:sp>
      <p:pic>
        <p:nvPicPr>
          <p:cNvPr id="4" name="Picture 11" descr="PICT0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431473" cy="18246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PICT0004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91" y="1938952"/>
            <a:ext cx="3117728" cy="23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19718" y="6570616"/>
            <a:ext cx="5692462" cy="287383"/>
          </a:xfrm>
        </p:spPr>
        <p:txBody>
          <a:bodyPr/>
          <a:lstStyle/>
          <a:p>
            <a:r>
              <a:rPr lang="en-US" dirty="0"/>
              <a:t>Department of Agricultural Sciences, Biotechnology and Food Science</a:t>
            </a:r>
          </a:p>
          <a:p>
            <a:endParaRPr lang="en-US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B1754E46-211A-4080-B866-515403A69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600" y="839536"/>
            <a:ext cx="2744786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 dirty="0">
                <a:latin typeface="Calibri" panose="020F0502020204030204" pitchFamily="34" charset="0"/>
              </a:rPr>
              <a:t>HPLC-UV-FL-RI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 dirty="0">
                <a:latin typeface="Calibri" panose="020F0502020204030204" pitchFamily="34" charset="0"/>
              </a:rPr>
              <a:t>GC-MS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 dirty="0">
                <a:latin typeface="Calibri" panose="020F0502020204030204" pitchFamily="34" charset="0"/>
              </a:rPr>
              <a:t>GC-FID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 dirty="0">
                <a:latin typeface="Calibri" panose="020F0502020204030204" pitchFamily="34" charset="0"/>
              </a:rPr>
              <a:t>FT-IR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 dirty="0">
                <a:latin typeface="Calibri" panose="020F0502020204030204" pitchFamily="34" charset="0"/>
              </a:rPr>
              <a:t>UV-Vis spectrometers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1800" dirty="0">
                <a:latin typeface="Calibri" panose="020F0502020204030204" pitchFamily="34" charset="0"/>
              </a:rPr>
              <a:t>Tecan Micro-plate Reader</a:t>
            </a:r>
            <a:endParaRPr lang="el-GR" altLang="el-GR" sz="1800" dirty="0">
              <a:latin typeface="Calibri" panose="020F050202020403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16E6540-4A8E-40D9-AA63-3B1179E4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37" y="2536296"/>
            <a:ext cx="3198812" cy="224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327A8AA-B3CA-4BE6-A185-5A9A1917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81" y="707146"/>
            <a:ext cx="2595167" cy="17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2A6599E8-A216-4975-8D26-2C17EB446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14" y="809956"/>
            <a:ext cx="3198812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 descr="tecan_plate_reader">
            <a:extLst>
              <a:ext uri="{FF2B5EF4-FFF2-40B4-BE49-F238E27FC236}">
                <a16:creationId xmlns:a16="http://schemas.microsoft.com/office/drawing/2014/main" id="{EACDBE75-3A8B-43F9-A3F4-A76E18DE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43" y="4553123"/>
            <a:ext cx="33131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FDF6D3-F63A-4BA7-BD7F-4193ABC35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86" y="3695234"/>
            <a:ext cx="3916520" cy="2937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82355B-97F9-4DE0-92A8-132649F0F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914" y="3690385"/>
            <a:ext cx="3933620" cy="29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HV9I5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261" y="3637823"/>
            <a:ext cx="5854890" cy="322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 descr="Picture 009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3629" y="3398294"/>
            <a:ext cx="6348371" cy="34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HV9I59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3629" y="0"/>
            <a:ext cx="6348371" cy="42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D51D56-5B68-40C1-8D80-C6E56D20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436" y="6106937"/>
            <a:ext cx="8945128" cy="141936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Teaching Laboratory</a:t>
            </a:r>
          </a:p>
        </p:txBody>
      </p:sp>
      <p:pic>
        <p:nvPicPr>
          <p:cNvPr id="10" name="Picture 12" descr="Picture 011">
            <a:extLst>
              <a:ext uri="{FF2B5EF4-FFF2-40B4-BE49-F238E27FC236}">
                <a16:creationId xmlns:a16="http://schemas.microsoft.com/office/drawing/2014/main" id="{BA0B30A5-6CDC-4744-A589-DF013A52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2" y="-1"/>
            <a:ext cx="5854889" cy="363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2" descr="Picture 0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6529" y="-10628"/>
            <a:ext cx="2209990" cy="16582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3" descr="HV9I5343">
            <a:extLst>
              <a:ext uri="{FF2B5EF4-FFF2-40B4-BE49-F238E27FC236}">
                <a16:creationId xmlns:a16="http://schemas.microsoft.com/office/drawing/2014/main" id="{AC1DD38A-29C3-4A2E-81D1-3EC0C1BE3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80" y="2881204"/>
            <a:ext cx="2747657" cy="18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8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921" y="-327674"/>
            <a:ext cx="8596668" cy="132080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Teaching Laboratory</a:t>
            </a:r>
          </a:p>
        </p:txBody>
      </p:sp>
      <p:pic>
        <p:nvPicPr>
          <p:cNvPr id="4" name="Picture 14" descr="PICT00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64724" cy="1853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3" descr="PICT0023"/>
          <p:cNvPicPr>
            <a:picLocks noChangeAspect="1" noChangeArrowheads="1"/>
          </p:cNvPicPr>
          <p:nvPr/>
        </p:nvPicPr>
        <p:blipFill>
          <a:blip r:embed="rId3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138" y="3097773"/>
            <a:ext cx="4383661" cy="32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19718" y="6421234"/>
            <a:ext cx="5692462" cy="436765"/>
          </a:xfrm>
        </p:spPr>
        <p:txBody>
          <a:bodyPr/>
          <a:lstStyle/>
          <a:p>
            <a:r>
              <a:rPr lang="en-US" dirty="0"/>
              <a:t>Department of Agricultural Sciences, Biotechnology and Food Science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5B9893-EFFA-4EAE-B0D2-02F712D00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222" y="891139"/>
            <a:ext cx="5279922" cy="4413268"/>
          </a:xfrm>
          <a:prstGeom prst="rect">
            <a:avLst/>
          </a:prstGeom>
        </p:spPr>
      </p:pic>
      <p:pic>
        <p:nvPicPr>
          <p:cNvPr id="7" name="Picture 12" descr="PICT0017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3366" y="637664"/>
            <a:ext cx="3061381" cy="22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98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38" y="1098644"/>
            <a:ext cx="8874077" cy="52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19718" y="6544491"/>
            <a:ext cx="5692462" cy="176984"/>
          </a:xfrm>
        </p:spPr>
        <p:txBody>
          <a:bodyPr/>
          <a:lstStyle/>
          <a:p>
            <a:r>
              <a:rPr lang="en-US" dirty="0"/>
              <a:t>Department of Agricultural Sciences, Biotechnology and Food Science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B824B-E841-4B54-A770-0EC6C39D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32" y="246785"/>
            <a:ext cx="1103828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Teaching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37283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 Laboratory</a:t>
            </a:r>
          </a:p>
        </p:txBody>
      </p:sp>
      <p:pic>
        <p:nvPicPr>
          <p:cNvPr id="4" name="Picture 9" descr="PICT00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39044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PICT0013"/>
          <p:cNvPicPr>
            <a:picLocks noChangeAspect="1" noChangeArrowheads="1"/>
          </p:cNvPicPr>
          <p:nvPr/>
        </p:nvPicPr>
        <p:blipFill>
          <a:blip r:embed="rId3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842" y="2363005"/>
            <a:ext cx="5227615" cy="39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3" descr="PICT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7470" y="1855033"/>
            <a:ext cx="3321950" cy="44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19718" y="6589322"/>
            <a:ext cx="5692462" cy="132153"/>
          </a:xfrm>
        </p:spPr>
        <p:txBody>
          <a:bodyPr/>
          <a:lstStyle/>
          <a:p>
            <a:r>
              <a:rPr lang="en-US" dirty="0"/>
              <a:t>Department of Agricultural Sciences, Biotechnology and Food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87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100"/>
            <a:ext cx="10515600" cy="8980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Biology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42" y="918688"/>
            <a:ext cx="10998958" cy="5258275"/>
          </a:xfrm>
        </p:spPr>
        <p:txBody>
          <a:bodyPr/>
          <a:lstStyle/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Gel electrophoresis</a:t>
            </a:r>
          </a:p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cytometer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Hood type II</a:t>
            </a:r>
          </a:p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capture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Several PCRs </a:t>
            </a:r>
          </a:p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Real time PCRs</a:t>
            </a:r>
          </a:p>
          <a:p>
            <a:pPr marL="4572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Sequencer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0" y="155100"/>
            <a:ext cx="939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1" y="3048207"/>
            <a:ext cx="1670050" cy="125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4" y="4729162"/>
            <a:ext cx="2335153" cy="19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12" y="4458076"/>
            <a:ext cx="3487644" cy="238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 descr="PICT00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29" y="978320"/>
            <a:ext cx="2625824" cy="18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1" descr="PICT0029"/>
          <p:cNvPicPr>
            <a:picLocks noChangeAspect="1" noChangeArrowheads="1"/>
          </p:cNvPicPr>
          <p:nvPr/>
        </p:nvPicPr>
        <p:blipFill>
          <a:blip r:embed="rId7">
            <a:lum bright="3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87" y="3977934"/>
            <a:ext cx="2171188" cy="256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311161" y="111637"/>
            <a:ext cx="2581528" cy="771299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over two million!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219718" y="6634612"/>
            <a:ext cx="5692462" cy="223388"/>
          </a:xfrm>
        </p:spPr>
        <p:txBody>
          <a:bodyPr/>
          <a:lstStyle/>
          <a:p>
            <a:r>
              <a:rPr lang="en-US" dirty="0"/>
              <a:t>Department of Agricultural Sciences, Biotechnology and Food Science</a:t>
            </a:r>
          </a:p>
          <a:p>
            <a:endParaRPr lang="en-US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0EB0A59-61AC-4D06-8681-B97EED7AA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93" y="1113475"/>
            <a:ext cx="2814507" cy="211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DF394559-9797-4E90-AF62-D31C30956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867" y="7046371"/>
            <a:ext cx="13801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b="1">
                <a:latin typeface="Calibri" panose="020F0502020204030204" pitchFamily="34" charset="0"/>
              </a:rPr>
              <a:t>Genetic Analyzer</a:t>
            </a:r>
            <a:endParaRPr lang="el-GR" altLang="el-GR" b="1">
              <a:latin typeface="Calibri" panose="020F050202020403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B75B331A-B11A-46AC-B884-2BCBBEB4D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93" y="3342137"/>
            <a:ext cx="24955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0A7CF7-93D7-4F9E-A2CB-43E0D9CBF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2866" y="1264012"/>
            <a:ext cx="2613134" cy="1959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E14C46-8965-4617-B960-3EB79DFEF645}"/>
              </a:ext>
            </a:extLst>
          </p:cNvPr>
          <p:cNvSpPr txBox="1"/>
          <p:nvPr/>
        </p:nvSpPr>
        <p:spPr>
          <a:xfrm>
            <a:off x="5792658" y="4214581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Genetic </a:t>
            </a:r>
            <a:r>
              <a:rPr lang="en-US" dirty="0" err="1"/>
              <a:t>analyser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18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PICT0010"/>
          <p:cNvPicPr>
            <a:picLocks noChangeAspect="1" noChangeArrowheads="1"/>
          </p:cNvPicPr>
          <p:nvPr/>
        </p:nvPicPr>
        <p:blipFill>
          <a:blip r:embed="rId2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0"/>
            <a:ext cx="7518400" cy="685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ICT0039"/>
          <p:cNvPicPr>
            <a:picLocks noChangeAspect="1" noChangeArrowheads="1"/>
          </p:cNvPicPr>
          <p:nvPr/>
        </p:nvPicPr>
        <p:blipFill>
          <a:blip r:embed="rId3" cstate="print">
            <a:lum bright="3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/>
          <a:stretch>
            <a:fillRect/>
          </a:stretch>
        </p:blipFill>
        <p:spPr>
          <a:xfrm>
            <a:off x="1130300" y="4222682"/>
            <a:ext cx="2665788" cy="26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4A4323-8099-4A17-BF6A-736A91D58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36" y="129700"/>
            <a:ext cx="10515600" cy="8980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Biology Laboratories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03193E-CAAB-4A46-9CA1-4511D33D7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57" y="744801"/>
            <a:ext cx="4148743" cy="34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3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9746" r="24998" b="13983"/>
          <a:stretch>
            <a:fillRect/>
          </a:stretch>
        </p:blipFill>
        <p:spPr bwMode="auto">
          <a:xfrm>
            <a:off x="97062" y="4346616"/>
            <a:ext cx="3169286" cy="176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ouranios.tzamaloukas\Pictures\επαγγελματικές φωτογραφίες\2013 biology class\2012-01-10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17114"/>
          <a:stretch>
            <a:fillRect/>
          </a:stretch>
        </p:blipFill>
        <p:spPr bwMode="auto">
          <a:xfrm>
            <a:off x="245758" y="665013"/>
            <a:ext cx="4812943" cy="34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219718" y="6513768"/>
            <a:ext cx="5692462" cy="207707"/>
          </a:xfrm>
        </p:spPr>
        <p:txBody>
          <a:bodyPr/>
          <a:lstStyle/>
          <a:p>
            <a:r>
              <a:rPr lang="en-US" dirty="0"/>
              <a:t>Department of Agricultural Sciences, Biotechnology and Food Science</a:t>
            </a:r>
          </a:p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2A20E52-ACDF-424D-B0F8-A73A3ED0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58" y="-32865"/>
            <a:ext cx="8596312" cy="91389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and Dairy Science Laboratory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t="11636" r="1611" b="6252"/>
          <a:stretch>
            <a:fillRect/>
          </a:stretch>
        </p:blipFill>
        <p:spPr bwMode="auto">
          <a:xfrm>
            <a:off x="9415017" y="4662900"/>
            <a:ext cx="2500460" cy="203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ouranios.tzamaloukas\Pictures\επαγγελματικές φωτογραφίες\2013 biology class\Φωτογραφία13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77" y="3844487"/>
            <a:ext cx="4201673" cy="29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A5392FCA-A215-495A-A69B-48E95BAB3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26" y="850183"/>
            <a:ext cx="2039595" cy="2994304"/>
          </a:xfrm>
          <a:prstGeom prst="rect">
            <a:avLst/>
          </a:prstGeom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id="{CB7C69B4-DEA5-4089-BB7E-16B805B58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88" y="695768"/>
            <a:ext cx="1512545" cy="2016727"/>
          </a:xfrm>
          <a:prstGeom prst="rect">
            <a:avLst/>
          </a:prstGeom>
        </p:spPr>
      </p:pic>
      <p:pic>
        <p:nvPicPr>
          <p:cNvPr id="22" name="Picture 16" descr="3510">
            <a:extLst>
              <a:ext uri="{FF2B5EF4-FFF2-40B4-BE49-F238E27FC236}">
                <a16:creationId xmlns:a16="http://schemas.microsoft.com/office/drawing/2014/main" id="{AD2B3E0D-CBA5-42A3-9C81-4373CE092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527" y="5746230"/>
            <a:ext cx="13446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B2FC10F-1E8F-4574-8EB5-09145B1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4" y="5864225"/>
            <a:ext cx="14605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182C123C-D84E-4934-9E75-0E9FAB618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426" y="6568281"/>
            <a:ext cx="8937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 dirty="0">
                <a:latin typeface="Calibri" panose="020F0502020204030204" pitchFamily="34" charset="0"/>
              </a:rPr>
              <a:t>FACs 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456C8BEC-0FDE-48D1-B2FF-373D51B0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7187" y="6527133"/>
            <a:ext cx="9350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l-GR" sz="1400" dirty="0" err="1">
                <a:latin typeface="Calibri" panose="020F0502020204030204" pitchFamily="34" charset="0"/>
              </a:rPr>
              <a:t>Lactostar</a:t>
            </a:r>
            <a:endParaRPr lang="en-US" altLang="el-GR" sz="1400" dirty="0">
              <a:latin typeface="Calibri" panose="020F0502020204030204" pitchFamily="34" charset="0"/>
            </a:endParaRPr>
          </a:p>
        </p:txBody>
      </p:sp>
      <p:pic>
        <p:nvPicPr>
          <p:cNvPr id="27" name="Picture 26" descr="A picture containing photo, different, indoor, items&#10;&#10;Description automatically generated">
            <a:extLst>
              <a:ext uri="{FF2B5EF4-FFF2-40B4-BE49-F238E27FC236}">
                <a16:creationId xmlns:a16="http://schemas.microsoft.com/office/drawing/2014/main" id="{A19DE239-7190-47D0-BF8A-86D008112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76" y="579314"/>
            <a:ext cx="3799910" cy="317092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7" t="28638" r="18860" b="18535"/>
          <a:stretch>
            <a:fillRect/>
          </a:stretch>
        </p:blipFill>
        <p:spPr bwMode="auto">
          <a:xfrm>
            <a:off x="9415017" y="3443329"/>
            <a:ext cx="2795588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4" t="39774" r="9660" b="12070"/>
          <a:stretch>
            <a:fillRect/>
          </a:stretch>
        </p:blipFill>
        <p:spPr bwMode="auto">
          <a:xfrm>
            <a:off x="7912875" y="3803489"/>
            <a:ext cx="2595989" cy="171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783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3D91CD0FC41B44BDB8264E851BF4E3" ma:contentTypeVersion="10" ma:contentTypeDescription="Create a new document." ma:contentTypeScope="" ma:versionID="ba96811e6cf37b62ca265f535e0bab2f">
  <xsd:schema xmlns:xsd="http://www.w3.org/2001/XMLSchema" xmlns:xs="http://www.w3.org/2001/XMLSchema" xmlns:p="http://schemas.microsoft.com/office/2006/metadata/properties" xmlns:ns3="dfddac3f-8946-447a-a295-40647385a982" targetNamespace="http://schemas.microsoft.com/office/2006/metadata/properties" ma:root="true" ma:fieldsID="4589cc009aded05edb0f118db51d0442" ns3:_="">
    <xsd:import namespace="dfddac3f-8946-447a-a295-40647385a9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dac3f-8946-447a-a295-40647385a9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D5A71D-5C95-4E49-A914-D7E85AA254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CD103F-65BE-4FA2-8F2A-F51437C14D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ddac3f-8946-447a-a295-40647385a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62CE29-BAD9-4081-BEFB-FEECCDDAB88B}">
  <ds:schemaRefs>
    <ds:schemaRef ds:uri="http://purl.org/dc/dcmitype/"/>
    <ds:schemaRef ds:uri="http://purl.org/dc/terms/"/>
    <ds:schemaRef ds:uri="http://purl.org/dc/elements/1.1/"/>
    <ds:schemaRef ds:uri="dfddac3f-8946-447a-a295-40647385a982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220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ABF Infrastructure</vt:lpstr>
      <vt:lpstr>Core Chemistry Laboratory</vt:lpstr>
      <vt:lpstr>Chemistry Teaching Laboratory</vt:lpstr>
      <vt:lpstr>Biology Teaching Laboratory</vt:lpstr>
      <vt:lpstr>Biology Teaching Laboratory</vt:lpstr>
      <vt:lpstr>Microscopy Laboratory</vt:lpstr>
      <vt:lpstr>Molecular Biology Laboratory</vt:lpstr>
      <vt:lpstr>Molecular Biology Laboratories</vt:lpstr>
      <vt:lpstr>Animal and Dairy Science Laboratory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ABF Infrastructure</dc:title>
  <dc:creator>Despoina Miltiadou</dc:creator>
  <cp:lastModifiedBy>Alexia Kounoudes</cp:lastModifiedBy>
  <cp:revision>1</cp:revision>
  <dcterms:created xsi:type="dcterms:W3CDTF">2021-10-27T09:15:52Z</dcterms:created>
  <dcterms:modified xsi:type="dcterms:W3CDTF">2021-11-03T11:05:28Z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0x010100513D91CD0FC41B44BDB8264E851BF4E3</vt:lpwstr>
  </property>
</Properties>
</file>