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diagrams/data1.xml" ContentType="application/vnd.openxmlformats-officedocument.drawingml.diagramData+xml"/>
  <Override PartName="/ppt/presentation.xml" ContentType="application/vnd.openxmlformats-officedocument.presentationml.presentation.main+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handoutMasters/handoutMaster1.xml" ContentType="application/vnd.openxmlformats-officedocument.presentationml.handoutMaster+xml"/>
  <Override PartName="/ppt/diagrams/layout1.xml" ContentType="application/vnd.openxmlformats-officedocument.drawingml.diagramLayout+xml"/>
  <Override PartName="/ppt/diagrams/quickStyle1.xml" ContentType="application/vnd.openxmlformats-officedocument.drawingml.diagramStyl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815" r:id="rId1"/>
    <p:sldMasterId id="2147484828" r:id="rId2"/>
  </p:sldMasterIdLst>
  <p:notesMasterIdLst>
    <p:notesMasterId r:id="rId15"/>
  </p:notesMasterIdLst>
  <p:handoutMasterIdLst>
    <p:handoutMasterId r:id="rId16"/>
  </p:handoutMasterIdLst>
  <p:sldIdLst>
    <p:sldId id="377" r:id="rId3"/>
    <p:sldId id="439" r:id="rId4"/>
    <p:sldId id="442" r:id="rId5"/>
    <p:sldId id="461" r:id="rId6"/>
    <p:sldId id="464" r:id="rId7"/>
    <p:sldId id="451" r:id="rId8"/>
    <p:sldId id="446" r:id="rId9"/>
    <p:sldId id="453" r:id="rId10"/>
    <p:sldId id="444" r:id="rId11"/>
    <p:sldId id="456" r:id="rId12"/>
    <p:sldId id="460" r:id="rId13"/>
    <p:sldId id="457" r:id="rId14"/>
  </p:sldIdLst>
  <p:sldSz cx="9144000" cy="6858000" type="screen4x3"/>
  <p:notesSz cx="6805613" cy="99441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521415D9-36F7-43E2-AB2F-B90AF26B5E84}">
      <p14:sectionLst xmlns:p14="http://schemas.microsoft.com/office/powerpoint/2010/main">
        <p14:section name="Default Section" id="{1F32C4A5-F483-4B39-B966-6918A8CCD750}">
          <p14:sldIdLst>
            <p14:sldId id="377"/>
            <p14:sldId id="439"/>
            <p14:sldId id="442"/>
            <p14:sldId id="461"/>
            <p14:sldId id="464"/>
            <p14:sldId id="451"/>
            <p14:sldId id="446"/>
            <p14:sldId id="453"/>
            <p14:sldId id="444"/>
            <p14:sldId id="456"/>
            <p14:sldId id="460"/>
            <p14:sldId id="45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6800A"/>
    <a:srgbClr val="3E6FD2"/>
    <a:srgbClr val="AAAA9C"/>
    <a:srgbClr val="DD6A23"/>
    <a:srgbClr val="CCFF66"/>
    <a:srgbClr val="CCFF33"/>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60" autoAdjust="0"/>
    <p:restoredTop sz="55716" autoAdjust="0"/>
  </p:normalViewPr>
  <p:slideViewPr>
    <p:cSldViewPr>
      <p:cViewPr>
        <p:scale>
          <a:sx n="60" d="100"/>
          <a:sy n="60" d="100"/>
        </p:scale>
        <p:origin x="-1954"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56"/>
    </p:cViewPr>
  </p:sorterViewPr>
  <p:notesViewPr>
    <p:cSldViewPr>
      <p:cViewPr varScale="1">
        <p:scale>
          <a:sx n="76" d="100"/>
          <a:sy n="76" d="100"/>
        </p:scale>
        <p:origin x="-2166"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4F502F-1ACA-402B-9D8C-334D2F37AD7B}" type="doc">
      <dgm:prSet loTypeId="urn:microsoft.com/office/officeart/2005/8/layout/venn3" loCatId="relationship" qsTypeId="urn:microsoft.com/office/officeart/2005/8/quickstyle/simple1" qsCatId="simple" csTypeId="urn:microsoft.com/office/officeart/2005/8/colors/accent1_2" csCatId="accent1" phldr="1"/>
      <dgm:spPr/>
    </dgm:pt>
    <dgm:pt modelId="{8D88E522-8DBE-44D0-B01B-B9F7E6E52395}">
      <dgm:prSet phldrT="[Text]" custT="1"/>
      <dgm:spPr/>
      <dgm:t>
        <a:bodyPr/>
        <a:lstStyle/>
        <a:p>
          <a:r>
            <a:rPr lang="el-GR" sz="1800" dirty="0" smtClean="0">
              <a:latin typeface="Tahoma" panose="020B0604030504040204" pitchFamily="34" charset="0"/>
              <a:ea typeface="Tahoma" panose="020B0604030504040204" pitchFamily="34" charset="0"/>
              <a:cs typeface="Tahoma" panose="020B0604030504040204" pitchFamily="34" charset="0"/>
            </a:rPr>
            <a:t>Αντιμετώπιση προκλήσεων που δυσχεραίνουν την ανάπτυξη των θαλάσσιων/ ναυτιλιακών τομέων</a:t>
          </a:r>
          <a:endParaRPr lang="en-GB" sz="1800" dirty="0">
            <a:latin typeface="Tahoma" panose="020B0604030504040204" pitchFamily="34" charset="0"/>
            <a:ea typeface="Tahoma" panose="020B0604030504040204" pitchFamily="34" charset="0"/>
            <a:cs typeface="Tahoma" panose="020B0604030504040204" pitchFamily="34" charset="0"/>
          </a:endParaRPr>
        </a:p>
      </dgm:t>
    </dgm:pt>
    <dgm:pt modelId="{0C783AFD-C34E-4F9F-8608-C3888C5D06AB}" type="parTrans" cxnId="{8E8DD413-0585-44FB-8426-177A63FED976}">
      <dgm:prSet/>
      <dgm:spPr/>
      <dgm:t>
        <a:bodyPr/>
        <a:lstStyle/>
        <a:p>
          <a:endParaRPr lang="en-GB"/>
        </a:p>
      </dgm:t>
    </dgm:pt>
    <dgm:pt modelId="{A0096D6A-D6D4-401E-B4A2-4AB83CE33918}" type="sibTrans" cxnId="{8E8DD413-0585-44FB-8426-177A63FED976}">
      <dgm:prSet/>
      <dgm:spPr/>
      <dgm:t>
        <a:bodyPr/>
        <a:lstStyle/>
        <a:p>
          <a:endParaRPr lang="en-GB"/>
        </a:p>
      </dgm:t>
    </dgm:pt>
    <dgm:pt modelId="{784B9003-C4DD-460E-A625-ADC20C5D5A7D}">
      <dgm:prSet phldrT="[Text]" custT="1"/>
      <dgm:spPr/>
      <dgm:t>
        <a:bodyPr/>
        <a:lstStyle/>
        <a:p>
          <a:r>
            <a:rPr lang="el-GR" sz="2000" dirty="0" smtClean="0">
              <a:latin typeface="Tahoma" panose="020B0604030504040204" pitchFamily="34" charset="0"/>
              <a:ea typeface="Tahoma" panose="020B0604030504040204" pitchFamily="34" charset="0"/>
              <a:cs typeface="Tahoma" panose="020B0604030504040204" pitchFamily="34" charset="0"/>
            </a:rPr>
            <a:t>Λήψη δράσεων σε θαλάσσιους / ναυτιλιακούς τομείς με ιδιαίτερο δυναμικό</a:t>
          </a:r>
          <a:endParaRPr lang="en-GB" sz="2000" dirty="0">
            <a:latin typeface="Tahoma" panose="020B0604030504040204" pitchFamily="34" charset="0"/>
            <a:ea typeface="Tahoma" panose="020B0604030504040204" pitchFamily="34" charset="0"/>
            <a:cs typeface="Tahoma" panose="020B0604030504040204" pitchFamily="34" charset="0"/>
          </a:endParaRPr>
        </a:p>
      </dgm:t>
    </dgm:pt>
    <dgm:pt modelId="{90C6FA9F-559B-4983-A611-E20A37561456}" type="parTrans" cxnId="{0F5794B5-C0EB-4FF0-9340-1C69C3B788B8}">
      <dgm:prSet/>
      <dgm:spPr/>
      <dgm:t>
        <a:bodyPr/>
        <a:lstStyle/>
        <a:p>
          <a:endParaRPr lang="en-GB"/>
        </a:p>
      </dgm:t>
    </dgm:pt>
    <dgm:pt modelId="{C424F6E0-7A97-43B2-BD66-87874695D883}" type="sibTrans" cxnId="{0F5794B5-C0EB-4FF0-9340-1C69C3B788B8}">
      <dgm:prSet/>
      <dgm:spPr/>
      <dgm:t>
        <a:bodyPr/>
        <a:lstStyle/>
        <a:p>
          <a:endParaRPr lang="en-GB"/>
        </a:p>
      </dgm:t>
    </dgm:pt>
    <dgm:pt modelId="{ED85870D-9990-4ACA-A611-09A1D26FBB90}">
      <dgm:prSet phldrT="[Text]" custT="1"/>
      <dgm:spPr/>
      <dgm:t>
        <a:bodyPr/>
        <a:lstStyle/>
        <a:p>
          <a:pPr algn="ctr"/>
          <a:r>
            <a:rPr lang="el-GR" sz="2000" dirty="0" smtClean="0">
              <a:latin typeface="Tahoma" panose="020B0604030504040204" pitchFamily="34" charset="0"/>
              <a:ea typeface="Tahoma" panose="020B0604030504040204" pitchFamily="34" charset="0"/>
              <a:cs typeface="Tahoma" panose="020B0604030504040204" pitchFamily="34" charset="0"/>
            </a:rPr>
            <a:t>Ανάπτυξη οριζόντιων / δια-τομεακών εργαλείων</a:t>
          </a:r>
          <a:endParaRPr lang="en-GB" sz="2000" dirty="0">
            <a:latin typeface="Tahoma" panose="020B0604030504040204" pitchFamily="34" charset="0"/>
            <a:ea typeface="Tahoma" panose="020B0604030504040204" pitchFamily="34" charset="0"/>
            <a:cs typeface="Tahoma" panose="020B0604030504040204" pitchFamily="34" charset="0"/>
          </a:endParaRPr>
        </a:p>
      </dgm:t>
    </dgm:pt>
    <dgm:pt modelId="{6CD35B1A-AEBD-4498-BD74-605412CA2CC3}" type="parTrans" cxnId="{B2D5313B-AC59-4870-9FC9-36C2CC810D31}">
      <dgm:prSet/>
      <dgm:spPr/>
      <dgm:t>
        <a:bodyPr/>
        <a:lstStyle/>
        <a:p>
          <a:endParaRPr lang="en-GB"/>
        </a:p>
      </dgm:t>
    </dgm:pt>
    <dgm:pt modelId="{B9D4A735-38C9-4137-BDFD-9D343E7A620F}" type="sibTrans" cxnId="{B2D5313B-AC59-4870-9FC9-36C2CC810D31}">
      <dgm:prSet/>
      <dgm:spPr/>
      <dgm:t>
        <a:bodyPr/>
        <a:lstStyle/>
        <a:p>
          <a:endParaRPr lang="en-GB"/>
        </a:p>
      </dgm:t>
    </dgm:pt>
    <dgm:pt modelId="{4F7D7B53-FB64-4DE8-9C9D-623B1F6D1357}">
      <dgm:prSet phldrT="[Text]" custT="1"/>
      <dgm:spPr/>
      <dgm:t>
        <a:bodyPr/>
        <a:lstStyle/>
        <a:p>
          <a:r>
            <a:rPr lang="el-GR" sz="2000" dirty="0" smtClean="0">
              <a:latin typeface="Tahoma" panose="020B0604030504040204" pitchFamily="34" charset="0"/>
              <a:ea typeface="Tahoma" panose="020B0604030504040204" pitchFamily="34" charset="0"/>
              <a:cs typeface="Tahoma" panose="020B0604030504040204" pitchFamily="34" charset="0"/>
            </a:rPr>
            <a:t>Προώθηση στρατηγικών με βάση τις θαλάσσιες λεκάνες και τις μακρό-περιφέρειες</a:t>
          </a:r>
          <a:endParaRPr lang="en-GB" sz="2000" dirty="0">
            <a:latin typeface="Tahoma" panose="020B0604030504040204" pitchFamily="34" charset="0"/>
            <a:ea typeface="Tahoma" panose="020B0604030504040204" pitchFamily="34" charset="0"/>
            <a:cs typeface="Tahoma" panose="020B0604030504040204" pitchFamily="34" charset="0"/>
          </a:endParaRPr>
        </a:p>
      </dgm:t>
    </dgm:pt>
    <dgm:pt modelId="{0EF50FC9-6602-4090-A209-A656BA8CDB0F}" type="parTrans" cxnId="{18DB7454-AF3C-4F81-8AD6-44867BC03138}">
      <dgm:prSet/>
      <dgm:spPr/>
      <dgm:t>
        <a:bodyPr/>
        <a:lstStyle/>
        <a:p>
          <a:endParaRPr lang="en-GB"/>
        </a:p>
      </dgm:t>
    </dgm:pt>
    <dgm:pt modelId="{C0B12EFF-7F85-470F-8E80-A087B4CE686B}" type="sibTrans" cxnId="{18DB7454-AF3C-4F81-8AD6-44867BC03138}">
      <dgm:prSet/>
      <dgm:spPr/>
      <dgm:t>
        <a:bodyPr/>
        <a:lstStyle/>
        <a:p>
          <a:endParaRPr lang="en-GB"/>
        </a:p>
      </dgm:t>
    </dgm:pt>
    <dgm:pt modelId="{8E40B8CF-C850-4E9E-9A68-2582F6E6DAE6}" type="pres">
      <dgm:prSet presAssocID="{AD4F502F-1ACA-402B-9D8C-334D2F37AD7B}" presName="Name0" presStyleCnt="0">
        <dgm:presLayoutVars>
          <dgm:dir/>
          <dgm:resizeHandles val="exact"/>
        </dgm:presLayoutVars>
      </dgm:prSet>
      <dgm:spPr/>
    </dgm:pt>
    <dgm:pt modelId="{4926C1FC-8167-4FFA-971C-19C61D5BF954}" type="pres">
      <dgm:prSet presAssocID="{8D88E522-8DBE-44D0-B01B-B9F7E6E52395}" presName="Name5" presStyleLbl="vennNode1" presStyleIdx="0" presStyleCnt="4">
        <dgm:presLayoutVars>
          <dgm:bulletEnabled val="1"/>
        </dgm:presLayoutVars>
      </dgm:prSet>
      <dgm:spPr/>
      <dgm:t>
        <a:bodyPr/>
        <a:lstStyle/>
        <a:p>
          <a:endParaRPr lang="en-GB"/>
        </a:p>
      </dgm:t>
    </dgm:pt>
    <dgm:pt modelId="{A426D2BD-7834-4F5F-8E69-9D09B7315E96}" type="pres">
      <dgm:prSet presAssocID="{A0096D6A-D6D4-401E-B4A2-4AB83CE33918}" presName="space" presStyleCnt="0"/>
      <dgm:spPr/>
    </dgm:pt>
    <dgm:pt modelId="{4C9CABB2-1BB8-44FF-B285-9AEB4E6B6427}" type="pres">
      <dgm:prSet presAssocID="{4F7D7B53-FB64-4DE8-9C9D-623B1F6D1357}" presName="Name5" presStyleLbl="vennNode1" presStyleIdx="1" presStyleCnt="4">
        <dgm:presLayoutVars>
          <dgm:bulletEnabled val="1"/>
        </dgm:presLayoutVars>
      </dgm:prSet>
      <dgm:spPr/>
      <dgm:t>
        <a:bodyPr/>
        <a:lstStyle/>
        <a:p>
          <a:endParaRPr lang="en-GB"/>
        </a:p>
      </dgm:t>
    </dgm:pt>
    <dgm:pt modelId="{F1B26C1D-A120-4CC1-A48D-29DA085063D2}" type="pres">
      <dgm:prSet presAssocID="{C0B12EFF-7F85-470F-8E80-A087B4CE686B}" presName="space" presStyleCnt="0"/>
      <dgm:spPr/>
    </dgm:pt>
    <dgm:pt modelId="{2B92F578-05DD-451B-8A2E-4D47C19A86D6}" type="pres">
      <dgm:prSet presAssocID="{784B9003-C4DD-460E-A625-ADC20C5D5A7D}" presName="Name5" presStyleLbl="vennNode1" presStyleIdx="2" presStyleCnt="4">
        <dgm:presLayoutVars>
          <dgm:bulletEnabled val="1"/>
        </dgm:presLayoutVars>
      </dgm:prSet>
      <dgm:spPr/>
      <dgm:t>
        <a:bodyPr/>
        <a:lstStyle/>
        <a:p>
          <a:endParaRPr lang="en-GB"/>
        </a:p>
      </dgm:t>
    </dgm:pt>
    <dgm:pt modelId="{C575A84A-0054-4E48-AD0F-2B81CFB64DA0}" type="pres">
      <dgm:prSet presAssocID="{C424F6E0-7A97-43B2-BD66-87874695D883}" presName="space" presStyleCnt="0"/>
      <dgm:spPr/>
    </dgm:pt>
    <dgm:pt modelId="{ED086C69-A149-403B-B537-1F30D14E7091}" type="pres">
      <dgm:prSet presAssocID="{ED85870D-9990-4ACA-A611-09A1D26FBB90}" presName="Name5" presStyleLbl="vennNode1" presStyleIdx="3" presStyleCnt="4">
        <dgm:presLayoutVars>
          <dgm:bulletEnabled val="1"/>
        </dgm:presLayoutVars>
      </dgm:prSet>
      <dgm:spPr/>
      <dgm:t>
        <a:bodyPr/>
        <a:lstStyle/>
        <a:p>
          <a:endParaRPr lang="en-GB"/>
        </a:p>
      </dgm:t>
    </dgm:pt>
  </dgm:ptLst>
  <dgm:cxnLst>
    <dgm:cxn modelId="{0F5794B5-C0EB-4FF0-9340-1C69C3B788B8}" srcId="{AD4F502F-1ACA-402B-9D8C-334D2F37AD7B}" destId="{784B9003-C4DD-460E-A625-ADC20C5D5A7D}" srcOrd="2" destOrd="0" parTransId="{90C6FA9F-559B-4983-A611-E20A37561456}" sibTransId="{C424F6E0-7A97-43B2-BD66-87874695D883}"/>
    <dgm:cxn modelId="{4F420584-A104-4852-96EB-58142314998D}" type="presOf" srcId="{8D88E522-8DBE-44D0-B01B-B9F7E6E52395}" destId="{4926C1FC-8167-4FFA-971C-19C61D5BF954}" srcOrd="0" destOrd="0" presId="urn:microsoft.com/office/officeart/2005/8/layout/venn3"/>
    <dgm:cxn modelId="{18DB7454-AF3C-4F81-8AD6-44867BC03138}" srcId="{AD4F502F-1ACA-402B-9D8C-334D2F37AD7B}" destId="{4F7D7B53-FB64-4DE8-9C9D-623B1F6D1357}" srcOrd="1" destOrd="0" parTransId="{0EF50FC9-6602-4090-A209-A656BA8CDB0F}" sibTransId="{C0B12EFF-7F85-470F-8E80-A087B4CE686B}"/>
    <dgm:cxn modelId="{DAA72E01-B10F-4890-B393-C12BA760AC27}" type="presOf" srcId="{784B9003-C4DD-460E-A625-ADC20C5D5A7D}" destId="{2B92F578-05DD-451B-8A2E-4D47C19A86D6}" srcOrd="0" destOrd="0" presId="urn:microsoft.com/office/officeart/2005/8/layout/venn3"/>
    <dgm:cxn modelId="{4E343C98-3E0A-4FA4-8CAA-1FBBE481919B}" type="presOf" srcId="{4F7D7B53-FB64-4DE8-9C9D-623B1F6D1357}" destId="{4C9CABB2-1BB8-44FF-B285-9AEB4E6B6427}" srcOrd="0" destOrd="0" presId="urn:microsoft.com/office/officeart/2005/8/layout/venn3"/>
    <dgm:cxn modelId="{8E8DD413-0585-44FB-8426-177A63FED976}" srcId="{AD4F502F-1ACA-402B-9D8C-334D2F37AD7B}" destId="{8D88E522-8DBE-44D0-B01B-B9F7E6E52395}" srcOrd="0" destOrd="0" parTransId="{0C783AFD-C34E-4F9F-8608-C3888C5D06AB}" sibTransId="{A0096D6A-D6D4-401E-B4A2-4AB83CE33918}"/>
    <dgm:cxn modelId="{563934B2-D8BC-46C6-BAF4-6D5C4C06212A}" type="presOf" srcId="{AD4F502F-1ACA-402B-9D8C-334D2F37AD7B}" destId="{8E40B8CF-C850-4E9E-9A68-2582F6E6DAE6}" srcOrd="0" destOrd="0" presId="urn:microsoft.com/office/officeart/2005/8/layout/venn3"/>
    <dgm:cxn modelId="{DDEF1764-3F35-4722-8373-1F8D6FD414E0}" type="presOf" srcId="{ED85870D-9990-4ACA-A611-09A1D26FBB90}" destId="{ED086C69-A149-403B-B537-1F30D14E7091}" srcOrd="0" destOrd="0" presId="urn:microsoft.com/office/officeart/2005/8/layout/venn3"/>
    <dgm:cxn modelId="{B2D5313B-AC59-4870-9FC9-36C2CC810D31}" srcId="{AD4F502F-1ACA-402B-9D8C-334D2F37AD7B}" destId="{ED85870D-9990-4ACA-A611-09A1D26FBB90}" srcOrd="3" destOrd="0" parTransId="{6CD35B1A-AEBD-4498-BD74-605412CA2CC3}" sibTransId="{B9D4A735-38C9-4137-BDFD-9D343E7A620F}"/>
    <dgm:cxn modelId="{EF0A98CC-BBCE-4D2B-B225-54EAE6EF0C6F}" type="presParOf" srcId="{8E40B8CF-C850-4E9E-9A68-2582F6E6DAE6}" destId="{4926C1FC-8167-4FFA-971C-19C61D5BF954}" srcOrd="0" destOrd="0" presId="urn:microsoft.com/office/officeart/2005/8/layout/venn3"/>
    <dgm:cxn modelId="{5199B525-6FDF-4591-A670-E8F303B550AE}" type="presParOf" srcId="{8E40B8CF-C850-4E9E-9A68-2582F6E6DAE6}" destId="{A426D2BD-7834-4F5F-8E69-9D09B7315E96}" srcOrd="1" destOrd="0" presId="urn:microsoft.com/office/officeart/2005/8/layout/venn3"/>
    <dgm:cxn modelId="{84D2ECEF-3BF8-4600-A11B-319E7B45F304}" type="presParOf" srcId="{8E40B8CF-C850-4E9E-9A68-2582F6E6DAE6}" destId="{4C9CABB2-1BB8-44FF-B285-9AEB4E6B6427}" srcOrd="2" destOrd="0" presId="urn:microsoft.com/office/officeart/2005/8/layout/venn3"/>
    <dgm:cxn modelId="{2100343C-564E-4723-B1BE-0B66FC68DD28}" type="presParOf" srcId="{8E40B8CF-C850-4E9E-9A68-2582F6E6DAE6}" destId="{F1B26C1D-A120-4CC1-A48D-29DA085063D2}" srcOrd="3" destOrd="0" presId="urn:microsoft.com/office/officeart/2005/8/layout/venn3"/>
    <dgm:cxn modelId="{C6B77C9C-5346-4963-907D-7F7227043A4C}" type="presParOf" srcId="{8E40B8CF-C850-4E9E-9A68-2582F6E6DAE6}" destId="{2B92F578-05DD-451B-8A2E-4D47C19A86D6}" srcOrd="4" destOrd="0" presId="urn:microsoft.com/office/officeart/2005/8/layout/venn3"/>
    <dgm:cxn modelId="{1518BB3C-37B9-4EFF-A62B-DC16C451D75C}" type="presParOf" srcId="{8E40B8CF-C850-4E9E-9A68-2582F6E6DAE6}" destId="{C575A84A-0054-4E48-AD0F-2B81CFB64DA0}" srcOrd="5" destOrd="0" presId="urn:microsoft.com/office/officeart/2005/8/layout/venn3"/>
    <dgm:cxn modelId="{9B6316CB-CFB1-45B2-A2AE-8CCCA643ED84}" type="presParOf" srcId="{8E40B8CF-C850-4E9E-9A68-2582F6E6DAE6}" destId="{ED086C69-A149-403B-B537-1F30D14E7091}"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6C1FC-8167-4FFA-971C-19C61D5BF954}">
      <dsp:nvSpPr>
        <dsp:cNvPr id="0" name=""/>
        <dsp:cNvSpPr/>
      </dsp:nvSpPr>
      <dsp:spPr>
        <a:xfrm>
          <a:off x="2678" y="472976"/>
          <a:ext cx="2687835" cy="268783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7921" tIns="22860" rIns="147921" bIns="22860" numCol="1" spcCol="1270" anchor="ctr" anchorCtr="0">
          <a:noAutofit/>
        </a:bodyPr>
        <a:lstStyle/>
        <a:p>
          <a:pPr lvl="0" algn="ctr" defTabSz="800100">
            <a:lnSpc>
              <a:spcPct val="90000"/>
            </a:lnSpc>
            <a:spcBef>
              <a:spcPct val="0"/>
            </a:spcBef>
            <a:spcAft>
              <a:spcPct val="35000"/>
            </a:spcAft>
          </a:pPr>
          <a:r>
            <a:rPr lang="el-GR" sz="1800" kern="1200" dirty="0" smtClean="0">
              <a:latin typeface="Tahoma" panose="020B0604030504040204" pitchFamily="34" charset="0"/>
              <a:ea typeface="Tahoma" panose="020B0604030504040204" pitchFamily="34" charset="0"/>
              <a:cs typeface="Tahoma" panose="020B0604030504040204" pitchFamily="34" charset="0"/>
            </a:rPr>
            <a:t>Αντιμετώπιση προκλήσεων που δυσχεραίνουν την ανάπτυξη των θαλάσσιων/ ναυτιλιακών τομέων</a:t>
          </a:r>
          <a:endParaRPr lang="en-GB" sz="1800" kern="1200" dirty="0">
            <a:latin typeface="Tahoma" panose="020B0604030504040204" pitchFamily="34" charset="0"/>
            <a:ea typeface="Tahoma" panose="020B0604030504040204" pitchFamily="34" charset="0"/>
            <a:cs typeface="Tahoma" panose="020B0604030504040204" pitchFamily="34" charset="0"/>
          </a:endParaRPr>
        </a:p>
      </dsp:txBody>
      <dsp:txXfrm>
        <a:off x="396302" y="866600"/>
        <a:ext cx="1900587" cy="1900587"/>
      </dsp:txXfrm>
    </dsp:sp>
    <dsp:sp modelId="{4C9CABB2-1BB8-44FF-B285-9AEB4E6B6427}">
      <dsp:nvSpPr>
        <dsp:cNvPr id="0" name=""/>
        <dsp:cNvSpPr/>
      </dsp:nvSpPr>
      <dsp:spPr>
        <a:xfrm>
          <a:off x="2152947" y="472976"/>
          <a:ext cx="2687835" cy="268783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7921" tIns="25400" rIns="147921" bIns="25400" numCol="1" spcCol="1270" anchor="ctr" anchorCtr="0">
          <a:noAutofit/>
        </a:bodyPr>
        <a:lstStyle/>
        <a:p>
          <a:pPr lvl="0" algn="ctr" defTabSz="889000">
            <a:lnSpc>
              <a:spcPct val="90000"/>
            </a:lnSpc>
            <a:spcBef>
              <a:spcPct val="0"/>
            </a:spcBef>
            <a:spcAft>
              <a:spcPct val="35000"/>
            </a:spcAft>
          </a:pPr>
          <a:r>
            <a:rPr lang="el-GR" sz="2000" kern="1200" dirty="0" smtClean="0">
              <a:latin typeface="Tahoma" panose="020B0604030504040204" pitchFamily="34" charset="0"/>
              <a:ea typeface="Tahoma" panose="020B0604030504040204" pitchFamily="34" charset="0"/>
              <a:cs typeface="Tahoma" panose="020B0604030504040204" pitchFamily="34" charset="0"/>
            </a:rPr>
            <a:t>Προώθηση στρατηγικών με βάση τις θαλάσσιες λεκάνες και τις μακρό-περιφέρειες</a:t>
          </a:r>
          <a:endParaRPr lang="en-GB" sz="2000" kern="1200" dirty="0">
            <a:latin typeface="Tahoma" panose="020B0604030504040204" pitchFamily="34" charset="0"/>
            <a:ea typeface="Tahoma" panose="020B0604030504040204" pitchFamily="34" charset="0"/>
            <a:cs typeface="Tahoma" panose="020B0604030504040204" pitchFamily="34" charset="0"/>
          </a:endParaRPr>
        </a:p>
      </dsp:txBody>
      <dsp:txXfrm>
        <a:off x="2546571" y="866600"/>
        <a:ext cx="1900587" cy="1900587"/>
      </dsp:txXfrm>
    </dsp:sp>
    <dsp:sp modelId="{2B92F578-05DD-451B-8A2E-4D47C19A86D6}">
      <dsp:nvSpPr>
        <dsp:cNvPr id="0" name=""/>
        <dsp:cNvSpPr/>
      </dsp:nvSpPr>
      <dsp:spPr>
        <a:xfrm>
          <a:off x="4303216" y="472976"/>
          <a:ext cx="2687835" cy="268783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7921" tIns="25400" rIns="147921" bIns="25400" numCol="1" spcCol="1270" anchor="ctr" anchorCtr="0">
          <a:noAutofit/>
        </a:bodyPr>
        <a:lstStyle/>
        <a:p>
          <a:pPr lvl="0" algn="ctr" defTabSz="889000">
            <a:lnSpc>
              <a:spcPct val="90000"/>
            </a:lnSpc>
            <a:spcBef>
              <a:spcPct val="0"/>
            </a:spcBef>
            <a:spcAft>
              <a:spcPct val="35000"/>
            </a:spcAft>
          </a:pPr>
          <a:r>
            <a:rPr lang="el-GR" sz="2000" kern="1200" dirty="0" smtClean="0">
              <a:latin typeface="Tahoma" panose="020B0604030504040204" pitchFamily="34" charset="0"/>
              <a:ea typeface="Tahoma" panose="020B0604030504040204" pitchFamily="34" charset="0"/>
              <a:cs typeface="Tahoma" panose="020B0604030504040204" pitchFamily="34" charset="0"/>
            </a:rPr>
            <a:t>Λήψη δράσεων σε θαλάσσιους / ναυτιλιακούς τομείς με ιδιαίτερο δυναμικό</a:t>
          </a:r>
          <a:endParaRPr lang="en-GB" sz="2000" kern="1200" dirty="0">
            <a:latin typeface="Tahoma" panose="020B0604030504040204" pitchFamily="34" charset="0"/>
            <a:ea typeface="Tahoma" panose="020B0604030504040204" pitchFamily="34" charset="0"/>
            <a:cs typeface="Tahoma" panose="020B0604030504040204" pitchFamily="34" charset="0"/>
          </a:endParaRPr>
        </a:p>
      </dsp:txBody>
      <dsp:txXfrm>
        <a:off x="4696840" y="866600"/>
        <a:ext cx="1900587" cy="1900587"/>
      </dsp:txXfrm>
    </dsp:sp>
    <dsp:sp modelId="{ED086C69-A149-403B-B537-1F30D14E7091}">
      <dsp:nvSpPr>
        <dsp:cNvPr id="0" name=""/>
        <dsp:cNvSpPr/>
      </dsp:nvSpPr>
      <dsp:spPr>
        <a:xfrm>
          <a:off x="6453485" y="472976"/>
          <a:ext cx="2687835" cy="268783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7921" tIns="25400" rIns="147921" bIns="25400" numCol="1" spcCol="1270" anchor="ctr" anchorCtr="0">
          <a:noAutofit/>
        </a:bodyPr>
        <a:lstStyle/>
        <a:p>
          <a:pPr lvl="0" algn="ctr" defTabSz="889000">
            <a:lnSpc>
              <a:spcPct val="90000"/>
            </a:lnSpc>
            <a:spcBef>
              <a:spcPct val="0"/>
            </a:spcBef>
            <a:spcAft>
              <a:spcPct val="35000"/>
            </a:spcAft>
          </a:pPr>
          <a:r>
            <a:rPr lang="el-GR" sz="2000" kern="1200" dirty="0" smtClean="0">
              <a:latin typeface="Tahoma" panose="020B0604030504040204" pitchFamily="34" charset="0"/>
              <a:ea typeface="Tahoma" panose="020B0604030504040204" pitchFamily="34" charset="0"/>
              <a:cs typeface="Tahoma" panose="020B0604030504040204" pitchFamily="34" charset="0"/>
            </a:rPr>
            <a:t>Ανάπτυξη οριζόντιων / δια-τομεακών εργαλείων</a:t>
          </a:r>
          <a:endParaRPr lang="en-GB" sz="2000" kern="1200" dirty="0">
            <a:latin typeface="Tahoma" panose="020B0604030504040204" pitchFamily="34" charset="0"/>
            <a:ea typeface="Tahoma" panose="020B0604030504040204" pitchFamily="34" charset="0"/>
            <a:cs typeface="Tahoma" panose="020B0604030504040204" pitchFamily="34" charset="0"/>
          </a:endParaRPr>
        </a:p>
      </dsp:txBody>
      <dsp:txXfrm>
        <a:off x="6847109" y="866600"/>
        <a:ext cx="1900587" cy="1900587"/>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575" cy="49847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54450" y="0"/>
            <a:ext cx="2949575" cy="49847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44038"/>
            <a:ext cx="2949575" cy="49847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54450" y="9444038"/>
            <a:ext cx="2949575" cy="49847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a:solidFill>
                  <a:schemeClr val="tx1"/>
                </a:solidFill>
                <a:latin typeface="Arial" charset="0"/>
              </a:defRPr>
            </a:lvl1pPr>
          </a:lstStyle>
          <a:p>
            <a:pPr>
              <a:defRPr/>
            </a:pPr>
            <a:fld id="{4E6BD3F2-6AE3-4234-BBFB-BDCCC95AA6FD}" type="slidenum">
              <a:rPr lang="en-GB"/>
              <a:pPr>
                <a:defRPr/>
              </a:pPr>
              <a:t>‹#›</a:t>
            </a:fld>
            <a:endParaRPr lang="en-GB"/>
          </a:p>
        </p:txBody>
      </p:sp>
    </p:spTree>
    <p:extLst>
      <p:ext uri="{BB962C8B-B14F-4D97-AF65-F5344CB8AC3E}">
        <p14:creationId xmlns:p14="http://schemas.microsoft.com/office/powerpoint/2010/main" val="883025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575" cy="49847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54450" y="0"/>
            <a:ext cx="2949575" cy="49847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6868"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81038" y="4722813"/>
            <a:ext cx="5445125" cy="44751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44038"/>
            <a:ext cx="2949575" cy="49847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54450" y="9444038"/>
            <a:ext cx="2949575" cy="49847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a:solidFill>
                  <a:schemeClr val="tx1"/>
                </a:solidFill>
                <a:latin typeface="Arial" charset="0"/>
              </a:defRPr>
            </a:lvl1pPr>
          </a:lstStyle>
          <a:p>
            <a:pPr>
              <a:defRPr/>
            </a:pPr>
            <a:fld id="{2602947A-0282-41E3-BA62-2B9069613E74}" type="slidenum">
              <a:rPr lang="en-GB"/>
              <a:pPr>
                <a:defRPr/>
              </a:pPr>
              <a:t>‹#›</a:t>
            </a:fld>
            <a:endParaRPr lang="en-GB"/>
          </a:p>
        </p:txBody>
      </p:sp>
    </p:spTree>
    <p:extLst>
      <p:ext uri="{BB962C8B-B14F-4D97-AF65-F5344CB8AC3E}">
        <p14:creationId xmlns:p14="http://schemas.microsoft.com/office/powerpoint/2010/main" val="13738063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z="800"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0EE551B3-1EA5-41F9-AE8F-79287BE609A6}" type="slidenum">
              <a:rPr lang="en-GB" sz="1200" b="0" smtClean="0">
                <a:solidFill>
                  <a:prstClr val="black"/>
                </a:solidFill>
                <a:latin typeface="Arial" charset="0"/>
              </a:rPr>
              <a:pPr eaLnBrk="1" hangingPunct="1"/>
              <a:t>1</a:t>
            </a:fld>
            <a:endParaRPr lang="en-GB" sz="1200" b="0" smtClean="0">
              <a:solidFill>
                <a:prstClr val="black"/>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p:txBody>
          <a:bodyPr/>
          <a:lstStyle/>
          <a:p>
            <a:pPr rtl="0"/>
            <a:r>
              <a:rPr lang="el-GR" dirty="0" smtClean="0">
                <a:effectLst/>
              </a:rPr>
              <a:t>Υπάρχουν περίπου 350 αρχές θαλάσσιας επιτήρησης από 7 τομείς:</a:t>
            </a:r>
            <a:br>
              <a:rPr lang="el-GR" dirty="0" smtClean="0">
                <a:effectLst/>
              </a:rPr>
            </a:br>
            <a:endParaRPr lang="en-US" dirty="0" smtClean="0">
              <a:effectLst/>
            </a:endParaRPr>
          </a:p>
          <a:p>
            <a:pPr marL="171450" indent="-171450" rtl="0">
              <a:buFont typeface="Arial" panose="020B0604020202020204" pitchFamily="34" charset="0"/>
              <a:buChar char="•"/>
            </a:pPr>
            <a:r>
              <a:rPr lang="el-GR" dirty="0" smtClean="0">
                <a:effectLst/>
              </a:rPr>
              <a:t>τον έλεγχο των μεταφορών</a:t>
            </a:r>
            <a:br>
              <a:rPr lang="el-GR" dirty="0" smtClean="0">
                <a:effectLst/>
              </a:rPr>
            </a:br>
            <a:r>
              <a:rPr lang="el-GR" dirty="0" smtClean="0">
                <a:effectLst/>
              </a:rPr>
              <a:t>επιθεωρητών αλιείας</a:t>
            </a:r>
            <a:br>
              <a:rPr lang="el-GR" dirty="0" smtClean="0">
                <a:effectLst/>
              </a:rPr>
            </a:br>
            <a:r>
              <a:rPr lang="el-GR" dirty="0" smtClean="0">
                <a:effectLst/>
              </a:rPr>
              <a:t>περιβαλλοντικού ελέγχου</a:t>
            </a:r>
            <a:br>
              <a:rPr lang="el-GR" dirty="0" smtClean="0">
                <a:effectLst/>
              </a:rPr>
            </a:br>
            <a:r>
              <a:rPr lang="el-GR" dirty="0" err="1" smtClean="0">
                <a:effectLst/>
              </a:rPr>
              <a:t>συνοριοφύλακες</a:t>
            </a:r>
            <a:r>
              <a:rPr lang="el-GR" dirty="0" smtClean="0">
                <a:effectLst/>
              </a:rPr>
              <a:t/>
            </a:r>
            <a:br>
              <a:rPr lang="el-GR" dirty="0" smtClean="0">
                <a:effectLst/>
              </a:rPr>
            </a:br>
            <a:r>
              <a:rPr lang="el-GR" dirty="0" smtClean="0">
                <a:effectLst/>
              </a:rPr>
              <a:t>τελωνεία</a:t>
            </a:r>
            <a:br>
              <a:rPr lang="el-GR" dirty="0" smtClean="0">
                <a:effectLst/>
              </a:rPr>
            </a:br>
            <a:r>
              <a:rPr lang="el-GR" dirty="0" smtClean="0">
                <a:effectLst/>
              </a:rPr>
              <a:t>αστυνομία</a:t>
            </a:r>
          </a:p>
          <a:p>
            <a:pPr marL="0" indent="0" rtl="0">
              <a:buFont typeface="Arial" panose="020B0604020202020204" pitchFamily="34" charset="0"/>
              <a:buNone/>
            </a:pPr>
            <a:r>
              <a:rPr lang="el-GR" dirty="0" smtClean="0">
                <a:effectLst/>
              </a:rPr>
              <a:t>άμυνα / ναυτικό</a:t>
            </a:r>
            <a:br>
              <a:rPr lang="el-GR" dirty="0" smtClean="0">
                <a:effectLst/>
              </a:rPr>
            </a:br>
            <a:r>
              <a:rPr lang="el-GR" dirty="0" smtClean="0">
                <a:effectLst/>
              </a:rPr>
              <a:t/>
            </a:r>
            <a:br>
              <a:rPr lang="el-GR" dirty="0" smtClean="0">
                <a:effectLst/>
              </a:rPr>
            </a:br>
            <a:r>
              <a:rPr lang="el-GR" dirty="0" smtClean="0">
                <a:effectLst/>
              </a:rPr>
              <a:t>Η συνεργασία σε επίπεδο ΕΕ είναι περιορισμένη. Αυτό δυσχεραίνει</a:t>
            </a:r>
            <a:r>
              <a:rPr lang="el-GR" baseline="0" dirty="0" smtClean="0">
                <a:effectLst/>
              </a:rPr>
              <a:t> τη δυνατότητα πάταξης παράνομων ενεργειών στη θάλασσα, καθώς και τη δυνατότητα ταχείας αντιμετώπισης κρίσεων και επειγόντων περιστατικών (διάσωση, καταπολέμηση λαθρεμπορίου, καταπολέμηση θαλάσσιας μόλυνσης κτλ.)</a:t>
            </a:r>
            <a:r>
              <a:rPr lang="el-GR" dirty="0" smtClean="0">
                <a:effectLst/>
              </a:rPr>
              <a:t/>
            </a:r>
            <a:br>
              <a:rPr lang="el-GR" dirty="0" smtClean="0">
                <a:effectLst/>
              </a:rPr>
            </a:br>
            <a:r>
              <a:rPr lang="el-GR" dirty="0" smtClean="0">
                <a:effectLst/>
              </a:rPr>
              <a:t/>
            </a:r>
            <a:br>
              <a:rPr lang="el-GR" dirty="0" smtClean="0">
                <a:effectLst/>
              </a:rPr>
            </a:br>
            <a:r>
              <a:rPr lang="el-GR" dirty="0" smtClean="0">
                <a:effectLst/>
              </a:rPr>
              <a:t>Για την αντιμετώπιση αυτών</a:t>
            </a:r>
            <a:r>
              <a:rPr lang="el-GR" baseline="0" dirty="0" smtClean="0">
                <a:effectLst/>
              </a:rPr>
              <a:t> των δυσκολιών</a:t>
            </a:r>
            <a:r>
              <a:rPr lang="el-GR" dirty="0" smtClean="0">
                <a:effectLst/>
              </a:rPr>
              <a:t> αναπτύξαμε δύο κύριους άξονες εργασίας:</a:t>
            </a:r>
          </a:p>
          <a:p>
            <a:pPr marL="171450" indent="-171450" rtl="0">
              <a:buFont typeface="Arial" panose="020B0604020202020204" pitchFamily="34" charset="0"/>
              <a:buChar char="•"/>
            </a:pPr>
            <a:r>
              <a:rPr lang="el-GR" dirty="0" smtClean="0">
                <a:effectLst/>
              </a:rPr>
              <a:t/>
            </a:r>
            <a:br>
              <a:rPr lang="el-GR" dirty="0" smtClean="0">
                <a:effectLst/>
              </a:rPr>
            </a:br>
            <a:r>
              <a:rPr lang="el-GR" dirty="0" smtClean="0">
                <a:effectLst/>
              </a:rPr>
              <a:t>Τη</a:t>
            </a:r>
            <a:r>
              <a:rPr lang="el-GR" baseline="0" dirty="0" smtClean="0">
                <a:effectLst/>
              </a:rPr>
              <a:t> </a:t>
            </a:r>
            <a:r>
              <a:rPr lang="el-GR" dirty="0" smtClean="0">
                <a:effectLst/>
              </a:rPr>
              <a:t>Στρατηγική της ΕΕ για τη Θαλάσσια Ασφάλεια: για να επιτευχθεί</a:t>
            </a:r>
            <a:r>
              <a:rPr lang="el-GR" baseline="0" dirty="0" smtClean="0">
                <a:effectLst/>
              </a:rPr>
              <a:t> αποτελεσματική από κοινού δράση</a:t>
            </a:r>
            <a:r>
              <a:rPr lang="en-US" dirty="0" smtClean="0">
                <a:effectLst/>
              </a:rPr>
              <a:t>, </a:t>
            </a:r>
            <a:r>
              <a:rPr lang="el-GR" dirty="0" smtClean="0">
                <a:effectLst/>
              </a:rPr>
              <a:t>ανάπτυξη δυνατοτήτων, τη διαχείριση κρίσεων, και κοινές</a:t>
            </a:r>
            <a:r>
              <a:rPr lang="el-GR" baseline="0" dirty="0" smtClean="0">
                <a:effectLst/>
              </a:rPr>
              <a:t> επιχειρήσεις </a:t>
            </a:r>
            <a:r>
              <a:rPr lang="el-GR" dirty="0" smtClean="0">
                <a:effectLst/>
              </a:rPr>
              <a:t>έρευνας και διάσωσης.</a:t>
            </a:r>
          </a:p>
          <a:p>
            <a:pPr marL="171450" indent="-171450" rtl="0">
              <a:buFont typeface="Arial" panose="020B0604020202020204" pitchFamily="34" charset="0"/>
              <a:buChar char="•"/>
            </a:pPr>
            <a:r>
              <a:rPr lang="el-GR" dirty="0" smtClean="0">
                <a:effectLst/>
              </a:rPr>
              <a:t/>
            </a:r>
            <a:br>
              <a:rPr lang="el-GR" dirty="0" smtClean="0">
                <a:effectLst/>
              </a:rPr>
            </a:br>
            <a:r>
              <a:rPr lang="el-GR" dirty="0" smtClean="0">
                <a:effectLst/>
              </a:rPr>
              <a:t>Το</a:t>
            </a:r>
            <a:r>
              <a:rPr lang="el-GR" baseline="0" dirty="0" smtClean="0">
                <a:effectLst/>
              </a:rPr>
              <a:t> </a:t>
            </a:r>
            <a:r>
              <a:rPr lang="en-US" dirty="0" smtClean="0">
                <a:effectLst/>
              </a:rPr>
              <a:t>Maritime </a:t>
            </a:r>
            <a:r>
              <a:rPr lang="en-US" dirty="0" err="1" smtClean="0">
                <a:effectLst/>
              </a:rPr>
              <a:t>CISE</a:t>
            </a:r>
            <a:r>
              <a:rPr lang="en-US" dirty="0" smtClean="0">
                <a:effectLst/>
              </a:rPr>
              <a:t>, </a:t>
            </a:r>
            <a:r>
              <a:rPr lang="el-GR" dirty="0" smtClean="0">
                <a:effectLst/>
              </a:rPr>
              <a:t>είναι μια εθελοντική διαδικασία συνεργασίας εντός ΕΕ που</a:t>
            </a:r>
            <a:r>
              <a:rPr lang="el-GR" baseline="0" dirty="0" smtClean="0">
                <a:effectLst/>
              </a:rPr>
              <a:t> στοχεύει στην άμεση ανταλλαγή πληροφοριών μεταξύ </a:t>
            </a:r>
            <a:r>
              <a:rPr lang="el-GR" dirty="0" smtClean="0">
                <a:effectLst/>
              </a:rPr>
              <a:t>των αρχών που εμπλέκονται στη θαλάσσια επιτήρηση και ασφάλεια.</a:t>
            </a: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84DA119A-594D-4C1D-9D87-40045ED27058}" type="slidenum">
              <a:rPr lang="en-GB" altLang="en-US" sz="1200" b="0" smtClean="0">
                <a:solidFill>
                  <a:schemeClr val="tx1"/>
                </a:solidFill>
                <a:latin typeface="Arial" pitchFamily="34" charset="0"/>
                <a:ea typeface="Avenir Roman"/>
                <a:cs typeface="Avenir Roman"/>
              </a:rPr>
              <a:pPr eaLnBrk="1" hangingPunct="1"/>
              <a:t>10</a:t>
            </a:fld>
            <a:endParaRPr lang="en-GB" altLang="en-US" sz="1200" b="0" smtClean="0">
              <a:solidFill>
                <a:schemeClr val="tx1"/>
              </a:solidFill>
              <a:latin typeface="Arial" pitchFamily="34" charset="0"/>
              <a:ea typeface="Avenir Roman"/>
              <a:cs typeface="Avenir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p:txBody>
          <a:bodyPr/>
          <a:lstStyle/>
          <a:p>
            <a:pPr>
              <a:defRPr/>
            </a:pPr>
            <a:r>
              <a:rPr lang="el-GR" altLang="en-US" b="0" dirty="0" smtClean="0"/>
              <a:t>Η </a:t>
            </a:r>
            <a:r>
              <a:rPr lang="el-GR" altLang="en-US" b="0" dirty="0" err="1" smtClean="0"/>
              <a:t>Ενωση</a:t>
            </a:r>
            <a:r>
              <a:rPr lang="el-GR" altLang="en-US" b="0" baseline="0" dirty="0" smtClean="0"/>
              <a:t> για τη </a:t>
            </a:r>
            <a:r>
              <a:rPr lang="el-GR" altLang="en-US" b="0" baseline="0" dirty="0" err="1" smtClean="0"/>
              <a:t>Μεσογ</a:t>
            </a:r>
            <a:r>
              <a:rPr lang="el-GR" altLang="en-US" b="0" baseline="0" dirty="0" smtClean="0"/>
              <a:t>. περιλαμβάνει όλα τα κράτη της Μεσογείου και όλα τα </a:t>
            </a:r>
            <a:r>
              <a:rPr lang="el-GR" altLang="en-US" b="0" baseline="0" dirty="0" err="1" smtClean="0"/>
              <a:t>ΚΜ</a:t>
            </a:r>
            <a:r>
              <a:rPr lang="el-GR" altLang="en-US" b="0" baseline="0" dirty="0" smtClean="0"/>
              <a:t> της ΕΕ.</a:t>
            </a:r>
          </a:p>
          <a:p>
            <a:pPr>
              <a:defRPr/>
            </a:pPr>
            <a:r>
              <a:rPr lang="el-GR" altLang="en-US" b="0" baseline="0" dirty="0" smtClean="0"/>
              <a:t>Συμπροεδρεύεται από την ΕΕ και ένα κράτος εκ περιτροπής κάθε 2.5 χρόνια.</a:t>
            </a:r>
            <a:endParaRPr lang="el-GR" altLang="en-US" b="0" dirty="0" smtClean="0"/>
          </a:p>
          <a:p>
            <a:pPr>
              <a:defRPr/>
            </a:pPr>
            <a:endParaRPr lang="el-GR" altLang="en-US" b="0" dirty="0" smtClean="0"/>
          </a:p>
          <a:p>
            <a:pPr>
              <a:defRPr/>
            </a:pPr>
            <a:r>
              <a:rPr lang="el-GR" altLang="en-US" b="0" dirty="0" smtClean="0"/>
              <a:t>Η</a:t>
            </a:r>
            <a:r>
              <a:rPr lang="el-GR" altLang="en-US" b="0" baseline="0" dirty="0" smtClean="0"/>
              <a:t> Υπουργική Διακήρυξη για τη γαλάζια οικονομία εκδόθηκε τον Νοέμβριο του 2015 στις Βρυξέλλες.</a:t>
            </a:r>
            <a:endParaRPr lang="el-GR" altLang="en-US" b="0" dirty="0" smtClean="0"/>
          </a:p>
          <a:p>
            <a:pPr>
              <a:defRPr/>
            </a:pPr>
            <a:r>
              <a:rPr lang="el-GR" altLang="en-US" dirty="0" smtClean="0"/>
              <a:t>Προνοεί:</a:t>
            </a:r>
          </a:p>
          <a:p>
            <a:pPr marL="171450" indent="-171450">
              <a:buFont typeface="Arial" panose="020B0604020202020204" pitchFamily="34" charset="0"/>
              <a:buChar char="•"/>
              <a:defRPr/>
            </a:pPr>
            <a:r>
              <a:rPr lang="el-GR" altLang="en-US" dirty="0" smtClean="0"/>
              <a:t>Βελτίωση</a:t>
            </a:r>
            <a:r>
              <a:rPr lang="el-GR" altLang="en-US" baseline="0" dirty="0" smtClean="0"/>
              <a:t> της θαλάσσιας διακυβέρνησης της Μεσογείου</a:t>
            </a:r>
          </a:p>
          <a:p>
            <a:pPr marL="171450" indent="-171450">
              <a:buFont typeface="Arial" panose="020B0604020202020204" pitchFamily="34" charset="0"/>
              <a:buChar char="•"/>
              <a:defRPr/>
            </a:pPr>
            <a:r>
              <a:rPr lang="el-GR" altLang="en-US" baseline="0" dirty="0" smtClean="0"/>
              <a:t>Δημιουργία θέσεων εργασίας, προώθηση καινοτομίας και ανταλλαγή γνώσεων</a:t>
            </a:r>
          </a:p>
          <a:p>
            <a:pPr marL="171450" indent="-171450">
              <a:buFont typeface="Arial" panose="020B0604020202020204" pitchFamily="34" charset="0"/>
              <a:buChar char="•"/>
              <a:defRPr/>
            </a:pPr>
            <a:r>
              <a:rPr lang="el-GR" altLang="en-US" baseline="0" dirty="0" err="1" smtClean="0"/>
              <a:t>Προστσία</a:t>
            </a:r>
            <a:r>
              <a:rPr lang="el-GR" altLang="en-US" baseline="0" dirty="0" smtClean="0"/>
              <a:t> του θαλάσσιου περιβάλλοντος και αειφόρο ανάπτυξη</a:t>
            </a:r>
          </a:p>
          <a:p>
            <a:pPr marL="171450" indent="-171450">
              <a:buFont typeface="Arial" panose="020B0604020202020204" pitchFamily="34" charset="0"/>
              <a:buChar char="•"/>
              <a:defRPr/>
            </a:pPr>
            <a:r>
              <a:rPr lang="el-GR" altLang="en-US" baseline="0" dirty="0" smtClean="0"/>
              <a:t>Ενίσχυση συντονισμού μεταξύ κρατών</a:t>
            </a:r>
          </a:p>
          <a:p>
            <a:pPr>
              <a:defRPr/>
            </a:pPr>
            <a:endParaRPr lang="el-GR" altLang="en-US" dirty="0" smtClean="0"/>
          </a:p>
          <a:p>
            <a:pPr>
              <a:defRPr/>
            </a:pPr>
            <a:endParaRPr lang="fr-BE" altLang="en-US" dirty="0" smtClean="0"/>
          </a:p>
          <a:p>
            <a:pPr>
              <a:defRPr/>
            </a:pPr>
            <a:r>
              <a:rPr lang="en-GB" altLang="en-US" b="1" dirty="0" smtClean="0"/>
              <a:t>Main deliverables: </a:t>
            </a:r>
          </a:p>
          <a:p>
            <a:pPr marL="228600" indent="-228600">
              <a:lnSpc>
                <a:spcPct val="150000"/>
              </a:lnSpc>
              <a:spcAft>
                <a:spcPts val="600"/>
              </a:spcAft>
              <a:buFont typeface="+mj-lt"/>
              <a:buAutoNum type="arabicPeriod"/>
              <a:defRPr/>
            </a:pPr>
            <a:r>
              <a:rPr lang="en-GB" altLang="en-US" dirty="0" smtClean="0"/>
              <a:t>To promote and reinforce cross-sectorial cooperation and coordination at country level;</a:t>
            </a:r>
          </a:p>
          <a:p>
            <a:pPr marL="228600" indent="-228600">
              <a:lnSpc>
                <a:spcPct val="150000"/>
              </a:lnSpc>
              <a:spcAft>
                <a:spcPts val="600"/>
              </a:spcAft>
              <a:buFont typeface="+mj-lt"/>
              <a:buAutoNum type="arabicPeriod"/>
              <a:defRPr/>
            </a:pPr>
            <a:r>
              <a:rPr lang="en-GB" altLang="en-US" dirty="0" smtClean="0"/>
              <a:t>To establish an </a:t>
            </a:r>
            <a:r>
              <a:rPr lang="en-GB" altLang="en-US" dirty="0" err="1" smtClean="0"/>
              <a:t>UfM</a:t>
            </a:r>
            <a:r>
              <a:rPr lang="en-GB" altLang="en-US" dirty="0" smtClean="0"/>
              <a:t> Forum on blue economy,</a:t>
            </a:r>
          </a:p>
          <a:p>
            <a:pPr marL="228600" indent="-228600">
              <a:lnSpc>
                <a:spcPct val="150000"/>
              </a:lnSpc>
              <a:spcAft>
                <a:spcPts val="600"/>
              </a:spcAft>
              <a:buFont typeface="+mj-lt"/>
              <a:buAutoNum type="arabicPeriod"/>
              <a:defRPr/>
            </a:pPr>
            <a:r>
              <a:rPr lang="en-GB" altLang="en-US" dirty="0" smtClean="0"/>
              <a:t>To further develop the Virtual Knowledge Centre</a:t>
            </a:r>
          </a:p>
          <a:p>
            <a:pPr marL="228600" indent="-228600">
              <a:lnSpc>
                <a:spcPct val="150000"/>
              </a:lnSpc>
              <a:spcAft>
                <a:spcPts val="600"/>
              </a:spcAft>
              <a:buFont typeface="+mj-lt"/>
              <a:buAutoNum type="arabicPeriod"/>
              <a:defRPr/>
            </a:pPr>
            <a:r>
              <a:rPr lang="en-GB" altLang="en-US" dirty="0" smtClean="0"/>
              <a:t>To involve </a:t>
            </a:r>
            <a:r>
              <a:rPr lang="en-GB" altLang="en-US" dirty="0" err="1" smtClean="0"/>
              <a:t>UfM</a:t>
            </a:r>
            <a:r>
              <a:rPr lang="en-GB" altLang="en-US" dirty="0" smtClean="0"/>
              <a:t> countries in the </a:t>
            </a:r>
            <a:r>
              <a:rPr lang="en-GB" altLang="en-US" dirty="0" err="1" smtClean="0"/>
              <a:t>BLUEMED</a:t>
            </a:r>
            <a:r>
              <a:rPr lang="en-GB" altLang="en-US" dirty="0" smtClean="0"/>
              <a:t> Initiative;</a:t>
            </a:r>
          </a:p>
          <a:p>
            <a:pPr marL="228600" indent="-228600">
              <a:lnSpc>
                <a:spcPct val="150000"/>
              </a:lnSpc>
              <a:spcAft>
                <a:spcPts val="600"/>
              </a:spcAft>
              <a:buFont typeface="+mj-lt"/>
              <a:buAutoNum type="arabicPeriod"/>
              <a:defRPr/>
            </a:pPr>
            <a:r>
              <a:rPr lang="en-GB" altLang="en-US" dirty="0" smtClean="0"/>
              <a:t>To support the networking amongst maritime clusters;</a:t>
            </a:r>
          </a:p>
          <a:p>
            <a:pPr marL="228600" indent="-228600">
              <a:lnSpc>
                <a:spcPct val="150000"/>
              </a:lnSpc>
              <a:spcAft>
                <a:spcPts val="600"/>
              </a:spcAft>
              <a:buFont typeface="+mj-lt"/>
              <a:buAutoNum type="arabicPeriod"/>
              <a:defRPr/>
            </a:pPr>
            <a:r>
              <a:rPr lang="en-GB" altLang="en-US" dirty="0" smtClean="0"/>
              <a:t>To promote the networking between maritime education and training institutions;</a:t>
            </a:r>
          </a:p>
          <a:p>
            <a:pPr marL="228600" indent="-228600">
              <a:lnSpc>
                <a:spcPct val="150000"/>
              </a:lnSpc>
              <a:spcAft>
                <a:spcPts val="600"/>
              </a:spcAft>
              <a:buFont typeface="+mj-lt"/>
              <a:buAutoNum type="arabicPeriod"/>
              <a:defRPr/>
            </a:pPr>
            <a:r>
              <a:rPr lang="en-GB" altLang="en-US" dirty="0" smtClean="0"/>
              <a:t>To support human capacity building and students, researchers and workers mobility to promote the creation of blue jobs;</a:t>
            </a:r>
          </a:p>
          <a:p>
            <a:pPr marL="228600" indent="-228600">
              <a:lnSpc>
                <a:spcPct val="150000"/>
              </a:lnSpc>
              <a:spcAft>
                <a:spcPts val="600"/>
              </a:spcAft>
              <a:buFont typeface="+mj-lt"/>
              <a:buAutoNum type="arabicPeriod"/>
              <a:defRPr/>
            </a:pPr>
            <a:r>
              <a:rPr lang="en-GB" altLang="en-US" dirty="0" smtClean="0"/>
              <a:t>To develop new sea-basin approaches (5+5 dialogue, i.e. Maritime Strategy for Western Mediterranean);</a:t>
            </a:r>
          </a:p>
          <a:p>
            <a:pPr marL="228600" indent="-228600">
              <a:lnSpc>
                <a:spcPct val="150000"/>
              </a:lnSpc>
              <a:spcAft>
                <a:spcPts val="600"/>
              </a:spcAft>
              <a:buFont typeface="+mj-lt"/>
              <a:buAutoNum type="arabicPeriod"/>
              <a:defRPr/>
            </a:pPr>
            <a:r>
              <a:rPr lang="en-GB" altLang="en-US" dirty="0" smtClean="0"/>
              <a:t>To promote the application of </a:t>
            </a:r>
            <a:r>
              <a:rPr lang="en-GB" altLang="en-US" dirty="0" err="1" smtClean="0"/>
              <a:t>MSP</a:t>
            </a:r>
            <a:r>
              <a:rPr lang="en-GB" altLang="en-US" dirty="0" smtClean="0"/>
              <a:t> and </a:t>
            </a:r>
            <a:r>
              <a:rPr lang="en-GB" altLang="en-US" dirty="0" err="1" smtClean="0"/>
              <a:t>ICZM</a:t>
            </a:r>
            <a:r>
              <a:rPr lang="en-GB" altLang="en-US" dirty="0" smtClean="0"/>
              <a:t> (land-sea interactions and ecosystem based approach);</a:t>
            </a:r>
          </a:p>
          <a:p>
            <a:pPr marL="228600" indent="-228600">
              <a:lnSpc>
                <a:spcPct val="150000"/>
              </a:lnSpc>
              <a:spcAft>
                <a:spcPts val="600"/>
              </a:spcAft>
              <a:buFont typeface="+mj-lt"/>
              <a:buAutoNum type="arabicPeriod"/>
              <a:defRPr/>
            </a:pPr>
            <a:r>
              <a:rPr lang="en-GB" altLang="en-US" dirty="0" smtClean="0"/>
              <a:t>To develop a coherent and well-managed network of marine protected areas.</a:t>
            </a:r>
          </a:p>
          <a:p>
            <a:pPr>
              <a:defRPr/>
            </a:pPr>
            <a:endParaRPr lang="en-GB" altLang="en-US" dirty="0" smtClean="0"/>
          </a:p>
        </p:txBody>
      </p:sp>
      <p:sp>
        <p:nvSpPr>
          <p:cNvPr id="11268" name="Slide Number Placeholder 3"/>
          <p:cNvSpPr>
            <a:spLocks noGrp="1"/>
          </p:cNvSpPr>
          <p:nvPr>
            <p:ph type="sldNum" sz="quarter" idx="5"/>
          </p:nvPr>
        </p:nvSpPr>
        <p:spPr>
          <a:noFill/>
        </p:spPr>
        <p:txBody>
          <a:bodyPr/>
          <a:lstStyle>
            <a:lvl1pPr>
              <a:defRPr sz="1200">
                <a:solidFill>
                  <a:srgbClr val="0F5494"/>
                </a:solidFill>
                <a:latin typeface="Verdana" pitchFamily="34" charset="0"/>
              </a:defRPr>
            </a:lvl1pPr>
            <a:lvl2pPr marL="742950" indent="-285750">
              <a:defRPr sz="1200">
                <a:solidFill>
                  <a:srgbClr val="0F5494"/>
                </a:solidFill>
                <a:latin typeface="Verdana" pitchFamily="34" charset="0"/>
              </a:defRPr>
            </a:lvl2pPr>
            <a:lvl3pPr marL="1143000" indent="-228600">
              <a:defRPr sz="1200">
                <a:solidFill>
                  <a:srgbClr val="0F5494"/>
                </a:solidFill>
                <a:latin typeface="Verdana" pitchFamily="34" charset="0"/>
              </a:defRPr>
            </a:lvl3pPr>
            <a:lvl4pPr marL="1600200" indent="-228600">
              <a:defRPr sz="1200">
                <a:solidFill>
                  <a:srgbClr val="0F5494"/>
                </a:solidFill>
                <a:latin typeface="Verdana" pitchFamily="34" charset="0"/>
              </a:defRPr>
            </a:lvl4pPr>
            <a:lvl5pPr marL="2057400" indent="-22860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fld id="{21833C44-28D4-4582-9424-A16EBFE5C456}" type="slidenum">
              <a:rPr lang="en-GB" altLang="en-US" smtClean="0">
                <a:solidFill>
                  <a:schemeClr val="tx1"/>
                </a:solidFill>
                <a:latin typeface="Arial" pitchFamily="34" charset="0"/>
              </a:rPr>
              <a:pPr/>
              <a:t>11</a:t>
            </a:fld>
            <a:endParaRPr lang="en-GB" altLang="en-US" smtClean="0">
              <a:solidFill>
                <a:schemeClr val="tx1"/>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dirty="0" smtClean="0">
                <a:latin typeface="Arial" pitchFamily="34" charset="0"/>
              </a:rPr>
              <a:t>Η</a:t>
            </a:r>
            <a:r>
              <a:rPr lang="el-GR" altLang="en-US" baseline="0" dirty="0" smtClean="0">
                <a:latin typeface="Arial" pitchFamily="34" charset="0"/>
              </a:rPr>
              <a:t> ΕΕ παρουσίασε την στρατηγική της Αδριατικής-Ιονίου το 2014.</a:t>
            </a:r>
          </a:p>
          <a:p>
            <a:endParaRPr lang="el-GR" altLang="en-US" baseline="0" dirty="0" smtClean="0">
              <a:latin typeface="Arial" pitchFamily="34" charset="0"/>
            </a:endParaRPr>
          </a:p>
          <a:p>
            <a:r>
              <a:rPr lang="el-GR" altLang="en-US" baseline="0" dirty="0" smtClean="0">
                <a:latin typeface="Arial" pitchFamily="34" charset="0"/>
              </a:rPr>
              <a:t>Κύριος στόχος είναι η εκμετάλλευση των ευκαιριών που προσφέρουν οι τομείς της θαλάσσιας οικονομίας για ανάπτυξη, μέσω της βελτίωσης της ανταγωνιστικότητας και της συνοχής στη περιοχή. </a:t>
            </a:r>
          </a:p>
          <a:p>
            <a:r>
              <a:rPr lang="el-GR" altLang="en-US" baseline="0" dirty="0" smtClean="0">
                <a:latin typeface="Arial" pitchFamily="34" charset="0"/>
              </a:rPr>
              <a:t>Επίσης παίζει σταθεροποιητικό ρόλο στα Δυτικά Βαλκάνια.</a:t>
            </a:r>
          </a:p>
          <a:p>
            <a:pPr marL="0" indent="0" algn="just">
              <a:lnSpc>
                <a:spcPct val="114000"/>
              </a:lnSpc>
              <a:spcBef>
                <a:spcPts val="400"/>
              </a:spcBef>
              <a:buClrTx/>
              <a:buFontTx/>
              <a:buNone/>
              <a:defRPr/>
            </a:pPr>
            <a:endParaRPr lang="en-GB" sz="800" b="1" kern="1200" dirty="0" smtClean="0">
              <a:solidFill>
                <a:schemeClr val="tx1"/>
              </a:solidFill>
              <a:latin typeface="Arial" charset="0"/>
              <a:ea typeface="+mn-ea"/>
              <a:cs typeface="+mn-cs"/>
            </a:endParaRPr>
          </a:p>
          <a:p>
            <a:pPr marL="0" indent="0" algn="just">
              <a:lnSpc>
                <a:spcPct val="114000"/>
              </a:lnSpc>
              <a:spcBef>
                <a:spcPts val="400"/>
              </a:spcBef>
              <a:buClrTx/>
              <a:buFontTx/>
              <a:buNone/>
              <a:defRPr/>
            </a:pPr>
            <a:endParaRPr lang="en-GB" sz="800" b="1" i="0" kern="1200" dirty="0" smtClean="0">
              <a:solidFill>
                <a:schemeClr val="tx1"/>
              </a:solidFill>
              <a:latin typeface="Arial" charset="0"/>
              <a:ea typeface="+mn-ea"/>
              <a:cs typeface="+mn-cs"/>
            </a:endParaRPr>
          </a:p>
          <a:p>
            <a:pPr marL="0" indent="0" algn="just">
              <a:lnSpc>
                <a:spcPct val="114000"/>
              </a:lnSpc>
              <a:spcBef>
                <a:spcPts val="400"/>
              </a:spcBef>
              <a:buClrTx/>
              <a:buFontTx/>
              <a:buNone/>
              <a:defRPr/>
            </a:pPr>
            <a:r>
              <a:rPr lang="el-GR" sz="800" b="0" i="0" kern="1200" dirty="0" smtClean="0">
                <a:solidFill>
                  <a:schemeClr val="tx1"/>
                </a:solidFill>
                <a:latin typeface="Arial" charset="0"/>
                <a:ea typeface="+mn-ea"/>
                <a:cs typeface="+mn-cs"/>
              </a:rPr>
              <a:t>(</a:t>
            </a:r>
            <a:r>
              <a:rPr lang="en-GB" sz="800" b="0" i="0" kern="1200" dirty="0" smtClean="0">
                <a:solidFill>
                  <a:schemeClr val="tx1"/>
                </a:solidFill>
                <a:latin typeface="Arial" charset="0"/>
                <a:ea typeface="+mn-ea"/>
                <a:cs typeface="+mn-cs"/>
              </a:rPr>
              <a:t>+</a:t>
            </a:r>
            <a:r>
              <a:rPr lang="en-GB" sz="800" b="0" i="0" kern="1200" baseline="0" dirty="0" smtClean="0">
                <a:solidFill>
                  <a:schemeClr val="tx1"/>
                </a:solidFill>
                <a:latin typeface="Arial" charset="0"/>
                <a:ea typeface="+mn-ea"/>
                <a:cs typeface="+mn-cs"/>
              </a:rPr>
              <a:t> </a:t>
            </a:r>
            <a:r>
              <a:rPr lang="el-GR" sz="800" b="0" i="0" kern="1200" baseline="0" dirty="0" err="1" smtClean="0">
                <a:solidFill>
                  <a:schemeClr val="tx1"/>
                </a:solidFill>
                <a:latin typeface="Arial" charset="0"/>
                <a:ea typeface="+mn-ea"/>
                <a:cs typeface="+mn-cs"/>
              </a:rPr>
              <a:t>Συντομη</a:t>
            </a:r>
            <a:r>
              <a:rPr lang="el-GR" sz="800" b="0" i="0" kern="1200" baseline="0" dirty="0" smtClean="0">
                <a:solidFill>
                  <a:schemeClr val="tx1"/>
                </a:solidFill>
                <a:latin typeface="Arial" charset="0"/>
                <a:ea typeface="+mn-ea"/>
                <a:cs typeface="+mn-cs"/>
              </a:rPr>
              <a:t> αναφορά σε </a:t>
            </a:r>
            <a:r>
              <a:rPr lang="en-US" sz="800" b="0" i="0" kern="1200" baseline="0" dirty="0" smtClean="0">
                <a:solidFill>
                  <a:schemeClr val="tx1"/>
                </a:solidFill>
                <a:latin typeface="Arial" charset="0"/>
                <a:ea typeface="+mn-ea"/>
                <a:cs typeface="+mn-cs"/>
              </a:rPr>
              <a:t>West Med</a:t>
            </a:r>
            <a:r>
              <a:rPr lang="el-GR" sz="800" b="0" i="0" kern="1200" baseline="0" dirty="0" smtClean="0">
                <a:solidFill>
                  <a:schemeClr val="tx1"/>
                </a:solidFill>
                <a:latin typeface="Arial" charset="0"/>
                <a:ea typeface="+mn-ea"/>
                <a:cs typeface="+mn-cs"/>
              </a:rPr>
              <a:t>)</a:t>
            </a:r>
            <a:endParaRPr lang="en-GB" sz="800" b="0" i="0" kern="1200" dirty="0" smtClean="0">
              <a:solidFill>
                <a:schemeClr val="tx1"/>
              </a:solidFill>
              <a:latin typeface="Arial" charset="0"/>
              <a:ea typeface="+mn-ea"/>
              <a:cs typeface="+mn-cs"/>
            </a:endParaRPr>
          </a:p>
          <a:p>
            <a:pPr marL="0" indent="0" algn="just">
              <a:lnSpc>
                <a:spcPct val="114000"/>
              </a:lnSpc>
              <a:spcBef>
                <a:spcPts val="1200"/>
              </a:spcBef>
              <a:buClrTx/>
              <a:buFontTx/>
              <a:buNone/>
              <a:defRPr/>
            </a:pPr>
            <a:endParaRPr lang="en-GB" sz="1100" kern="1200" dirty="0" smtClean="0">
              <a:solidFill>
                <a:schemeClr val="tx1"/>
              </a:solidFill>
              <a:latin typeface="Arial" charset="0"/>
              <a:ea typeface="+mn-ea"/>
              <a:cs typeface="+mn-cs"/>
            </a:endParaRPr>
          </a:p>
          <a:p>
            <a:endParaRPr lang="en-US" altLang="en-US" dirty="0" smtClean="0">
              <a:latin typeface="Arial" pitchFamily="34" charset="0"/>
            </a:endParaRP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887AA547-1C2D-4DA2-B872-B7BFB46302B8}" type="slidenum">
              <a:rPr lang="en-GB" altLang="en-US" sz="1200" b="0" smtClean="0">
                <a:solidFill>
                  <a:schemeClr val="tx1"/>
                </a:solidFill>
                <a:latin typeface="Arial" pitchFamily="34" charset="0"/>
                <a:ea typeface="MS PGothic" pitchFamily="34" charset="-128"/>
              </a:rPr>
              <a:pPr eaLnBrk="1" hangingPunct="1"/>
              <a:t>12</a:t>
            </a:fld>
            <a:endParaRPr lang="en-GB" altLang="en-US" sz="1200" b="0" smtClean="0">
              <a:solidFill>
                <a:schemeClr val="tx1"/>
              </a:solidFill>
              <a:latin typeface="Arial" pitchFamily="34"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l-GR" sz="1200" b="1" dirty="0" smtClean="0">
                <a:effectLst/>
                <a:latin typeface="Arial"/>
                <a:ea typeface="Times New Roman"/>
                <a:cs typeface="Times New Roman"/>
              </a:rPr>
              <a:t>Η Διακήρυξη της Λεμεσού (2012): Για μια θαλάσσια και ναυτιλιακή ατζέντα ανάπτυξης και απασχόλησης </a:t>
            </a:r>
            <a:endParaRPr lang="en-US" sz="1200" b="1" dirty="0" smtClean="0">
              <a:effectLst/>
              <a:latin typeface="Arial"/>
              <a:ea typeface="Times New Roman"/>
              <a:cs typeface="Times New Roman"/>
            </a:endParaRPr>
          </a:p>
          <a:p>
            <a:pPr algn="just">
              <a:lnSpc>
                <a:spcPct val="115000"/>
              </a:lnSpc>
              <a:spcAft>
                <a:spcPts val="1000"/>
              </a:spcAft>
            </a:pPr>
            <a:r>
              <a:rPr lang="el-GR" sz="1200" b="1" dirty="0" smtClean="0">
                <a:effectLst/>
                <a:latin typeface="Arial"/>
                <a:ea typeface="Times New Roman"/>
                <a:cs typeface="Times New Roman"/>
              </a:rPr>
              <a:t> </a:t>
            </a:r>
            <a:endParaRPr lang="en-US" sz="1100" dirty="0" smtClean="0">
              <a:effectLst/>
              <a:latin typeface="Calibri"/>
              <a:ea typeface="Calibri"/>
              <a:cs typeface="Times New Roman"/>
            </a:endParaRPr>
          </a:p>
          <a:p>
            <a:pPr algn="just">
              <a:lnSpc>
                <a:spcPct val="115000"/>
              </a:lnSpc>
              <a:spcAft>
                <a:spcPts val="1000"/>
              </a:spcAft>
            </a:pPr>
            <a:r>
              <a:rPr lang="el-GR" sz="1200" dirty="0" smtClean="0">
                <a:effectLst/>
                <a:latin typeface="Arial"/>
                <a:ea typeface="Times New Roman"/>
                <a:cs typeface="Times New Roman"/>
              </a:rPr>
              <a:t>Στις 8 Οκτωβρίου 2012, μέσω πρωτοβουλίας της Κυπριακής Προεδρίας του Ευρωπαϊκού Συμβουλίου, οι Ευρωπαίοι Υπουργοί αρμόδιοι για τις Θαλάσσιες Υποθέσεις</a:t>
            </a:r>
            <a:r>
              <a:rPr lang="en-US" sz="1200" dirty="0" smtClean="0">
                <a:effectLst/>
                <a:latin typeface="Arial"/>
                <a:ea typeface="Times New Roman"/>
                <a:cs typeface="Times New Roman"/>
              </a:rPr>
              <a:t> </a:t>
            </a:r>
            <a:r>
              <a:rPr lang="el-GR" sz="1200" dirty="0" smtClean="0">
                <a:effectLst/>
                <a:latin typeface="Arial"/>
                <a:ea typeface="Times New Roman"/>
                <a:cs typeface="Times New Roman"/>
              </a:rPr>
              <a:t> υιοθέτησαν την Διακήρυξη της Λεμεσού.</a:t>
            </a:r>
            <a:endParaRPr lang="en-US" sz="1100" dirty="0" smtClean="0">
              <a:effectLst/>
              <a:latin typeface="Calibri"/>
              <a:ea typeface="Calibri"/>
              <a:cs typeface="Times New Roman"/>
            </a:endParaRPr>
          </a:p>
          <a:p>
            <a:pPr algn="just">
              <a:lnSpc>
                <a:spcPct val="115000"/>
              </a:lnSpc>
              <a:spcAft>
                <a:spcPts val="1000"/>
              </a:spcAft>
            </a:pPr>
            <a:endParaRPr lang="en-US" sz="1200" dirty="0" smtClean="0">
              <a:effectLst/>
              <a:latin typeface="Arial"/>
              <a:ea typeface="Times New Roman"/>
              <a:cs typeface="Times New Roman"/>
            </a:endParaRPr>
          </a:p>
          <a:p>
            <a:pPr algn="just">
              <a:lnSpc>
                <a:spcPct val="115000"/>
              </a:lnSpc>
              <a:spcAft>
                <a:spcPts val="1000"/>
              </a:spcAft>
            </a:pPr>
            <a:r>
              <a:rPr lang="el-GR" sz="1200" dirty="0" smtClean="0">
                <a:effectLst/>
                <a:latin typeface="Arial"/>
                <a:ea typeface="Times New Roman"/>
                <a:cs typeface="Times New Roman"/>
              </a:rPr>
              <a:t>Η Διακήρυξη της Λεμεσού αποσκοπούσε στην </a:t>
            </a:r>
            <a:r>
              <a:rPr lang="el-GR" sz="1200" dirty="0" err="1" smtClean="0">
                <a:effectLst/>
                <a:latin typeface="Arial"/>
                <a:ea typeface="Times New Roman"/>
                <a:cs typeface="Times New Roman"/>
              </a:rPr>
              <a:t>επαν</a:t>
            </a:r>
            <a:r>
              <a:rPr lang="el-GR" sz="1200" dirty="0" smtClean="0">
                <a:effectLst/>
                <a:latin typeface="Arial"/>
                <a:ea typeface="Times New Roman"/>
                <a:cs typeface="Times New Roman"/>
              </a:rPr>
              <a:t>-ενεργοποίηση της Ολοκληρωμένης Θαλάσσιας Πολιτικής (</a:t>
            </a:r>
            <a:r>
              <a:rPr lang="el-GR" sz="1200" dirty="0" err="1" smtClean="0">
                <a:effectLst/>
                <a:latin typeface="Arial"/>
                <a:ea typeface="Times New Roman"/>
                <a:cs typeface="Times New Roman"/>
              </a:rPr>
              <a:t>ΟΘΠ</a:t>
            </a:r>
            <a:r>
              <a:rPr lang="el-GR" sz="1200" dirty="0" smtClean="0">
                <a:effectLst/>
                <a:latin typeface="Arial"/>
                <a:ea typeface="Times New Roman"/>
                <a:cs typeface="Times New Roman"/>
              </a:rPr>
              <a:t>) της ΕΕ, η οποία είχε υιοθετηθεί στη Λισσαβόνα το 2008. </a:t>
            </a:r>
            <a:endParaRPr lang="en-US" sz="1100" dirty="0" smtClean="0">
              <a:effectLst/>
              <a:latin typeface="Calibri"/>
              <a:ea typeface="Calibri"/>
              <a:cs typeface="Times New Roman"/>
            </a:endParaRPr>
          </a:p>
          <a:p>
            <a:pPr algn="just">
              <a:lnSpc>
                <a:spcPct val="115000"/>
              </a:lnSpc>
              <a:spcAft>
                <a:spcPts val="1000"/>
              </a:spcAft>
            </a:pPr>
            <a:endParaRPr lang="en-US" sz="1200" dirty="0" smtClean="0">
              <a:effectLst/>
              <a:latin typeface="Arial"/>
              <a:ea typeface="Times New Roman"/>
              <a:cs typeface="Times New Roman"/>
            </a:endParaRPr>
          </a:p>
          <a:p>
            <a:pPr algn="just">
              <a:lnSpc>
                <a:spcPct val="115000"/>
              </a:lnSpc>
              <a:spcAft>
                <a:spcPts val="1000"/>
              </a:spcAft>
            </a:pPr>
            <a:r>
              <a:rPr lang="el-GR" sz="1200" dirty="0" smtClean="0">
                <a:effectLst/>
                <a:latin typeface="Arial"/>
                <a:ea typeface="Times New Roman"/>
                <a:cs typeface="Times New Roman"/>
              </a:rPr>
              <a:t>Η Διακήρυξη ήταν προϊόν της στενής συνεργασίας μεταξύ της Κυπριακής Προεδρίας, της Ευρωπαϊκής Επιτροπής και της ομάδας εργασίας «Φίλοι της Προεδρίας» του Συμβουλίου της ΕΕ.</a:t>
            </a:r>
            <a:endParaRPr lang="en-US" sz="1100" dirty="0" smtClean="0">
              <a:effectLst/>
              <a:latin typeface="Calibri"/>
              <a:ea typeface="Calibri"/>
              <a:cs typeface="Times New Roman"/>
            </a:endParaRPr>
          </a:p>
          <a:p>
            <a:pPr algn="just">
              <a:lnSpc>
                <a:spcPct val="115000"/>
              </a:lnSpc>
              <a:spcAft>
                <a:spcPts val="600"/>
              </a:spcAft>
            </a:pPr>
            <a:endParaRPr lang="en-US" sz="1200" dirty="0" smtClean="0">
              <a:effectLst/>
              <a:latin typeface="Arial"/>
              <a:ea typeface="Times New Roman"/>
              <a:cs typeface="Times New Roman"/>
            </a:endParaRPr>
          </a:p>
          <a:p>
            <a:pPr algn="just">
              <a:lnSpc>
                <a:spcPct val="115000"/>
              </a:lnSpc>
              <a:spcAft>
                <a:spcPts val="600"/>
              </a:spcAft>
            </a:pPr>
            <a:r>
              <a:rPr lang="el-GR" sz="1200" dirty="0" smtClean="0">
                <a:effectLst/>
                <a:latin typeface="Arial"/>
                <a:ea typeface="Times New Roman"/>
                <a:cs typeface="Times New Roman"/>
              </a:rPr>
              <a:t>Η Διακήρυξη τόνισε την άμεση ανάγκη ανάκαμψης από την οικονομική κρίση, και υπογράμμισε τις δυνατότητες των διαφόρων τομέων της γαλάζιας οικονομίας για αειφόρο ανάπτυξη, καθώς και για δημιουργία νέων θέσεων εργασίας. Η διακήρυξη κάλεσε όλα τα εμπλεκόμενα μέρη σε δράση εντός δύο πλαισίων:</a:t>
            </a:r>
            <a:endParaRPr lang="en-US" sz="1100" dirty="0" smtClean="0">
              <a:effectLst/>
              <a:latin typeface="Calibri"/>
              <a:ea typeface="Calibri"/>
              <a:cs typeface="Times New Roman"/>
            </a:endParaRPr>
          </a:p>
          <a:p>
            <a:pPr marL="342900" lvl="0" indent="-342900" algn="just">
              <a:lnSpc>
                <a:spcPct val="115000"/>
              </a:lnSpc>
              <a:spcAft>
                <a:spcPts val="600"/>
              </a:spcAft>
              <a:buFont typeface="Symbol"/>
              <a:buChar char=""/>
            </a:pPr>
            <a:r>
              <a:rPr lang="el-GR" sz="1200" dirty="0" smtClean="0">
                <a:effectLst/>
                <a:latin typeface="Arial"/>
                <a:ea typeface="Times New Roman"/>
                <a:cs typeface="Times New Roman"/>
              </a:rPr>
              <a:t>Πρώτο, μια δυναμική θαλάσσια και ναυτιλιακή ατζέντα ανάπτυξης και απασχόλησης, και δεύτερο,</a:t>
            </a:r>
            <a:endParaRPr lang="en-US" sz="1100" dirty="0" smtClean="0">
              <a:effectLst/>
              <a:latin typeface="Calibri"/>
              <a:ea typeface="Calibri"/>
              <a:cs typeface="Times New Roman"/>
            </a:endParaRPr>
          </a:p>
          <a:p>
            <a:pPr marL="342900" lvl="0" indent="-342900" algn="just">
              <a:lnSpc>
                <a:spcPct val="115000"/>
              </a:lnSpc>
              <a:spcAft>
                <a:spcPts val="600"/>
              </a:spcAft>
              <a:buFont typeface="Symbol"/>
              <a:buChar char=""/>
            </a:pPr>
            <a:r>
              <a:rPr lang="el-GR" sz="1200" dirty="0" smtClean="0">
                <a:effectLst/>
                <a:latin typeface="Arial"/>
                <a:ea typeface="Times New Roman"/>
                <a:cs typeface="Times New Roman"/>
              </a:rPr>
              <a:t>Μια γαλάζια οικονομία για έξυπνη, βιώσιμη και χωρίς αποκλεισμούς ανάπτυξη.</a:t>
            </a:r>
            <a:endParaRPr lang="en-US" sz="1100" dirty="0" smtClean="0">
              <a:effectLst/>
              <a:latin typeface="Calibri"/>
              <a:ea typeface="Calibri"/>
              <a:cs typeface="Times New Roman"/>
            </a:endParaRPr>
          </a:p>
          <a:p>
            <a:pPr algn="just">
              <a:lnSpc>
                <a:spcPct val="115000"/>
              </a:lnSpc>
              <a:spcAft>
                <a:spcPts val="600"/>
              </a:spcAft>
            </a:pPr>
            <a:endParaRPr lang="en-US" sz="1200" dirty="0" smtClean="0">
              <a:effectLst/>
              <a:latin typeface="Arial"/>
              <a:ea typeface="Times New Roman"/>
              <a:cs typeface="Times New Roman"/>
            </a:endParaRPr>
          </a:p>
          <a:p>
            <a:pPr algn="just">
              <a:lnSpc>
                <a:spcPct val="115000"/>
              </a:lnSpc>
              <a:spcAft>
                <a:spcPts val="600"/>
              </a:spcAft>
            </a:pPr>
            <a:r>
              <a:rPr lang="el-GR" sz="1200" dirty="0" smtClean="0">
                <a:effectLst/>
                <a:latin typeface="Arial"/>
                <a:ea typeface="Times New Roman"/>
                <a:cs typeface="Times New Roman"/>
              </a:rPr>
              <a:t>Πιο συγκεκριμένα, η Διακήρυξη υπογραμμίζει την ανάγκη για </a:t>
            </a:r>
            <a:r>
              <a:rPr lang="el-GR" sz="1200" dirty="0" err="1" smtClean="0">
                <a:effectLst/>
                <a:latin typeface="Arial"/>
                <a:ea typeface="Times New Roman"/>
                <a:cs typeface="Times New Roman"/>
              </a:rPr>
              <a:t>στοχευμένες</a:t>
            </a:r>
            <a:r>
              <a:rPr lang="el-GR" sz="1200" dirty="0" smtClean="0">
                <a:effectLst/>
                <a:latin typeface="Arial"/>
                <a:ea typeface="Times New Roman"/>
                <a:cs typeface="Times New Roman"/>
              </a:rPr>
              <a:t> δράσεις που αφορούν, μεταξύ άλλων:</a:t>
            </a:r>
            <a:endParaRPr lang="en-US" sz="1100" dirty="0" smtClean="0">
              <a:effectLst/>
              <a:latin typeface="Calibri"/>
              <a:ea typeface="Calibri"/>
              <a:cs typeface="Times New Roman"/>
            </a:endParaRPr>
          </a:p>
          <a:p>
            <a:pPr marL="342900" lvl="0" indent="-342900" algn="just">
              <a:lnSpc>
                <a:spcPct val="115000"/>
              </a:lnSpc>
              <a:spcAft>
                <a:spcPts val="600"/>
              </a:spcAft>
              <a:buFont typeface="+mj-lt"/>
              <a:buAutoNum type="arabicPeriod"/>
            </a:pPr>
            <a:r>
              <a:rPr lang="el-GR" sz="1200" dirty="0" smtClean="0">
                <a:effectLst/>
                <a:latin typeface="Arial"/>
                <a:ea typeface="Times New Roman"/>
                <a:cs typeface="Times New Roman"/>
              </a:rPr>
              <a:t>Τη δημιουργία νέων πηγών ανάπτυξης και θέσεων εργασίας εντός της γαλάζιας οικονομίας, </a:t>
            </a:r>
            <a:endParaRPr lang="en-US" sz="1100" dirty="0" smtClean="0">
              <a:effectLst/>
              <a:latin typeface="Calibri"/>
              <a:ea typeface="Calibri"/>
              <a:cs typeface="Times New Roman"/>
            </a:endParaRPr>
          </a:p>
          <a:p>
            <a:pPr marL="342900" lvl="0" indent="-342900" algn="just">
              <a:lnSpc>
                <a:spcPct val="115000"/>
              </a:lnSpc>
              <a:spcAft>
                <a:spcPts val="600"/>
              </a:spcAft>
              <a:buFont typeface="+mj-lt"/>
              <a:buAutoNum type="arabicPeriod"/>
            </a:pPr>
            <a:r>
              <a:rPr lang="el-GR" sz="1200" dirty="0" smtClean="0">
                <a:effectLst/>
                <a:latin typeface="Arial"/>
                <a:ea typeface="Times New Roman"/>
                <a:cs typeface="Times New Roman"/>
              </a:rPr>
              <a:t>Την βελτίωση των θαλάσσιων και ναυτιλιακών σταδιοδρομιών και της σχετικής εκπαίδευσης,</a:t>
            </a:r>
            <a:endParaRPr lang="en-US" sz="1100" dirty="0" smtClean="0">
              <a:effectLst/>
              <a:latin typeface="Calibri"/>
              <a:ea typeface="Calibri"/>
              <a:cs typeface="Times New Roman"/>
            </a:endParaRPr>
          </a:p>
          <a:p>
            <a:pPr marL="342900" lvl="0" indent="-342900" algn="just">
              <a:lnSpc>
                <a:spcPct val="115000"/>
              </a:lnSpc>
              <a:spcAft>
                <a:spcPts val="600"/>
              </a:spcAft>
              <a:buFont typeface="+mj-lt"/>
              <a:buAutoNum type="arabicPeriod"/>
            </a:pPr>
            <a:r>
              <a:rPr lang="el-GR" sz="1200" dirty="0" smtClean="0">
                <a:effectLst/>
                <a:latin typeface="Arial"/>
                <a:ea typeface="Times New Roman"/>
                <a:cs typeface="Times New Roman"/>
              </a:rPr>
              <a:t>Την ενίσχυση της έρευνας και της καινοτομίας, καθώς και της ανταλλαγής δεδομένων,</a:t>
            </a:r>
            <a:endParaRPr lang="en-US" sz="1100" dirty="0" smtClean="0">
              <a:effectLst/>
              <a:latin typeface="Calibri"/>
              <a:ea typeface="Calibri"/>
              <a:cs typeface="Times New Roman"/>
            </a:endParaRPr>
          </a:p>
          <a:p>
            <a:pPr marL="342900" lvl="0" indent="-342900" algn="just">
              <a:lnSpc>
                <a:spcPct val="115000"/>
              </a:lnSpc>
              <a:spcAft>
                <a:spcPts val="600"/>
              </a:spcAft>
              <a:buFont typeface="+mj-lt"/>
              <a:buAutoNum type="arabicPeriod"/>
            </a:pPr>
            <a:r>
              <a:rPr lang="el-GR" sz="1200" dirty="0" smtClean="0">
                <a:effectLst/>
                <a:latin typeface="Arial"/>
                <a:ea typeface="Times New Roman"/>
                <a:cs typeface="Times New Roman"/>
              </a:rPr>
              <a:t>Την ενίσχυση της συνεργασίας μεταξύ κρατών μελών και τρίτων χωρών, σε </a:t>
            </a:r>
            <a:r>
              <a:rPr lang="el-GR" sz="1200" dirty="0" err="1" smtClean="0">
                <a:effectLst/>
                <a:latin typeface="Arial"/>
                <a:ea typeface="Times New Roman"/>
                <a:cs typeface="Times New Roman"/>
              </a:rPr>
              <a:t>μακρο</a:t>
            </a:r>
            <a:r>
              <a:rPr lang="el-GR" sz="1200" dirty="0" smtClean="0">
                <a:effectLst/>
                <a:latin typeface="Arial"/>
                <a:ea typeface="Times New Roman"/>
                <a:cs typeface="Times New Roman"/>
              </a:rPr>
              <a:t>-</a:t>
            </a:r>
            <a:r>
              <a:rPr lang="el-GR" sz="1200" dirty="0" err="1" smtClean="0">
                <a:effectLst/>
                <a:latin typeface="Arial"/>
                <a:ea typeface="Times New Roman"/>
                <a:cs typeface="Times New Roman"/>
              </a:rPr>
              <a:t>περιφεριακό</a:t>
            </a:r>
            <a:r>
              <a:rPr lang="el-GR" sz="1200" dirty="0" smtClean="0">
                <a:effectLst/>
                <a:latin typeface="Arial"/>
                <a:ea typeface="Times New Roman"/>
                <a:cs typeface="Times New Roman"/>
              </a:rPr>
              <a:t> επίπεδο και σε επίπεδο λεκανοπεδίων, </a:t>
            </a:r>
            <a:endParaRPr lang="en-US" sz="1100" dirty="0" smtClean="0">
              <a:effectLst/>
              <a:latin typeface="Calibri"/>
              <a:ea typeface="Calibri"/>
              <a:cs typeface="Times New Roman"/>
            </a:endParaRPr>
          </a:p>
          <a:p>
            <a:pPr marL="342900" lvl="0" indent="-342900" algn="just">
              <a:lnSpc>
                <a:spcPct val="115000"/>
              </a:lnSpc>
              <a:spcAft>
                <a:spcPts val="600"/>
              </a:spcAft>
              <a:buFont typeface="+mj-lt"/>
              <a:buAutoNum type="arabicPeriod"/>
            </a:pPr>
            <a:r>
              <a:rPr lang="el-GR" sz="1200" dirty="0" smtClean="0">
                <a:effectLst/>
                <a:latin typeface="Arial"/>
                <a:ea typeface="Times New Roman"/>
                <a:cs typeface="Times New Roman"/>
              </a:rPr>
              <a:t>Την μείωση των εκπομπών διοξειδίου του άνθρακα μέσω της χρήσης ανανεώσιμων πηγών "γαλάζιας" ενέργειας,</a:t>
            </a:r>
            <a:endParaRPr lang="en-US" sz="1100" dirty="0" smtClean="0">
              <a:effectLst/>
              <a:latin typeface="Calibri"/>
              <a:ea typeface="Calibri"/>
              <a:cs typeface="Times New Roman"/>
            </a:endParaRPr>
          </a:p>
          <a:p>
            <a:pPr marL="342900" lvl="0" indent="-342900" algn="just">
              <a:lnSpc>
                <a:spcPct val="115000"/>
              </a:lnSpc>
              <a:spcAft>
                <a:spcPts val="600"/>
              </a:spcAft>
              <a:buFont typeface="+mj-lt"/>
              <a:buAutoNum type="arabicPeriod"/>
            </a:pPr>
            <a:r>
              <a:rPr lang="el-GR" sz="1200" dirty="0" smtClean="0">
                <a:effectLst/>
                <a:latin typeface="Arial"/>
                <a:ea typeface="Times New Roman"/>
                <a:cs typeface="Times New Roman"/>
              </a:rPr>
              <a:t>Την </a:t>
            </a:r>
            <a:r>
              <a:rPr lang="el-GR" sz="1200" dirty="0" err="1" smtClean="0">
                <a:effectLst/>
                <a:latin typeface="Arial"/>
                <a:ea typeface="Times New Roman"/>
                <a:cs typeface="Times New Roman"/>
              </a:rPr>
              <a:t>αειφορεία</a:t>
            </a:r>
            <a:r>
              <a:rPr lang="el-GR" sz="1200" dirty="0" smtClean="0">
                <a:effectLst/>
                <a:latin typeface="Arial"/>
                <a:ea typeface="Times New Roman"/>
                <a:cs typeface="Times New Roman"/>
              </a:rPr>
              <a:t> και την ανταγωνιστικότητα της Ευρωπαϊκής αλιείας και της ιχθυοκαλλιέργειας,</a:t>
            </a:r>
            <a:endParaRPr lang="en-US" sz="1100" dirty="0" smtClean="0">
              <a:effectLst/>
              <a:latin typeface="Calibri"/>
              <a:ea typeface="Calibri"/>
              <a:cs typeface="Times New Roman"/>
            </a:endParaRPr>
          </a:p>
          <a:p>
            <a:pPr marL="342900" lvl="0" indent="-342900" algn="just">
              <a:lnSpc>
                <a:spcPct val="115000"/>
              </a:lnSpc>
              <a:spcAft>
                <a:spcPts val="600"/>
              </a:spcAft>
              <a:buFont typeface="+mj-lt"/>
              <a:buAutoNum type="arabicPeriod"/>
            </a:pPr>
            <a:r>
              <a:rPr lang="el-GR" sz="1200" dirty="0" smtClean="0">
                <a:effectLst/>
                <a:latin typeface="Arial"/>
                <a:ea typeface="Times New Roman"/>
                <a:cs typeface="Times New Roman"/>
              </a:rPr>
              <a:t>Την διαφοροποίηση και την </a:t>
            </a:r>
            <a:r>
              <a:rPr lang="el-GR" sz="1200" dirty="0" err="1" smtClean="0">
                <a:effectLst/>
                <a:latin typeface="Arial"/>
                <a:ea typeface="Times New Roman"/>
                <a:cs typeface="Times New Roman"/>
              </a:rPr>
              <a:t>αειφορεία</a:t>
            </a:r>
            <a:r>
              <a:rPr lang="el-GR" sz="1200" dirty="0" smtClean="0">
                <a:effectLst/>
                <a:latin typeface="Arial"/>
                <a:ea typeface="Times New Roman"/>
                <a:cs typeface="Times New Roman"/>
              </a:rPr>
              <a:t> του θαλάσσιου και παράκτιου τουρισμού,</a:t>
            </a:r>
            <a:endParaRPr lang="en-US" sz="1100" dirty="0" smtClean="0">
              <a:effectLst/>
              <a:latin typeface="Calibri"/>
              <a:ea typeface="Calibri"/>
              <a:cs typeface="Times New Roman"/>
            </a:endParaRPr>
          </a:p>
          <a:p>
            <a:pPr marL="342900" lvl="0" indent="-342900" algn="just">
              <a:lnSpc>
                <a:spcPct val="115000"/>
              </a:lnSpc>
              <a:spcAft>
                <a:spcPts val="600"/>
              </a:spcAft>
              <a:buFont typeface="+mj-lt"/>
              <a:buAutoNum type="arabicPeriod"/>
            </a:pPr>
            <a:r>
              <a:rPr lang="el-GR" sz="1200" dirty="0" smtClean="0">
                <a:effectLst/>
                <a:latin typeface="Arial"/>
                <a:ea typeface="Times New Roman"/>
                <a:cs typeface="Times New Roman"/>
              </a:rPr>
              <a:t>Τον θαλάσσιο χωροταξικό σχεδιασμό</a:t>
            </a:r>
            <a:endParaRPr lang="en-US" sz="1100" dirty="0" smtClean="0">
              <a:effectLst/>
              <a:latin typeface="Calibri"/>
              <a:ea typeface="Calibri"/>
              <a:cs typeface="Times New Roman"/>
            </a:endParaRPr>
          </a:p>
          <a:p>
            <a:pPr marL="342900" lvl="0" indent="-342900" algn="just">
              <a:lnSpc>
                <a:spcPct val="115000"/>
              </a:lnSpc>
              <a:spcAft>
                <a:spcPts val="600"/>
              </a:spcAft>
              <a:buFont typeface="+mj-lt"/>
              <a:buAutoNum type="arabicPeriod"/>
            </a:pPr>
            <a:r>
              <a:rPr lang="el-GR" sz="1200" dirty="0" smtClean="0">
                <a:effectLst/>
                <a:latin typeface="Arial"/>
                <a:ea typeface="Times New Roman"/>
                <a:cs typeface="Times New Roman"/>
              </a:rPr>
              <a:t>Τη βελτίωση της θαλάσσια διακυβέρνησης</a:t>
            </a:r>
            <a:endParaRPr lang="en-US" sz="1100" dirty="0" smtClean="0">
              <a:effectLst/>
              <a:latin typeface="Calibri"/>
              <a:ea typeface="Calibri"/>
              <a:cs typeface="Times New Roman"/>
            </a:endParaRPr>
          </a:p>
          <a:p>
            <a:pPr algn="just">
              <a:lnSpc>
                <a:spcPct val="115000"/>
              </a:lnSpc>
              <a:spcAft>
                <a:spcPts val="600"/>
              </a:spcAft>
            </a:pPr>
            <a:r>
              <a:rPr lang="en-US" sz="1200" dirty="0" smtClean="0">
                <a:effectLst/>
                <a:latin typeface="Arial"/>
                <a:ea typeface="Times New Roman"/>
                <a:cs typeface="Times New Roman"/>
              </a:rPr>
              <a:t> </a:t>
            </a:r>
            <a:endParaRPr lang="en-US" sz="1100" dirty="0" smtClean="0">
              <a:effectLst/>
              <a:latin typeface="Calibri"/>
              <a:ea typeface="Calibri"/>
              <a:cs typeface="Times New Roman"/>
            </a:endParaRPr>
          </a:p>
          <a:p>
            <a:pPr algn="just">
              <a:lnSpc>
                <a:spcPct val="115000"/>
              </a:lnSpc>
              <a:spcAft>
                <a:spcPts val="600"/>
              </a:spcAft>
            </a:pPr>
            <a:r>
              <a:rPr lang="en-US" sz="1200" dirty="0" smtClean="0">
                <a:effectLst/>
                <a:latin typeface="Arial"/>
                <a:ea typeface="Times New Roman"/>
                <a:cs typeface="Times New Roman"/>
              </a:rPr>
              <a:t> </a:t>
            </a:r>
            <a:endParaRPr lang="en-US" sz="1100" dirty="0" smtClean="0">
              <a:effectLst/>
              <a:latin typeface="Calibri"/>
              <a:ea typeface="Calibri"/>
              <a:cs typeface="Times New Roman"/>
            </a:endParaRPr>
          </a:p>
          <a:p>
            <a:pPr algn="just">
              <a:lnSpc>
                <a:spcPct val="115000"/>
              </a:lnSpc>
              <a:spcAft>
                <a:spcPts val="600"/>
              </a:spcAft>
            </a:pPr>
            <a:r>
              <a:rPr lang="el-GR" sz="1200" b="1" dirty="0" smtClean="0">
                <a:effectLst/>
                <a:latin typeface="Arial"/>
                <a:ea typeface="Times New Roman"/>
                <a:cs typeface="Times New Roman"/>
              </a:rPr>
              <a:t>Ενέργειες της Ευρωπαϊκής Επιτροπής για την υλοποίηση των διάφορων στόχων της Διακήρυξης της Λεμεσού</a:t>
            </a:r>
            <a:endParaRPr lang="en-US" sz="1100" dirty="0" smtClean="0">
              <a:effectLst/>
              <a:latin typeface="Calibri"/>
              <a:ea typeface="Calibri"/>
              <a:cs typeface="Times New Roman"/>
            </a:endParaRPr>
          </a:p>
          <a:p>
            <a:pPr algn="just">
              <a:lnSpc>
                <a:spcPct val="115000"/>
              </a:lnSpc>
              <a:spcAft>
                <a:spcPts val="600"/>
              </a:spcAft>
            </a:pPr>
            <a:r>
              <a:rPr lang="el-GR" sz="1200" dirty="0" smtClean="0">
                <a:effectLst/>
                <a:latin typeface="Arial"/>
                <a:ea typeface="Times New Roman"/>
                <a:cs typeface="Times New Roman"/>
              </a:rPr>
              <a:t>Κατά τη διάρκεια των τεσσάρων ετών που έχουν παρέλθει από την υιοθέτηση της Διακήρυξης, η ΕΕ έχει αναλάβει δράση σε πολλαπλά μέτωπα και έχει πετύχει, με τη συνεργασία των κρατών μελών και των άλλων εμπλεκομένων μερών, σημαντική πρόοδο προς την υλοποίηση των διαφόρων στόχων της Διακήρυξης. </a:t>
            </a:r>
            <a:endParaRPr lang="en-US" sz="1100" dirty="0" smtClean="0">
              <a:effectLst/>
              <a:latin typeface="Calibri"/>
              <a:ea typeface="Calibri"/>
              <a:cs typeface="Times New Roman"/>
            </a:endParaRPr>
          </a:p>
          <a:p>
            <a:pPr algn="just">
              <a:lnSpc>
                <a:spcPct val="115000"/>
              </a:lnSpc>
              <a:spcAft>
                <a:spcPts val="600"/>
              </a:spcAft>
            </a:pPr>
            <a:endParaRPr lang="en-US" sz="1200" dirty="0" smtClean="0">
              <a:effectLst/>
              <a:latin typeface="Arial"/>
              <a:ea typeface="Times New Roman"/>
              <a:cs typeface="Times New Roman"/>
            </a:endParaRPr>
          </a:p>
          <a:p>
            <a:pPr algn="just">
              <a:lnSpc>
                <a:spcPct val="115000"/>
              </a:lnSpc>
              <a:spcAft>
                <a:spcPts val="600"/>
              </a:spcAft>
            </a:pPr>
            <a:r>
              <a:rPr lang="el-GR" sz="1200" dirty="0" smtClean="0">
                <a:effectLst/>
                <a:latin typeface="Arial"/>
                <a:ea typeface="Times New Roman"/>
                <a:cs typeface="Times New Roman"/>
              </a:rPr>
              <a:t>Θα ήθελα να επικεντρωθώ σε ορισμένα παραδείγματα όπως:</a:t>
            </a:r>
            <a:endParaRPr lang="en-US" sz="1100" dirty="0" smtClean="0">
              <a:effectLst/>
              <a:latin typeface="Calibri"/>
              <a:ea typeface="Calibri"/>
              <a:cs typeface="Times New Roman"/>
            </a:endParaRPr>
          </a:p>
          <a:p>
            <a:pPr marL="342900" lvl="0" indent="-342900" algn="just">
              <a:lnSpc>
                <a:spcPct val="115000"/>
              </a:lnSpc>
              <a:spcAft>
                <a:spcPts val="600"/>
              </a:spcAft>
              <a:buFont typeface="+mj-lt"/>
              <a:buAutoNum type="arabicPeriod"/>
            </a:pPr>
            <a:r>
              <a:rPr lang="el-GR" sz="1200" dirty="0" smtClean="0">
                <a:effectLst/>
                <a:latin typeface="Arial"/>
                <a:ea typeface="Times New Roman"/>
                <a:cs typeface="Times New Roman"/>
              </a:rPr>
              <a:t>Η Ανακοίνωση της Επιτροπής για τη Διεθνή Θαλάσσια Διακυβέρνηση</a:t>
            </a:r>
            <a:endParaRPr lang="en-US" sz="1100" dirty="0" smtClean="0">
              <a:effectLst/>
              <a:latin typeface="Calibri"/>
              <a:ea typeface="Calibri"/>
              <a:cs typeface="Times New Roman"/>
            </a:endParaRPr>
          </a:p>
          <a:p>
            <a:pPr marL="342900" lvl="0" indent="-342900" algn="just">
              <a:lnSpc>
                <a:spcPct val="115000"/>
              </a:lnSpc>
              <a:spcAft>
                <a:spcPts val="600"/>
              </a:spcAft>
              <a:buFont typeface="+mj-lt"/>
              <a:buAutoNum type="arabicPeriod"/>
            </a:pPr>
            <a:r>
              <a:rPr lang="el-GR" sz="1200" dirty="0" smtClean="0">
                <a:effectLst/>
                <a:latin typeface="Arial"/>
                <a:ea typeface="Times New Roman"/>
                <a:cs typeface="Times New Roman"/>
              </a:rPr>
              <a:t>Δράσεις στο πλαίσιο της Ένωσης για τη Μεσόγειο </a:t>
            </a:r>
            <a:endParaRPr lang="en-US" sz="1100" dirty="0" smtClean="0">
              <a:effectLst/>
              <a:latin typeface="Calibri"/>
              <a:ea typeface="Calibri"/>
              <a:cs typeface="Times New Roman"/>
            </a:endParaRPr>
          </a:p>
          <a:p>
            <a:pPr marL="342900" lvl="0" indent="-342900" algn="just">
              <a:lnSpc>
                <a:spcPct val="115000"/>
              </a:lnSpc>
              <a:spcAft>
                <a:spcPts val="600"/>
              </a:spcAft>
              <a:buFont typeface="+mj-lt"/>
              <a:buAutoNum type="arabicPeriod"/>
            </a:pPr>
            <a:r>
              <a:rPr lang="el-GR" sz="1200" dirty="0" smtClean="0">
                <a:effectLst/>
                <a:latin typeface="Arial"/>
                <a:ea typeface="Times New Roman"/>
                <a:cs typeface="Times New Roman"/>
              </a:rPr>
              <a:t>Η Στρατηγική της ΕΕ για τη μακρό-περιφέρεια της Αδριατικής-Ιονίου</a:t>
            </a:r>
            <a:endParaRPr lang="en-US" sz="1100" dirty="0" smtClean="0">
              <a:effectLst/>
              <a:latin typeface="Calibri"/>
              <a:ea typeface="Calibri"/>
              <a:cs typeface="Times New Roman"/>
            </a:endParaRPr>
          </a:p>
          <a:p>
            <a:pPr marL="342900" lvl="0" indent="-342900" algn="just">
              <a:lnSpc>
                <a:spcPct val="115000"/>
              </a:lnSpc>
              <a:spcAft>
                <a:spcPts val="600"/>
              </a:spcAft>
              <a:buFont typeface="+mj-lt"/>
              <a:buAutoNum type="arabicPeriod"/>
            </a:pPr>
            <a:r>
              <a:rPr lang="el-GR" sz="1200" dirty="0" smtClean="0">
                <a:effectLst/>
                <a:latin typeface="Arial"/>
                <a:ea typeface="Times New Roman"/>
                <a:cs typeface="Times New Roman"/>
              </a:rPr>
              <a:t>Η Στρατηγική της ΕΕ για την Θαλάσσια Ασφάλεια</a:t>
            </a:r>
            <a:endParaRPr lang="en-US" sz="1100" dirty="0" smtClean="0">
              <a:effectLst/>
              <a:latin typeface="Calibri"/>
              <a:ea typeface="Calibri"/>
              <a:cs typeface="Times New Roman"/>
            </a:endParaRPr>
          </a:p>
          <a:p>
            <a:pPr marL="342900" lvl="0" indent="-342900" algn="just">
              <a:lnSpc>
                <a:spcPct val="115000"/>
              </a:lnSpc>
              <a:spcAft>
                <a:spcPts val="600"/>
              </a:spcAft>
              <a:buFont typeface="+mj-lt"/>
              <a:buAutoNum type="arabicPeriod"/>
            </a:pPr>
            <a:r>
              <a:rPr lang="el-GR" sz="1200" dirty="0" smtClean="0">
                <a:effectLst/>
                <a:latin typeface="Arial"/>
                <a:ea typeface="Times New Roman"/>
                <a:cs typeface="Times New Roman"/>
              </a:rPr>
              <a:t>Η πρωτοβουλία </a:t>
            </a:r>
            <a:r>
              <a:rPr lang="en-US" sz="1200" dirty="0" err="1" smtClean="0">
                <a:effectLst/>
                <a:latin typeface="Arial"/>
                <a:ea typeface="Times New Roman"/>
                <a:cs typeface="Times New Roman"/>
              </a:rPr>
              <a:t>Bluemed</a:t>
            </a:r>
            <a:r>
              <a:rPr lang="en-US" sz="1200" dirty="0" smtClean="0">
                <a:effectLst/>
                <a:latin typeface="Arial"/>
                <a:ea typeface="Times New Roman"/>
                <a:cs typeface="Times New Roman"/>
              </a:rPr>
              <a:t> </a:t>
            </a:r>
            <a:r>
              <a:rPr lang="el-GR" sz="1200" dirty="0" smtClean="0">
                <a:effectLst/>
                <a:latin typeface="Arial"/>
                <a:ea typeface="Times New Roman"/>
                <a:cs typeface="Times New Roman"/>
              </a:rPr>
              <a:t>που αφορά την "γαλάζια" έρευνα και καινοτομία</a:t>
            </a:r>
            <a:endParaRPr lang="en-US" sz="1100" dirty="0" smtClean="0">
              <a:effectLst/>
              <a:latin typeface="Calibri"/>
              <a:ea typeface="Calibri"/>
              <a:cs typeface="Times New Roman"/>
            </a:endParaRPr>
          </a:p>
          <a:p>
            <a:pPr marL="342900" lvl="0" indent="-342900" algn="just">
              <a:lnSpc>
                <a:spcPct val="115000"/>
              </a:lnSpc>
              <a:spcAft>
                <a:spcPts val="600"/>
              </a:spcAft>
              <a:buFont typeface="+mj-lt"/>
              <a:buAutoNum type="arabicPeriod"/>
            </a:pPr>
            <a:r>
              <a:rPr lang="el-GR" sz="1200" dirty="0" smtClean="0">
                <a:effectLst/>
                <a:latin typeface="Arial"/>
                <a:ea typeface="Times New Roman"/>
                <a:cs typeface="Times New Roman"/>
              </a:rPr>
              <a:t>Η Ανακοίνωση της Επιτροπής για τη Γαλάζια Ενέργεια</a:t>
            </a:r>
            <a:endParaRPr lang="en-US" sz="1100" dirty="0" smtClean="0">
              <a:effectLst/>
              <a:latin typeface="Calibri"/>
              <a:ea typeface="Calibri"/>
              <a:cs typeface="Times New Roman"/>
            </a:endParaRPr>
          </a:p>
          <a:p>
            <a:pPr marL="342900" lvl="0" indent="-342900" algn="just">
              <a:lnSpc>
                <a:spcPct val="115000"/>
              </a:lnSpc>
              <a:spcAft>
                <a:spcPts val="600"/>
              </a:spcAft>
              <a:buFont typeface="+mj-lt"/>
              <a:buAutoNum type="arabicPeriod"/>
            </a:pPr>
            <a:r>
              <a:rPr lang="el-GR" sz="1200" dirty="0" smtClean="0">
                <a:effectLst/>
                <a:latin typeface="Arial"/>
                <a:ea typeface="Times New Roman"/>
                <a:cs typeface="Times New Roman"/>
              </a:rPr>
              <a:t>Η Ανακοίνωση της Επιτροπής για τον Θαλάσσιο και Παράκτιο Τουρισμό</a:t>
            </a:r>
            <a:endParaRPr lang="en-US" sz="1100" dirty="0" smtClean="0">
              <a:effectLst/>
              <a:latin typeface="Calibri"/>
              <a:ea typeface="Calibri"/>
              <a:cs typeface="Times New Roman"/>
            </a:endParaRPr>
          </a:p>
          <a:p>
            <a:pPr marL="342900" lvl="0" indent="-342900" algn="just">
              <a:lnSpc>
                <a:spcPct val="115000"/>
              </a:lnSpc>
              <a:spcAft>
                <a:spcPts val="600"/>
              </a:spcAft>
              <a:buFont typeface="+mj-lt"/>
              <a:buAutoNum type="arabicPeriod"/>
            </a:pPr>
            <a:r>
              <a:rPr lang="el-GR" sz="1200" dirty="0" smtClean="0">
                <a:effectLst/>
                <a:latin typeface="Arial"/>
                <a:ea typeface="Times New Roman"/>
                <a:cs typeface="Times New Roman"/>
              </a:rPr>
              <a:t>Η Οδηγία για τον Θαλάσσιο Χωροταξικό Σχεδιασμό</a:t>
            </a:r>
            <a:endParaRPr lang="en-US" sz="1100" dirty="0" smtClean="0">
              <a:effectLst/>
              <a:latin typeface="Calibri"/>
              <a:ea typeface="Calibri"/>
              <a:cs typeface="Times New Roman"/>
            </a:endParaRPr>
          </a:p>
          <a:p>
            <a:pPr marL="342900" lvl="0" indent="-342900" algn="just">
              <a:lnSpc>
                <a:spcPct val="115000"/>
              </a:lnSpc>
              <a:spcAft>
                <a:spcPts val="600"/>
              </a:spcAft>
              <a:buFont typeface="+mj-lt"/>
              <a:buAutoNum type="arabicPeriod"/>
            </a:pPr>
            <a:r>
              <a:rPr lang="el-GR" sz="1200" dirty="0" smtClean="0">
                <a:effectLst/>
                <a:latin typeface="Arial"/>
                <a:ea typeface="Times New Roman"/>
                <a:cs typeface="Times New Roman"/>
              </a:rPr>
              <a:t>Το δίκτυο </a:t>
            </a:r>
            <a:r>
              <a:rPr lang="en-US" sz="1200" dirty="0" err="1" smtClean="0">
                <a:effectLst/>
                <a:latin typeface="Arial"/>
                <a:ea typeface="Times New Roman"/>
                <a:cs typeface="Times New Roman"/>
              </a:rPr>
              <a:t>EMODNet</a:t>
            </a:r>
            <a:r>
              <a:rPr lang="en-US" sz="1200" dirty="0" smtClean="0">
                <a:effectLst/>
                <a:latin typeface="Arial"/>
                <a:ea typeface="Times New Roman"/>
                <a:cs typeface="Times New Roman"/>
              </a:rPr>
              <a:t> </a:t>
            </a:r>
            <a:r>
              <a:rPr lang="el-GR" sz="1200" dirty="0" smtClean="0">
                <a:effectLst/>
                <a:latin typeface="Arial"/>
                <a:ea typeface="Times New Roman"/>
                <a:cs typeface="Times New Roman"/>
              </a:rPr>
              <a:t>που ενισχύει την δυνατότητα ανταλλαγής επιστημονικών δεδομένων που αφορούν τους θαλάσσιους τομείς</a:t>
            </a:r>
            <a:endParaRPr lang="en-US" sz="1100" dirty="0" smtClean="0">
              <a:effectLst/>
              <a:latin typeface="Calibri"/>
              <a:ea typeface="Calibri"/>
              <a:cs typeface="Times New Roman"/>
            </a:endParaRPr>
          </a:p>
          <a:p>
            <a:pPr algn="just">
              <a:lnSpc>
                <a:spcPct val="115000"/>
              </a:lnSpc>
              <a:spcAft>
                <a:spcPts val="600"/>
              </a:spcAft>
            </a:pPr>
            <a:r>
              <a:rPr lang="en-US" sz="1200" dirty="0" smtClean="0">
                <a:effectLst/>
                <a:latin typeface="Arial"/>
                <a:ea typeface="Times New Roman"/>
                <a:cs typeface="Times New Roman"/>
              </a:rPr>
              <a:t> </a:t>
            </a:r>
            <a:endParaRPr lang="en-US" sz="1100" dirty="0" smtClean="0">
              <a:effectLst/>
              <a:latin typeface="Calibri"/>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2602947A-0282-41E3-BA62-2B9069613E74}" type="slidenum">
              <a:rPr lang="en-GB" smtClean="0"/>
              <a:pPr>
                <a:defRPr/>
              </a:pPr>
              <a:t>2</a:t>
            </a:fld>
            <a:endParaRPr lang="en-GB"/>
          </a:p>
        </p:txBody>
      </p:sp>
    </p:spTree>
    <p:extLst>
      <p:ext uri="{BB962C8B-B14F-4D97-AF65-F5344CB8AC3E}">
        <p14:creationId xmlns:p14="http://schemas.microsoft.com/office/powerpoint/2010/main" val="366432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dirty="0" smtClean="0"/>
              <a:t>Η</a:t>
            </a:r>
            <a:r>
              <a:rPr lang="el-GR" sz="1200" baseline="0" dirty="0" smtClean="0"/>
              <a:t> πολιτ</a:t>
            </a:r>
            <a:r>
              <a:rPr lang="el-GR" sz="1200" dirty="0" smtClean="0"/>
              <a:t>ική της Ευρωπαϊκής Επιτροπής για τη Γαλάζια Ανάπτυξη σκοπεύει στην ενίσχυση του δυναμικού για θέσεις απασχόλησης και ανάπτυξης των ευρωπαϊκών ακτών, θαλασσών και ωκεανών. </a:t>
            </a:r>
            <a:endParaRPr lang="el-GR" sz="1200" dirty="0" smtClean="0">
              <a:latin typeface="Arial"/>
              <a:ea typeface="Arial"/>
              <a:cs typeface="Arial"/>
              <a:sym typeface="Arial"/>
            </a:endParaRPr>
          </a:p>
          <a:p>
            <a:pPr>
              <a:defRPr/>
            </a:pPr>
            <a:endParaRPr lang="el-GR" dirty="0" smtClean="0"/>
          </a:p>
          <a:p>
            <a:pPr>
              <a:defRPr/>
            </a:pPr>
            <a:r>
              <a:rPr lang="el-GR" dirty="0" smtClean="0"/>
              <a:t>Από</a:t>
            </a:r>
            <a:r>
              <a:rPr lang="el-GR" baseline="0" dirty="0" smtClean="0"/>
              <a:t> το</a:t>
            </a:r>
            <a:r>
              <a:rPr lang="en-GB" dirty="0" smtClean="0"/>
              <a:t> 2012</a:t>
            </a:r>
            <a:r>
              <a:rPr lang="el-GR" dirty="0" smtClean="0"/>
              <a:t> η ΕΕ, μέσω</a:t>
            </a:r>
            <a:r>
              <a:rPr lang="el-GR" baseline="0" dirty="0" smtClean="0"/>
              <a:t> της πολιτικής της για την γαλάζιας οικονομία στοχεύει στα εξής:</a:t>
            </a:r>
          </a:p>
          <a:p>
            <a:pPr marL="171450" indent="-171450">
              <a:lnSpc>
                <a:spcPct val="150000"/>
              </a:lnSpc>
              <a:buFont typeface="Arial" panose="020B0604020202020204" pitchFamily="34" charset="0"/>
              <a:buChar char="•"/>
              <a:defRPr/>
            </a:pPr>
            <a:endParaRPr lang="el-GR" baseline="0" dirty="0" smtClean="0"/>
          </a:p>
          <a:p>
            <a:pPr marL="171450" lvl="0" indent="-171450">
              <a:lnSpc>
                <a:spcPct val="150000"/>
              </a:lnSpc>
              <a:buFont typeface="Arial" panose="020B0604020202020204" pitchFamily="34" charset="0"/>
              <a:buChar char="•"/>
            </a:pPr>
            <a:r>
              <a:rPr lang="el-GR" sz="1200" dirty="0" smtClean="0">
                <a:latin typeface="Tahoma" panose="020B0604030504040204" pitchFamily="34" charset="0"/>
                <a:ea typeface="Tahoma" panose="020B0604030504040204" pitchFamily="34" charset="0"/>
                <a:cs typeface="Tahoma" panose="020B0604030504040204" pitchFamily="34" charset="0"/>
              </a:rPr>
              <a:t>Αντιμετώπιση προκλήσεων που δυσχεραίνουν την ανάπτυξη των θαλάσσιων/ ναυτιλιακών τομέων</a:t>
            </a:r>
          </a:p>
          <a:p>
            <a:pPr marL="171450" marR="0" lvl="0" indent="-171450" algn="l" defTabSz="914400" rtl="0" eaLnBrk="0" fontAlgn="base" latinLnBrk="0" hangingPunct="0">
              <a:lnSpc>
                <a:spcPct val="150000"/>
              </a:lnSpc>
              <a:spcBef>
                <a:spcPct val="30000"/>
              </a:spcBef>
              <a:spcAft>
                <a:spcPct val="0"/>
              </a:spcAft>
              <a:buClrTx/>
              <a:buSzTx/>
              <a:buFont typeface="Arial" panose="020B0604020202020204" pitchFamily="34" charset="0"/>
              <a:buChar char="•"/>
              <a:tabLst/>
              <a:defRPr/>
            </a:pPr>
            <a:r>
              <a:rPr lang="el-GR" sz="1200" dirty="0" smtClean="0">
                <a:latin typeface="Tahoma" panose="020B0604030504040204" pitchFamily="34" charset="0"/>
                <a:ea typeface="Tahoma" panose="020B0604030504040204" pitchFamily="34" charset="0"/>
                <a:cs typeface="Tahoma" panose="020B0604030504040204" pitchFamily="34" charset="0"/>
              </a:rPr>
              <a:t>Προώθηση στρατηγικών με βάση τις θαλάσσιες λεκάνες και τις μακρό-περιφέρειες</a:t>
            </a:r>
          </a:p>
          <a:p>
            <a:pPr marL="171450" marR="0" lvl="0" indent="-171450" algn="l" defTabSz="914400" rtl="0" eaLnBrk="0" fontAlgn="base" latinLnBrk="0" hangingPunct="0">
              <a:lnSpc>
                <a:spcPct val="150000"/>
              </a:lnSpc>
              <a:spcBef>
                <a:spcPct val="30000"/>
              </a:spcBef>
              <a:spcAft>
                <a:spcPct val="0"/>
              </a:spcAft>
              <a:buClrTx/>
              <a:buSzTx/>
              <a:buFont typeface="Arial" panose="020B0604020202020204" pitchFamily="34" charset="0"/>
              <a:buChar char="•"/>
              <a:tabLst/>
              <a:defRPr/>
            </a:pPr>
            <a:r>
              <a:rPr lang="el-GR" sz="1200" dirty="0" smtClean="0">
                <a:latin typeface="Tahoma" panose="020B0604030504040204" pitchFamily="34" charset="0"/>
                <a:ea typeface="Tahoma" panose="020B0604030504040204" pitchFamily="34" charset="0"/>
                <a:cs typeface="Tahoma" panose="020B0604030504040204" pitchFamily="34" charset="0"/>
              </a:rPr>
              <a:t>Λήψη δράσεων σε θαλάσσιους / ναυτιλιακούς τομείς με ιδιαίτερο δυναμικό</a:t>
            </a:r>
          </a:p>
          <a:p>
            <a:pPr marL="171450" marR="0" lvl="0" indent="-171450" algn="l" defTabSz="914400" rtl="0" eaLnBrk="0" fontAlgn="base" latinLnBrk="0" hangingPunct="0">
              <a:lnSpc>
                <a:spcPct val="150000"/>
              </a:lnSpc>
              <a:spcBef>
                <a:spcPct val="30000"/>
              </a:spcBef>
              <a:spcAft>
                <a:spcPct val="0"/>
              </a:spcAft>
              <a:buClrTx/>
              <a:buSzTx/>
              <a:buFont typeface="Arial" panose="020B0604020202020204" pitchFamily="34" charset="0"/>
              <a:buChar char="•"/>
              <a:tabLst/>
              <a:defRPr/>
            </a:pPr>
            <a:r>
              <a:rPr lang="el-GR" sz="1200" dirty="0" smtClean="0">
                <a:latin typeface="Tahoma" panose="020B0604030504040204" pitchFamily="34" charset="0"/>
                <a:ea typeface="Tahoma" panose="020B0604030504040204" pitchFamily="34" charset="0"/>
                <a:cs typeface="Tahoma" panose="020B0604030504040204" pitchFamily="34" charset="0"/>
              </a:rPr>
              <a:t>Ανάπτυξη οριζόντιων / δια-τομεακών εργαλείων</a:t>
            </a: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latin typeface="Tahoma" panose="020B0604030504040204" pitchFamily="34" charset="0"/>
              <a:ea typeface="Tahoma" panose="020B0604030504040204" pitchFamily="34" charset="0"/>
              <a:cs typeface="Tahoma" panose="020B0604030504040204" pitchFamily="34"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ABFE72DF-AC2E-4859-9B42-01993B3EDCCF}" type="slidenum">
              <a:rPr lang="en-GB" altLang="en-US" sz="1200" b="0" smtClean="0">
                <a:solidFill>
                  <a:schemeClr val="tx1"/>
                </a:solidFill>
                <a:latin typeface="Arial" pitchFamily="34" charset="0"/>
              </a:rPr>
              <a:pPr eaLnBrk="1" hangingPunct="1"/>
              <a:t>3</a:t>
            </a:fld>
            <a:endParaRPr lang="en-GB" altLang="en-US" sz="1200" b="0" smtClean="0">
              <a:solidFill>
                <a:schemeClr val="tx1"/>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prstGeom prst="rect">
            <a:avLst/>
          </a:prstGeom>
        </p:spPr>
        <p:txBody>
          <a:bodyPr/>
          <a:lstStyle/>
          <a:p>
            <a:pPr lvl="0"/>
            <a:endParaRPr/>
          </a:p>
        </p:txBody>
      </p:sp>
      <p:sp>
        <p:nvSpPr>
          <p:cNvPr id="108" name="Shape 108"/>
          <p:cNvSpPr>
            <a:spLocks noGrp="1"/>
          </p:cNvSpPr>
          <p:nvPr>
            <p:ph type="body" sz="quarter" idx="1"/>
          </p:nvPr>
        </p:nvSpPr>
        <p:spPr>
          <a:prstGeom prst="rect">
            <a:avLst/>
          </a:prstGeom>
        </p:spPr>
        <p:txBody>
          <a:bodyPr/>
          <a:lstStyle/>
          <a:p>
            <a:pPr lvl="0" defTabSz="914400">
              <a:lnSpc>
                <a:spcPct val="100000"/>
              </a:lnSpc>
              <a:spcBef>
                <a:spcPts val="400"/>
              </a:spcBef>
              <a:defRPr sz="1800"/>
            </a:pPr>
            <a:r>
              <a:rPr lang="el-GR" sz="1200" dirty="0" smtClean="0"/>
              <a:t>Η γαλάζια</a:t>
            </a:r>
            <a:r>
              <a:rPr lang="el-GR" sz="1200" baseline="0" dirty="0" smtClean="0"/>
              <a:t> οικονομία αντιπροσωπεύει περίπου 4% της οικονομίας της ΕΕ, δηλαδή περίπου 550 δις ετησίως σε ακαθάριστη προστιθέμενη αξία.</a:t>
            </a:r>
            <a:endParaRPr lang="el-GR" sz="1200" dirty="0" smtClean="0"/>
          </a:p>
          <a:p>
            <a:pPr lvl="0" defTabSz="914400">
              <a:lnSpc>
                <a:spcPct val="100000"/>
              </a:lnSpc>
              <a:spcBef>
                <a:spcPts val="400"/>
              </a:spcBef>
              <a:defRPr sz="1800"/>
            </a:pPr>
            <a:endParaRPr lang="el-GR" sz="1200" dirty="0" smtClean="0"/>
          </a:p>
          <a:p>
            <a:pPr lvl="0" defTabSz="914400">
              <a:lnSpc>
                <a:spcPct val="100000"/>
              </a:lnSpc>
              <a:spcBef>
                <a:spcPts val="400"/>
              </a:spcBef>
              <a:defRPr sz="1800"/>
            </a:pPr>
            <a:r>
              <a:rPr lang="el-GR" sz="1200" dirty="0" smtClean="0">
                <a:latin typeface="Arial"/>
                <a:ea typeface="Arial"/>
                <a:cs typeface="Arial"/>
                <a:sym typeface="Arial"/>
              </a:rPr>
              <a:t>Η</a:t>
            </a:r>
            <a:r>
              <a:rPr lang="el-GR" sz="1200" baseline="0" dirty="0" smtClean="0">
                <a:latin typeface="Arial"/>
                <a:ea typeface="Arial"/>
                <a:cs typeface="Arial"/>
                <a:sym typeface="Arial"/>
              </a:rPr>
              <a:t> σχετική μελέτη </a:t>
            </a:r>
            <a:r>
              <a:rPr sz="1200" dirty="0" smtClean="0">
                <a:latin typeface="Arial"/>
                <a:ea typeface="Arial"/>
                <a:cs typeface="Arial"/>
                <a:sym typeface="Arial"/>
              </a:rPr>
              <a:t>"Blue </a:t>
            </a:r>
            <a:r>
              <a:rPr sz="1200" dirty="0">
                <a:latin typeface="Arial"/>
                <a:ea typeface="Arial"/>
                <a:cs typeface="Arial"/>
                <a:sym typeface="Arial"/>
              </a:rPr>
              <a:t>Growth Study: Scenarios and drivers for sustainable growth from the oceans, seas and coasts</a:t>
            </a:r>
            <a:r>
              <a:rPr sz="1200" dirty="0" smtClean="0">
                <a:latin typeface="Arial"/>
                <a:ea typeface="Arial"/>
                <a:cs typeface="Arial"/>
                <a:sym typeface="Arial"/>
              </a:rPr>
              <a:t>"</a:t>
            </a:r>
            <a:r>
              <a:rPr lang="el-GR" sz="1200" dirty="0" smtClean="0">
                <a:latin typeface="Arial"/>
                <a:ea typeface="Arial"/>
                <a:cs typeface="Arial"/>
                <a:sym typeface="Arial"/>
              </a:rPr>
              <a:t>,</a:t>
            </a:r>
            <a:r>
              <a:rPr lang="el-GR" sz="1200" baseline="0" dirty="0" smtClean="0">
                <a:latin typeface="Arial"/>
                <a:ea typeface="Arial"/>
                <a:cs typeface="Arial"/>
                <a:sym typeface="Arial"/>
              </a:rPr>
              <a:t> ανέδειξε τους 5 εν λόγω θαλάσσιους τομείς ως αυτούς με τις μεγαλύτερες δυνατότητες ανάπτυξης στα επόμενα χρόνια. </a:t>
            </a:r>
            <a:r>
              <a:rPr lang="el-GR" sz="1200" baseline="0" dirty="0" err="1" smtClean="0">
                <a:latin typeface="Arial"/>
                <a:ea typeface="Arial"/>
                <a:cs typeface="Arial"/>
                <a:sym typeface="Arial"/>
              </a:rPr>
              <a:t>Αλλοι</a:t>
            </a:r>
            <a:r>
              <a:rPr lang="el-GR" sz="1200" baseline="0" dirty="0" smtClean="0">
                <a:latin typeface="Arial"/>
                <a:ea typeface="Arial"/>
                <a:cs typeface="Arial"/>
                <a:sym typeface="Arial"/>
              </a:rPr>
              <a:t>, μεγαλύτεροι και πιο παραδοσιακοί τομείς όπως η ναυτιλία, δεν αναφέρονται εδώ καθότι βρίσκονται σε πιο ώριμο στάδιο.</a:t>
            </a:r>
            <a:endParaRPr sz="1200" dirty="0">
              <a:latin typeface="Arial"/>
              <a:ea typeface="Arial"/>
              <a:cs typeface="Arial"/>
              <a:sym typeface="Arial"/>
            </a:endParaRPr>
          </a:p>
          <a:p>
            <a:pPr lvl="0" defTabSz="914400">
              <a:lnSpc>
                <a:spcPct val="100000"/>
              </a:lnSpc>
              <a:spcBef>
                <a:spcPts val="400"/>
              </a:spcBef>
              <a:defRPr sz="1800"/>
            </a:pPr>
            <a:endParaRPr sz="1200" dirty="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ln/>
          <a:extLst/>
        </p:spPr>
        <p:txBody>
          <a:bodyPr/>
          <a:lstStyle/>
          <a:p>
            <a:pPr>
              <a:defRPr/>
            </a:pPr>
            <a:r>
              <a:rPr lang="el-GR" dirty="0" smtClean="0"/>
              <a:t>Η ΕΕ υιοθέτησε</a:t>
            </a:r>
            <a:r>
              <a:rPr lang="el-GR" baseline="0" dirty="0" smtClean="0"/>
              <a:t> την Ανακοίνωση για τη καινοτομία στη γαλάζια οικονομία τον Μάιο του 2014.</a:t>
            </a:r>
            <a:endParaRPr lang="en-GB" dirty="0" smtClean="0"/>
          </a:p>
          <a:p>
            <a:pPr marL="171450" indent="-171450">
              <a:defRPr/>
            </a:pPr>
            <a:endParaRPr lang="el-GR" dirty="0" smtClean="0"/>
          </a:p>
          <a:p>
            <a:pPr marL="171450" indent="-171450">
              <a:defRPr/>
            </a:pPr>
            <a:r>
              <a:rPr lang="el-GR" dirty="0" smtClean="0"/>
              <a:t>Η </a:t>
            </a:r>
            <a:r>
              <a:rPr lang="el-GR" baseline="0" dirty="0" smtClean="0"/>
              <a:t>Ανακοίνωση επικεντρώνεται σε τρεις προκλήσεις:</a:t>
            </a:r>
          </a:p>
          <a:p>
            <a:pPr marL="171450" indent="-171450">
              <a:defRPr/>
            </a:pPr>
            <a:endParaRPr lang="el-GR" dirty="0" smtClean="0"/>
          </a:p>
          <a:p>
            <a:pPr marL="171450" indent="-171450">
              <a:buFont typeface="Arial" panose="020B0604020202020204" pitchFamily="34" charset="0"/>
              <a:buChar char="•"/>
              <a:defRPr/>
            </a:pPr>
            <a:r>
              <a:rPr lang="el-GR" dirty="0" smtClean="0"/>
              <a:t>Κάλυψη των κενών στις</a:t>
            </a:r>
            <a:r>
              <a:rPr lang="el-GR" baseline="0" dirty="0" smtClean="0"/>
              <a:t> γνώσεις/πληροφορίες που αφορούν στη κατάσταση των θαλασσών, των θαλάσσιων πόρων και των οικοσυστημάτων</a:t>
            </a:r>
          </a:p>
          <a:p>
            <a:pPr marL="171450" indent="-171450">
              <a:buFont typeface="Arial" panose="020B0604020202020204" pitchFamily="34" charset="0"/>
              <a:buChar char="•"/>
              <a:defRPr/>
            </a:pPr>
            <a:r>
              <a:rPr lang="el-GR" baseline="0" dirty="0" smtClean="0"/>
              <a:t>Συσπείρωση των ερευνητικών προγραμμάτων με σκοπό την αποτελεσματικότερη ανταλλαγή γνώσεων και την ταχύτερη επίτευξη τεχνολογικής προόδου</a:t>
            </a:r>
          </a:p>
          <a:p>
            <a:pPr marL="171450" indent="-171450">
              <a:buFont typeface="Arial" panose="020B0604020202020204" pitchFamily="34" charset="0"/>
              <a:buChar char="•"/>
              <a:defRPr/>
            </a:pPr>
            <a:r>
              <a:rPr lang="el-GR" baseline="0" dirty="0" smtClean="0"/>
              <a:t>Κάλυψη των αναγκών σε κατάρτιση και εξειδίκευση ανθρωπίνου δυναμικού.</a:t>
            </a:r>
          </a:p>
          <a:p>
            <a:pPr>
              <a:defRPr/>
            </a:pPr>
            <a:endParaRPr lang="en-GB" dirty="0" smtClean="0"/>
          </a:p>
          <a:p>
            <a:pPr>
              <a:defRPr/>
            </a:pPr>
            <a:endParaRPr lang="en-GB" dirty="0" smtClean="0"/>
          </a:p>
          <a:p>
            <a:pPr>
              <a:defRPr/>
            </a:pPr>
            <a:r>
              <a:rPr lang="en-GB" dirty="0" smtClean="0"/>
              <a:t>Specific actions proposed concern:</a:t>
            </a:r>
          </a:p>
          <a:p>
            <a:pPr marL="171450" indent="-171450">
              <a:buFont typeface="Arial" panose="020B0604020202020204" pitchFamily="34" charset="0"/>
              <a:buChar char="•"/>
              <a:defRPr/>
            </a:pPr>
            <a:r>
              <a:rPr lang="en-GB" dirty="0" smtClean="0"/>
              <a:t>The seabed mapping in all EU territorial waters is to be completely charted by 2020.</a:t>
            </a:r>
          </a:p>
          <a:p>
            <a:pPr marL="171450" indent="-171450">
              <a:buFont typeface="Arial" panose="020B0604020202020204" pitchFamily="34" charset="0"/>
              <a:buChar char="•"/>
              <a:defRPr/>
            </a:pPr>
            <a:r>
              <a:rPr lang="en-GB" dirty="0" smtClean="0"/>
              <a:t>Regarding research, the EU currently makes 350 million euros a year available for marine research. By the end of 2015 the Commission aims to set up an online information platform with entries on all marine research programmes, using funds from the Horizon 2020 research programme.</a:t>
            </a:r>
          </a:p>
          <a:p>
            <a:pPr marL="171450" indent="-171450">
              <a:buFont typeface="Arial" panose="020B0604020202020204" pitchFamily="34" charset="0"/>
              <a:buChar char="•"/>
              <a:defRPr/>
            </a:pPr>
            <a:r>
              <a:rPr lang="en-GB" dirty="0" smtClean="0"/>
              <a:t>Promoting  researchers networking and encouraging national institutes to cooperate more across borders. In addition there are plans to promote the education and training of employees in the sector through closer cooperation. </a:t>
            </a:r>
          </a:p>
          <a:p>
            <a:pPr>
              <a:defRPr/>
            </a:pPr>
            <a:endParaRPr lang="en-GB" dirty="0" smtClean="0"/>
          </a:p>
          <a:p>
            <a:pPr>
              <a:defRPr/>
            </a:pPr>
            <a:endParaRPr lang="en-GB" dirty="0" smtClean="0"/>
          </a:p>
          <a:p>
            <a:pPr>
              <a:defRPr/>
            </a:pPr>
            <a:endParaRPr lang="en-GB" dirty="0" smtClean="0"/>
          </a:p>
          <a:p>
            <a:pPr>
              <a:defRPr/>
            </a:pPr>
            <a:endParaRPr lang="en-GB" dirty="0" smtClean="0"/>
          </a:p>
          <a:p>
            <a:pPr>
              <a:defRPr/>
            </a:pPr>
            <a:endParaRPr lang="en-GB" dirty="0" smtClean="0"/>
          </a:p>
          <a:p>
            <a:pPr>
              <a:defRPr/>
            </a:pPr>
            <a:endParaRPr lang="en-GB" dirty="0"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043C1348-2463-4CB2-968A-4470516D4BE6}" type="slidenum">
              <a:rPr lang="en-GB" altLang="en-US" sz="1200" b="0" smtClean="0">
                <a:solidFill>
                  <a:srgbClr val="000000"/>
                </a:solidFill>
                <a:latin typeface="Arial" pitchFamily="34" charset="0"/>
              </a:rPr>
              <a:pPr eaLnBrk="1" hangingPunct="1"/>
              <a:t>5</a:t>
            </a:fld>
            <a:endParaRPr lang="en-GB" altLang="en-US" sz="1200" b="0" smtClean="0">
              <a:solidFill>
                <a:srgbClr val="000000"/>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hape 128"/>
          <p:cNvSpPr>
            <a:spLocks noGrp="1" noRot="1" noChangeAspect="1" noTextEdit="1"/>
          </p:cNvSpPr>
          <p:nvPr>
            <p:ph type="sldImg"/>
          </p:nvPr>
        </p:nvSpPr>
        <p:spPr>
          <a:ln/>
        </p:spPr>
      </p:sp>
      <p:sp>
        <p:nvSpPr>
          <p:cNvPr id="181251" name="Shape 129"/>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z="1200" b="1" i="0" u="none" strike="noStrike" kern="1200" baseline="0" dirty="0" smtClean="0">
                <a:solidFill>
                  <a:schemeClr val="tx1"/>
                </a:solidFill>
                <a:latin typeface="Arial" charset="0"/>
                <a:ea typeface="+mn-ea"/>
                <a:cs typeface="+mn-cs"/>
              </a:rPr>
              <a:t>Ευρωπαϊκή στρατηγική για την τόνωση της ανάπτυξης και τη δημιουργία θέσεων εργασίας στον θαλάσσιο και παράκτιο τουρισμό.</a:t>
            </a:r>
            <a:endParaRPr lang="el-GR" altLang="en-US" b="1" dirty="0" smtClean="0">
              <a:latin typeface="Arial" pitchFamily="34" charset="0"/>
              <a:cs typeface="Arial" pitchFamily="34" charset="0"/>
              <a:sym typeface="Arial" pitchFamily="34" charset="0"/>
            </a:endParaRPr>
          </a:p>
          <a:p>
            <a:pPr>
              <a:spcBef>
                <a:spcPts val="400"/>
              </a:spcBef>
            </a:pPr>
            <a:endParaRPr lang="el-GR" altLang="en-US" b="1" dirty="0" smtClean="0">
              <a:latin typeface="Arial" pitchFamily="34" charset="0"/>
              <a:cs typeface="Arial" pitchFamily="34" charset="0"/>
              <a:sym typeface="Arial" pitchFamily="34" charset="0"/>
            </a:endParaRPr>
          </a:p>
          <a:p>
            <a:pPr>
              <a:spcBef>
                <a:spcPts val="400"/>
              </a:spcBef>
            </a:pPr>
            <a:r>
              <a:rPr lang="el-GR" altLang="en-US" b="1" dirty="0" smtClean="0">
                <a:latin typeface="Arial" pitchFamily="34" charset="0"/>
                <a:cs typeface="Arial" pitchFamily="34" charset="0"/>
                <a:sym typeface="Arial" pitchFamily="34" charset="0"/>
              </a:rPr>
              <a:t>Ο</a:t>
            </a:r>
            <a:r>
              <a:rPr lang="el-GR" altLang="en-US" b="1" baseline="0" dirty="0" smtClean="0">
                <a:latin typeface="Arial" pitchFamily="34" charset="0"/>
                <a:cs typeface="Arial" pitchFamily="34" charset="0"/>
                <a:sym typeface="Arial" pitchFamily="34" charset="0"/>
              </a:rPr>
              <a:t> θαλάσσιος και παράκτιος τουρισμός </a:t>
            </a:r>
            <a:r>
              <a:rPr lang="el-GR" altLang="en-US" b="0" baseline="0" dirty="0" smtClean="0">
                <a:latin typeface="Arial" pitchFamily="34" charset="0"/>
                <a:cs typeface="Arial" pitchFamily="34" charset="0"/>
                <a:sym typeface="Arial" pitchFamily="34" charset="0"/>
              </a:rPr>
              <a:t>είναι ό μεγαλύτερος θαλάσσιος τομέας σε αριθμό θέσεων εργασίας (3.2 </a:t>
            </a:r>
            <a:r>
              <a:rPr lang="el-GR" altLang="en-US" b="0" baseline="0" dirty="0" err="1" smtClean="0">
                <a:latin typeface="Arial" pitchFamily="34" charset="0"/>
                <a:cs typeface="Arial" pitchFamily="34" charset="0"/>
                <a:sym typeface="Arial" pitchFamily="34" charset="0"/>
              </a:rPr>
              <a:t>εκατομμ</a:t>
            </a:r>
            <a:r>
              <a:rPr lang="el-GR" altLang="en-US" b="0" baseline="0" dirty="0" smtClean="0">
                <a:latin typeface="Arial" pitchFamily="34" charset="0"/>
                <a:cs typeface="Arial" pitchFamily="34" charset="0"/>
                <a:sym typeface="Arial" pitchFamily="34" charset="0"/>
              </a:rPr>
              <a:t>. θέσεις το 2012) εκ των οποίων το 45% είναι νεαροί (16-35 χρονών).</a:t>
            </a:r>
          </a:p>
          <a:p>
            <a:pPr>
              <a:spcBef>
                <a:spcPts val="400"/>
              </a:spcBef>
            </a:pPr>
            <a:endParaRPr lang="el-GR" altLang="en-US" b="1" dirty="0" smtClean="0">
              <a:latin typeface="Arial" pitchFamily="34" charset="0"/>
              <a:cs typeface="Arial" pitchFamily="34" charset="0"/>
              <a:sym typeface="Arial" pitchFamily="34" charset="0"/>
            </a:endParaRPr>
          </a:p>
          <a:p>
            <a:pPr>
              <a:spcBef>
                <a:spcPts val="400"/>
              </a:spcBef>
            </a:pPr>
            <a:r>
              <a:rPr lang="el-GR" altLang="en-US" dirty="0" smtClean="0">
                <a:latin typeface="Arial" pitchFamily="34" charset="0"/>
                <a:cs typeface="Arial" pitchFamily="34" charset="0"/>
                <a:sym typeface="Arial" pitchFamily="34" charset="0"/>
              </a:rPr>
              <a:t>Το</a:t>
            </a:r>
            <a:r>
              <a:rPr lang="el-GR" altLang="en-US" baseline="0" dirty="0" smtClean="0">
                <a:latin typeface="Arial" pitchFamily="34" charset="0"/>
                <a:cs typeface="Arial" pitchFamily="34" charset="0"/>
                <a:sym typeface="Arial" pitchFamily="34" charset="0"/>
              </a:rPr>
              <a:t> 2015 ο τομέας της κρουαζιέρας ξεπέρασε τα 40 δις (αγαθά και υπηρεσίες), </a:t>
            </a:r>
            <a:r>
              <a:rPr lang="el-GR" altLang="en-US" baseline="0" dirty="0" err="1" smtClean="0">
                <a:latin typeface="Arial" pitchFamily="34" charset="0"/>
                <a:cs typeface="Arial" pitchFamily="34" charset="0"/>
                <a:sym typeface="Arial" pitchFamily="34" charset="0"/>
              </a:rPr>
              <a:t>εργοδοτώντας</a:t>
            </a:r>
            <a:r>
              <a:rPr lang="el-GR" altLang="en-US" baseline="0" dirty="0" smtClean="0">
                <a:latin typeface="Arial" pitchFamily="34" charset="0"/>
                <a:cs typeface="Arial" pitchFamily="34" charset="0"/>
                <a:sym typeface="Arial" pitchFamily="34" charset="0"/>
              </a:rPr>
              <a:t> 350,000 άτομα στην Ευρώπη.</a:t>
            </a:r>
            <a:endParaRPr lang="en-GB" altLang="en-US" dirty="0" smtClean="0">
              <a:latin typeface="Arial" pitchFamily="34" charset="0"/>
              <a:cs typeface="Arial" pitchFamily="34" charset="0"/>
              <a:sym typeface="Arial" pitchFamily="34" charset="0"/>
            </a:endParaRPr>
          </a:p>
          <a:p>
            <a:pPr>
              <a:spcBef>
                <a:spcPts val="400"/>
              </a:spcBef>
            </a:pPr>
            <a:endParaRPr lang="en-GB" altLang="en-US" dirty="0" smtClean="0">
              <a:latin typeface="Arial" pitchFamily="34" charset="0"/>
              <a:cs typeface="Arial" pitchFamily="34" charset="0"/>
              <a:sym typeface="Arial" pitchFamily="34" charset="0"/>
            </a:endParaRPr>
          </a:p>
          <a:p>
            <a:pPr>
              <a:spcBef>
                <a:spcPts val="400"/>
              </a:spcBef>
            </a:pPr>
            <a:r>
              <a:rPr lang="el-GR" altLang="en-US" dirty="0" smtClean="0">
                <a:latin typeface="Arial" pitchFamily="34" charset="0"/>
                <a:cs typeface="Arial" pitchFamily="34" charset="0"/>
                <a:sym typeface="Arial" pitchFamily="34" charset="0"/>
              </a:rPr>
              <a:t>Το ποσοστό </a:t>
            </a:r>
            <a:r>
              <a:rPr lang="el-GR" altLang="en-US" dirty="0" err="1" smtClean="0">
                <a:latin typeface="Arial" pitchFamily="34" charset="0"/>
                <a:cs typeface="Arial" pitchFamily="34" charset="0"/>
                <a:sym typeface="Arial" pitchFamily="34" charset="0"/>
              </a:rPr>
              <a:t>εργοδότισης</a:t>
            </a:r>
            <a:r>
              <a:rPr lang="el-GR" altLang="en-US" baseline="0" dirty="0" smtClean="0">
                <a:latin typeface="Arial" pitchFamily="34" charset="0"/>
                <a:cs typeface="Arial" pitchFamily="34" charset="0"/>
                <a:sym typeface="Arial" pitchFamily="34" charset="0"/>
              </a:rPr>
              <a:t> σε ορισμένες μεσογειακές χώρες είναι ιδιαίτερα ψηλό:</a:t>
            </a:r>
            <a:endParaRPr lang="en-US" altLang="en-US" dirty="0" smtClean="0">
              <a:latin typeface="Arial" pitchFamily="34" charset="0"/>
              <a:cs typeface="Arial" pitchFamily="34" charset="0"/>
              <a:sym typeface="Arial" pitchFamily="34" charset="0"/>
            </a:endParaRPr>
          </a:p>
          <a:p>
            <a:pPr>
              <a:spcBef>
                <a:spcPts val="400"/>
              </a:spcBef>
            </a:pPr>
            <a:r>
              <a:rPr lang="en-US" altLang="en-US" dirty="0" smtClean="0">
                <a:latin typeface="Arial" pitchFamily="34" charset="0"/>
                <a:cs typeface="Arial" pitchFamily="34" charset="0"/>
                <a:sym typeface="Arial" pitchFamily="34" charset="0"/>
              </a:rPr>
              <a:t>Cyprus </a:t>
            </a:r>
            <a:r>
              <a:rPr lang="en-US" altLang="en-US" dirty="0" smtClean="0">
                <a:latin typeface="Arial" pitchFamily="34" charset="0"/>
                <a:cs typeface="Arial" pitchFamily="34" charset="0"/>
                <a:sym typeface="Arial" pitchFamily="34" charset="0"/>
              </a:rPr>
              <a:t>(8.6%), Malta (7.2%), Greece (3.7%) and Spain (3.3</a:t>
            </a:r>
            <a:r>
              <a:rPr lang="en-US" altLang="en-US" dirty="0" smtClean="0">
                <a:latin typeface="Arial" pitchFamily="34" charset="0"/>
                <a:cs typeface="Arial" pitchFamily="34" charset="0"/>
                <a:sym typeface="Arial" pitchFamily="34" charset="0"/>
              </a:rPr>
              <a:t>%).</a:t>
            </a:r>
            <a:endParaRPr lang="en-US" altLang="en-US" dirty="0" smtClean="0">
              <a:latin typeface="Arial" pitchFamily="34" charset="0"/>
              <a:cs typeface="Arial" pitchFamily="34" charset="0"/>
              <a:sym typeface="Arial" pitchFamily="34" charset="0"/>
            </a:endParaRPr>
          </a:p>
          <a:p>
            <a:pPr>
              <a:spcBef>
                <a:spcPts val="400"/>
              </a:spcBef>
            </a:pPr>
            <a:endParaRPr lang="en-US" altLang="en-US" dirty="0" smtClean="0">
              <a:latin typeface="Arial" pitchFamily="34" charset="0"/>
              <a:cs typeface="Arial" pitchFamily="34" charset="0"/>
              <a:sym typeface="Arial" pitchFamily="34" charset="0"/>
            </a:endParaRPr>
          </a:p>
          <a:p>
            <a:pPr>
              <a:spcBef>
                <a:spcPts val="400"/>
              </a:spcBef>
            </a:pPr>
            <a:endParaRPr lang="en-US" altLang="en-US" dirty="0" smtClean="0">
              <a:latin typeface="Arial" pitchFamily="34" charset="0"/>
              <a:cs typeface="Arial" pitchFamily="34" charset="0"/>
              <a:sym typeface="Arial" pitchFamily="34" charset="0"/>
            </a:endParaRPr>
          </a:p>
          <a:p>
            <a:pPr>
              <a:spcBef>
                <a:spcPts val="400"/>
              </a:spcBef>
            </a:pPr>
            <a:r>
              <a:rPr lang="en-US" altLang="en-US" dirty="0" smtClean="0">
                <a:latin typeface="Arial" pitchFamily="34" charset="0"/>
                <a:cs typeface="Arial" pitchFamily="34" charset="0"/>
                <a:sym typeface="Arial" pitchFamily="34" charset="0"/>
              </a:rPr>
              <a:t>PROBLEMS:</a:t>
            </a:r>
          </a:p>
          <a:p>
            <a:pPr>
              <a:spcBef>
                <a:spcPts val="400"/>
              </a:spcBef>
            </a:pPr>
            <a:r>
              <a:rPr lang="en-GB" altLang="en-US" dirty="0" smtClean="0">
                <a:latin typeface="Arial" pitchFamily="34" charset="0"/>
                <a:cs typeface="Arial" pitchFamily="34" charset="0"/>
                <a:sym typeface="Arial" pitchFamily="34" charset="0"/>
              </a:rPr>
              <a:t>Issues with port reception facilities (ports are having problems implementing the directive), berthing congesting problems at ports, saturation of most popular destinations, environmental challenges, consumer satisfaction, innovation quests and ways to increase the benefits of cruise visits for coastal communities.. another issue is the enormous investment destinations have to do to receive cruise ships not being able to guarantee that they will maintain the route and keep visiting them.. </a:t>
            </a:r>
            <a:endParaRPr lang="en-US" altLang="en-US" dirty="0" smtClean="0">
              <a:latin typeface="Arial" pitchFamily="34" charset="0"/>
              <a:cs typeface="Arial" pitchFamily="34" charset="0"/>
              <a:sym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pPr lvl="0"/>
            <a:endParaRPr/>
          </a:p>
        </p:txBody>
      </p:sp>
      <p:sp>
        <p:nvSpPr>
          <p:cNvPr id="145" name="Shape 145"/>
          <p:cNvSpPr>
            <a:spLocks noGrp="1"/>
          </p:cNvSpPr>
          <p:nvPr>
            <p:ph type="body" sz="quarter" idx="1"/>
          </p:nvPr>
        </p:nvSpPr>
        <p:spPr>
          <a:prstGeom prst="rect">
            <a:avLst/>
          </a:prstGeom>
        </p:spPr>
        <p:txBody>
          <a:bodyPr/>
          <a:lstStyle/>
          <a:p>
            <a:pPr lvl="0" defTabSz="914400">
              <a:lnSpc>
                <a:spcPct val="100000"/>
              </a:lnSpc>
              <a:spcBef>
                <a:spcPts val="400"/>
              </a:spcBef>
              <a:defRPr sz="1800"/>
            </a:pPr>
            <a:r>
              <a:rPr lang="el-GR" sz="1200" dirty="0" smtClean="0"/>
              <a:t>Στην Ευρώπη, η υδατοκαλλιέργεια αντιπροσωπεύει σχεδόν το 20% της παραγωγής, και απασχολεί άμεσα περίπου 65 000 άτομα, φθάνοντας 90 000 εργαζόμενους, όταν </a:t>
            </a:r>
            <a:r>
              <a:rPr lang="el-GR" sz="1200" dirty="0" err="1" smtClean="0"/>
              <a:t>λαμβουμε</a:t>
            </a:r>
            <a:r>
              <a:rPr lang="el-GR" sz="1200" dirty="0" smtClean="0"/>
              <a:t> υπόψη την έμμεση</a:t>
            </a:r>
            <a:r>
              <a:rPr lang="el-GR" sz="1200" baseline="0" dirty="0" smtClean="0"/>
              <a:t> </a:t>
            </a:r>
            <a:r>
              <a:rPr lang="el-GR" sz="1200" baseline="0" dirty="0" err="1" smtClean="0"/>
              <a:t>εργοδότηση</a:t>
            </a:r>
            <a:r>
              <a:rPr lang="el-GR" sz="1200" baseline="0" dirty="0" smtClean="0"/>
              <a:t>, δηλαδή σε παρεμφερή επαγγέλματα</a:t>
            </a:r>
            <a:r>
              <a:rPr lang="el-GR" sz="1200" dirty="0" smtClean="0"/>
              <a:t>.</a:t>
            </a:r>
            <a:br>
              <a:rPr lang="el-GR" sz="1200" dirty="0" smtClean="0"/>
            </a:br>
            <a:r>
              <a:rPr lang="el-GR" sz="1200" dirty="0" smtClean="0"/>
              <a:t/>
            </a:r>
            <a:br>
              <a:rPr lang="el-GR" sz="1200" dirty="0" smtClean="0"/>
            </a:br>
            <a:r>
              <a:rPr lang="el-GR" sz="1200" dirty="0" smtClean="0"/>
              <a:t>90% των επιχειρήσεων υδατοκαλλιέργειας είναι ΜΜΕ.</a:t>
            </a:r>
            <a:br>
              <a:rPr lang="el-GR" sz="1200" dirty="0" smtClean="0"/>
            </a:br>
            <a:r>
              <a:rPr lang="el-GR" sz="1200" dirty="0" smtClean="0"/>
              <a:t/>
            </a:r>
            <a:br>
              <a:rPr lang="el-GR" sz="1200" dirty="0" smtClean="0"/>
            </a:br>
            <a:r>
              <a:rPr lang="el-GR" sz="1200" dirty="0" smtClean="0"/>
              <a:t>Η υδατοκαλλιέργεια της ΕΕ είναι γνωστή για τις υψηλές προδιαγραφές των προϊόντων και των μεθόδων παραγωγής.</a:t>
            </a:r>
            <a:br>
              <a:rPr lang="el-GR" sz="1200" dirty="0" smtClean="0"/>
            </a:br>
            <a:r>
              <a:rPr lang="el-GR" sz="1200" dirty="0" smtClean="0"/>
              <a:t/>
            </a:r>
            <a:br>
              <a:rPr lang="el-GR" sz="1200" dirty="0" smtClean="0"/>
            </a:br>
            <a:r>
              <a:rPr lang="el-GR" sz="1200" dirty="0" smtClean="0"/>
              <a:t>Οι στρατηγικές κατευθυντήριες γραμμές της Επιτροπή καθορίζουν τους γενικούς στόχους και ένα στρατηγικό πλαίσιο για την προώθηση της βιώσιμης υδατοκαλλιέργειας.</a:t>
            </a:r>
          </a:p>
          <a:p>
            <a:pPr lvl="0" defTabSz="914400">
              <a:lnSpc>
                <a:spcPct val="100000"/>
              </a:lnSpc>
              <a:spcBef>
                <a:spcPts val="400"/>
              </a:spcBef>
              <a:defRPr sz="1800"/>
            </a:pPr>
            <a:r>
              <a:rPr lang="el-GR" sz="1200" dirty="0" smtClean="0"/>
              <a:t/>
            </a:r>
            <a:br>
              <a:rPr lang="el-GR" sz="1200" dirty="0" smtClean="0"/>
            </a:br>
            <a:r>
              <a:rPr lang="el-GR" sz="1200" dirty="0" smtClean="0"/>
              <a:t>Τα κράτη μέλη καλούνται να καταθέσουν εθνικά σχέδια που να καταγράφουν τις συγκεκριμένες προκλήσεις και τις δυνατότητες τους.</a:t>
            </a:r>
            <a:br>
              <a:rPr lang="el-GR" sz="1200" dirty="0" smtClean="0"/>
            </a:br>
            <a:r>
              <a:rPr lang="el-GR" sz="1200" dirty="0" smtClean="0"/>
              <a:t>Η ΕΕ</a:t>
            </a:r>
            <a:r>
              <a:rPr lang="el-GR" sz="1200" baseline="0" dirty="0" smtClean="0"/>
              <a:t> βοηθά τα </a:t>
            </a:r>
            <a:r>
              <a:rPr lang="el-GR" sz="1200" baseline="0" dirty="0" err="1" smtClean="0"/>
              <a:t>ΚΜ</a:t>
            </a:r>
            <a:r>
              <a:rPr lang="el-GR" sz="1200" baseline="0" dirty="0" smtClean="0"/>
              <a:t> στο</a:t>
            </a:r>
            <a:r>
              <a:rPr lang="el-GR" sz="1200" dirty="0" smtClean="0"/>
              <a:t> </a:t>
            </a:r>
            <a:r>
              <a:rPr lang="el-GR" sz="1200" dirty="0" err="1" smtClean="0"/>
              <a:t>συντονσμό</a:t>
            </a:r>
            <a:r>
              <a:rPr lang="el-GR" sz="1200" dirty="0" smtClean="0"/>
              <a:t> των δραστηριοτήτων τους και στην ανταλλαγή βέλτιστων πρακτικών και τεχνογνωσίας.</a:t>
            </a:r>
            <a:endParaRPr sz="1200" dirty="0" smtClean="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dirty="0" smtClean="0">
                <a:latin typeface="Arial" pitchFamily="34" charset="0"/>
              </a:rPr>
              <a:t>Υιοθετήθηκε</a:t>
            </a:r>
            <a:r>
              <a:rPr lang="el-GR" altLang="en-US" baseline="0" dirty="0" smtClean="0">
                <a:latin typeface="Arial" pitchFamily="34" charset="0"/>
              </a:rPr>
              <a:t> το 2014</a:t>
            </a:r>
          </a:p>
          <a:p>
            <a:endParaRPr lang="el-GR" altLang="en-US" baseline="0" dirty="0" smtClean="0">
              <a:latin typeface="Arial" pitchFamily="34" charset="0"/>
            </a:endParaRPr>
          </a:p>
          <a:p>
            <a:r>
              <a:rPr lang="el-GR" altLang="en-US" baseline="0" dirty="0" smtClean="0">
                <a:latin typeface="Arial" pitchFamily="34" charset="0"/>
              </a:rPr>
              <a:t>Ο </a:t>
            </a:r>
            <a:r>
              <a:rPr lang="el-GR" altLang="en-US" baseline="0" dirty="0" err="1" smtClean="0">
                <a:latin typeface="Arial" pitchFamily="34" charset="0"/>
              </a:rPr>
              <a:t>ΘΧΣ</a:t>
            </a:r>
            <a:r>
              <a:rPr lang="el-GR" altLang="en-US" baseline="0" dirty="0" smtClean="0">
                <a:latin typeface="Arial" pitchFamily="34" charset="0"/>
              </a:rPr>
              <a:t> μπορεί να δώσει ώθηση στη θαλάσσια οικονομία καθορίζοντας ένα ξεκάθαρο πλαίσιο ως προς το που μπορεί να λάβει χώρα η κάθε δραστηριότητα, αποτρέποντας συγκρούσεις μεταξύ των διαφόρων θαλάσσιων τομέων.</a:t>
            </a:r>
          </a:p>
          <a:p>
            <a:endParaRPr lang="el-GR" altLang="en-US" baseline="0" dirty="0" smtClean="0">
              <a:latin typeface="Arial" pitchFamily="34" charset="0"/>
            </a:endParaRPr>
          </a:p>
          <a:p>
            <a:r>
              <a:rPr lang="el-GR" altLang="en-US" baseline="0" dirty="0" smtClean="0">
                <a:latin typeface="Arial" pitchFamily="34" charset="0"/>
              </a:rPr>
              <a:t>Η διασυνοριακή φύση των θαλάσσιων δραστηριοτήτων επιβάλλει όπως υπάρχει συνεργασία μεταξύ </a:t>
            </a:r>
            <a:r>
              <a:rPr lang="el-GR" altLang="en-US" baseline="0" dirty="0" err="1" smtClean="0">
                <a:latin typeface="Arial" pitchFamily="34" charset="0"/>
              </a:rPr>
              <a:t>ΚΜ</a:t>
            </a:r>
            <a:r>
              <a:rPr lang="el-GR" altLang="en-US" baseline="0" dirty="0" smtClean="0">
                <a:latin typeface="Arial" pitchFamily="34" charset="0"/>
              </a:rPr>
              <a:t> αλλά και με 3</a:t>
            </a:r>
            <a:r>
              <a:rPr lang="el-GR" altLang="en-US" baseline="30000" dirty="0" smtClean="0">
                <a:latin typeface="Arial" pitchFamily="34" charset="0"/>
              </a:rPr>
              <a:t>ες</a:t>
            </a:r>
            <a:r>
              <a:rPr lang="el-GR" altLang="en-US" baseline="0" dirty="0" smtClean="0">
                <a:latin typeface="Arial" pitchFamily="34" charset="0"/>
              </a:rPr>
              <a:t> χώρες. </a:t>
            </a:r>
          </a:p>
          <a:p>
            <a:endParaRPr lang="en-US" altLang="en-US" b="1" dirty="0" smtClean="0">
              <a:latin typeface="Arial" pitchFamily="34" charset="0"/>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09B32E6B-9991-4A58-B910-716F2DBBFF7C}" type="slidenum">
              <a:rPr lang="en-GB" altLang="en-US" sz="1200" b="0">
                <a:solidFill>
                  <a:srgbClr val="000000"/>
                </a:solidFill>
                <a:latin typeface="Arial" pitchFamily="34" charset="0"/>
              </a:rPr>
              <a:pPr eaLnBrk="1" hangingPunct="1"/>
              <a:t>8</a:t>
            </a:fld>
            <a:endParaRPr lang="en-GB" altLang="en-US" sz="1200" b="0">
              <a:solidFill>
                <a:srgbClr val="000000"/>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ln/>
          <a:extLst/>
        </p:spPr>
        <p:txBody>
          <a:bodyPr/>
          <a:lstStyle/>
          <a:p>
            <a:pPr>
              <a:defRPr/>
            </a:pPr>
            <a:r>
              <a:rPr lang="el-GR" dirty="0" smtClean="0"/>
              <a:t>Έχουν</a:t>
            </a:r>
            <a:r>
              <a:rPr lang="el-GR" baseline="0" dirty="0" smtClean="0"/>
              <a:t> υποβληθεί δεκάδες αιτήσεις για τη κάθε μία από τις 3 προκηρύξεις.</a:t>
            </a:r>
          </a:p>
          <a:p>
            <a:pPr>
              <a:defRPr/>
            </a:pPr>
            <a:r>
              <a:rPr lang="el-GR" baseline="0" dirty="0" smtClean="0"/>
              <a:t>Η διαδικασία αξιολόγησης έχει σχεδόν ολοκληρωθεί.</a:t>
            </a:r>
          </a:p>
          <a:p>
            <a:pPr>
              <a:defRPr/>
            </a:pPr>
            <a:r>
              <a:rPr lang="el-GR" baseline="0" dirty="0" smtClean="0"/>
              <a:t>Συνολική εισφορά ΕΕ 7.7 </a:t>
            </a:r>
            <a:r>
              <a:rPr lang="el-GR" baseline="0" dirty="0" err="1" smtClean="0"/>
              <a:t>εκτμρ</a:t>
            </a:r>
            <a:r>
              <a:rPr lang="el-GR" baseline="0" dirty="0" smtClean="0"/>
              <a:t>.</a:t>
            </a:r>
          </a:p>
          <a:p>
            <a:pPr>
              <a:defRPr/>
            </a:pPr>
            <a:r>
              <a:rPr lang="el-GR" baseline="0" dirty="0" smtClean="0"/>
              <a:t>Διάρκεια </a:t>
            </a:r>
            <a:r>
              <a:rPr lang="el-GR" baseline="0" dirty="0" err="1" smtClean="0"/>
              <a:t>προτζεκτ</a:t>
            </a:r>
            <a:r>
              <a:rPr lang="el-GR" baseline="0" dirty="0" smtClean="0"/>
              <a:t> 24 μήνες.</a:t>
            </a:r>
          </a:p>
          <a:p>
            <a:pPr>
              <a:defRPr/>
            </a:pPr>
            <a:endParaRPr lang="en-GB" dirty="0" smtClean="0"/>
          </a:p>
          <a:p>
            <a:pPr>
              <a:defRPr/>
            </a:pPr>
            <a:endParaRPr lang="en-GB" dirty="0" smtClean="0"/>
          </a:p>
          <a:p>
            <a:pPr>
              <a:defRPr/>
            </a:pPr>
            <a:endParaRPr lang="en-GB" dirty="0" smtClean="0"/>
          </a:p>
          <a:p>
            <a:pPr>
              <a:defRPr/>
            </a:pPr>
            <a:endParaRPr lang="en-GB" dirty="0" smtClean="0"/>
          </a:p>
          <a:p>
            <a:pPr>
              <a:defRPr/>
            </a:pPr>
            <a:endParaRPr lang="en-GB" dirty="0" smtClean="0"/>
          </a:p>
          <a:p>
            <a:pPr>
              <a:defRPr/>
            </a:pPr>
            <a:endParaRPr lang="en-GB" dirty="0" smtClean="0"/>
          </a:p>
          <a:p>
            <a:pPr>
              <a:defRPr/>
            </a:pPr>
            <a:endParaRPr lang="en-GB" dirty="0"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043C1348-2463-4CB2-968A-4470516D4BE6}" type="slidenum">
              <a:rPr lang="en-GB" altLang="en-US" sz="1200" b="0" smtClean="0">
                <a:solidFill>
                  <a:srgbClr val="000000"/>
                </a:solidFill>
                <a:latin typeface="Arial" pitchFamily="34" charset="0"/>
              </a:rPr>
              <a:pPr eaLnBrk="1" hangingPunct="1"/>
              <a:t>9</a:t>
            </a:fld>
            <a:endParaRPr lang="en-GB" altLang="en-US" sz="1200" b="0" smtClean="0">
              <a:solidFill>
                <a:srgbClr val="000000"/>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b="0">
              <a:solidFill>
                <a:srgbClr val="FFFFFF"/>
              </a:solidFill>
            </a:endParaRPr>
          </a:p>
        </p:txBody>
      </p:sp>
      <p:pic>
        <p:nvPicPr>
          <p:cNvPr id="5"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2" name="Title 1"/>
          <p:cNvSpPr>
            <a:spLocks noGrp="1"/>
          </p:cNvSpPr>
          <p:nvPr>
            <p:ph type="title"/>
          </p:nvPr>
        </p:nvSpPr>
        <p:spPr>
          <a:xfrm>
            <a:off x="4139952" y="1641600"/>
            <a:ext cx="4536504" cy="2088232"/>
          </a:xfrm>
        </p:spPr>
        <p:txBody>
          <a:bodyPr/>
          <a:lstStyle>
            <a:lvl1pPr indent="0">
              <a:defRPr sz="48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a:defRPr>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fld id="{AA1F6049-592C-405A-ADA5-0093791D913E}"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48662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DB2DB7D-662C-4A5D-99FB-2C1CB1E11DC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03525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FCA6800-71EB-4AB0-85FC-4505066AC1F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16905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p>
            <a:pPr lvl="0">
              <a:defRPr sz="1800">
                <a:solidFill>
                  <a:srgbClr val="000000"/>
                </a:solidFill>
              </a:defRPr>
            </a:pPr>
            <a:r>
              <a:rPr sz="2400">
                <a:solidFill>
                  <a:srgbClr val="0F5494"/>
                </a:solidFill>
              </a:rPr>
              <a:t>Title Text</a:t>
            </a:r>
          </a:p>
        </p:txBody>
      </p:sp>
      <p:sp>
        <p:nvSpPr>
          <p:cNvPr id="55" name="Shape 55"/>
          <p:cNvSpPr>
            <a:spLocks noGrp="1"/>
          </p:cNvSpPr>
          <p:nvPr>
            <p:ph type="body" idx="1"/>
          </p:nvPr>
        </p:nvSpPr>
        <p:spPr>
          <a:prstGeom prst="rect">
            <a:avLst/>
          </a:prstGeom>
        </p:spPr>
        <p:txBody>
          <a:bodyPr/>
          <a:lstStyle/>
          <a:p>
            <a:pPr lvl="0">
              <a:defRPr sz="1800" i="0">
                <a:solidFill>
                  <a:srgbClr val="000000"/>
                </a:solidFill>
              </a:defRPr>
            </a:pPr>
            <a:r>
              <a:rPr sz="2400" i="1">
                <a:solidFill>
                  <a:srgbClr val="0F5494"/>
                </a:solidFill>
              </a:rPr>
              <a:t>Body Level One</a:t>
            </a:r>
          </a:p>
          <a:p>
            <a:pPr lvl="1">
              <a:defRPr sz="1800" i="0">
                <a:solidFill>
                  <a:srgbClr val="000000"/>
                </a:solidFill>
              </a:defRPr>
            </a:pPr>
            <a:r>
              <a:rPr sz="2400" i="1">
                <a:solidFill>
                  <a:srgbClr val="0F5494"/>
                </a:solidFill>
              </a:rPr>
              <a:t>Body Level Two</a:t>
            </a:r>
          </a:p>
          <a:p>
            <a:pPr lvl="2">
              <a:defRPr sz="1800" i="0">
                <a:solidFill>
                  <a:srgbClr val="000000"/>
                </a:solidFill>
              </a:defRPr>
            </a:pPr>
            <a:r>
              <a:rPr sz="2400" i="1">
                <a:solidFill>
                  <a:srgbClr val="0F5494"/>
                </a:solidFill>
              </a:rPr>
              <a:t>Body Level Three</a:t>
            </a:r>
          </a:p>
          <a:p>
            <a:pPr lvl="3">
              <a:defRPr sz="1800" i="0">
                <a:solidFill>
                  <a:srgbClr val="000000"/>
                </a:solidFill>
              </a:defRPr>
            </a:pPr>
            <a:r>
              <a:rPr sz="2400" i="1">
                <a:solidFill>
                  <a:srgbClr val="0F5494"/>
                </a:solidFill>
              </a:rPr>
              <a:t>Body Level Four</a:t>
            </a:r>
          </a:p>
          <a:p>
            <a:pPr lvl="4">
              <a:defRPr sz="1800" i="0">
                <a:solidFill>
                  <a:srgbClr val="000000"/>
                </a:solidFill>
              </a:defRPr>
            </a:pPr>
            <a:r>
              <a:rPr sz="2400" i="1">
                <a:solidFill>
                  <a:srgbClr val="0F5494"/>
                </a:solidFill>
              </a:rPr>
              <a:t>Body Level Five</a:t>
            </a:r>
          </a:p>
        </p:txBody>
      </p:sp>
      <p:sp>
        <p:nvSpPr>
          <p:cNvPr id="56" name="Shape 5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192574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b="0">
              <a:solidFill>
                <a:srgbClr val="FFFFFF"/>
              </a:solidFill>
            </a:endParaRPr>
          </a:p>
        </p:txBody>
      </p:sp>
      <p:pic>
        <p:nvPicPr>
          <p:cNvPr id="5" name="Picture 8" descr="C:\DOCUME~1\lenain\LOCALS~1\Temp\7zE90D.tmp\LOGO-CE for Word Mare Maritime Affairs EN Negativ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54438" y="306388"/>
            <a:ext cx="1620837"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8" y="1000125"/>
            <a:ext cx="3649663"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39952" y="3212976"/>
            <a:ext cx="4536504" cy="2088232"/>
          </a:xfrm>
        </p:spPr>
        <p:txBody>
          <a:bodyPr/>
          <a:lstStyle>
            <a:lvl1pPr>
              <a:defRPr sz="7600">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a:buNone/>
              <a:defRPr sz="3000" b="1" i="0">
                <a:solidFill>
                  <a:schemeClr val="tx1"/>
                </a:solidFill>
              </a:defRPr>
            </a:lvl1pPr>
            <a:lvl3pPr marL="228600" indent="-228600"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a:xfrm>
            <a:off x="457200" y="6092825"/>
            <a:ext cx="2133600" cy="476250"/>
          </a:xfrm>
        </p:spPr>
        <p:txBody>
          <a:bodyPr/>
          <a:lstStyle>
            <a:lvl1pPr>
              <a:defRPr>
                <a:solidFill>
                  <a:srgbClr val="FFFFFF"/>
                </a:solidFill>
                <a:cs typeface="+mn-cs"/>
              </a:defRPr>
            </a:lvl1pPr>
          </a:lstStyle>
          <a:p>
            <a:pPr>
              <a:defRPr/>
            </a:pPr>
            <a:endParaRPr lang="en-US"/>
          </a:p>
        </p:txBody>
      </p:sp>
      <p:sp>
        <p:nvSpPr>
          <p:cNvPr id="8" name="Rectangle 6"/>
          <p:cNvSpPr>
            <a:spLocks noGrp="1" noChangeArrowheads="1"/>
          </p:cNvSpPr>
          <p:nvPr>
            <p:ph type="sldNum" sz="quarter" idx="11"/>
          </p:nvPr>
        </p:nvSpPr>
        <p:spPr>
          <a:xfrm>
            <a:off x="6553200" y="6092825"/>
            <a:ext cx="2133600" cy="476250"/>
          </a:xfrm>
        </p:spPr>
        <p:txBody>
          <a:bodyPr/>
          <a:lstStyle>
            <a:lvl1pPr>
              <a:defRPr>
                <a:solidFill>
                  <a:srgbClr val="FFFFFF"/>
                </a:solidFill>
                <a:cs typeface="+mn-cs"/>
              </a:defRPr>
            </a:lvl1pPr>
          </a:lstStyle>
          <a:p>
            <a:pPr>
              <a:defRPr/>
            </a:pPr>
            <a:fld id="{0D1C34C5-15D3-461E-8EA9-7FD3457D64B0}" type="slidenum">
              <a:rPr lang="en-GB"/>
              <a:pPr>
                <a:defRPr/>
              </a:pPr>
              <a:t>‹#›</a:t>
            </a:fld>
            <a:endParaRPr lang="en-GB"/>
          </a:p>
        </p:txBody>
      </p:sp>
    </p:spTree>
    <p:extLst>
      <p:ext uri="{BB962C8B-B14F-4D97-AF65-F5344CB8AC3E}">
        <p14:creationId xmlns:p14="http://schemas.microsoft.com/office/powerpoint/2010/main" val="3503564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9AC00A"/>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b="0">
              <a:solidFill>
                <a:srgbClr val="FFFFFF"/>
              </a:solidFill>
            </a:endParaRPr>
          </a:p>
        </p:txBody>
      </p:sp>
      <p:pic>
        <p:nvPicPr>
          <p:cNvPr id="5" name="Picture 5" descr="C:\DOCUME~1\lenain\LOCALS~1\Temp\7zE90D.tmp\LOGO-CE for Word Mare Maritime Affairs EN Negativ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54438" y="306388"/>
            <a:ext cx="1620837"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9"/>
          <p:cNvGrpSpPr>
            <a:grpSpLocks/>
          </p:cNvGrpSpPr>
          <p:nvPr userDrawn="1"/>
        </p:nvGrpSpPr>
        <p:grpSpPr bwMode="auto">
          <a:xfrm>
            <a:off x="4157663" y="6381750"/>
            <a:ext cx="828675" cy="476250"/>
            <a:chOff x="4103898" y="6381750"/>
            <a:chExt cx="1044215" cy="476250"/>
          </a:xfrm>
        </p:grpSpPr>
        <p:pic>
          <p:nvPicPr>
            <p:cNvPr id="7" name="Picture 9" descr="C:\DOCUME~1\lenain\LOCALS~1\Temp\7zE90C.tmp\Footer Box Mare Maritime Affairs E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3968" y="6381750"/>
              <a:ext cx="792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4103898" y="6381750"/>
              <a:ext cx="1044215" cy="476250"/>
            </a:xfrm>
            <a:prstGeom prst="rect">
              <a:avLst/>
            </a:prstGeom>
            <a:solidFill>
              <a:srgbClr val="9AC00A"/>
            </a:solidFill>
            <a:ln>
              <a:noFill/>
            </a:ln>
            <a:effectLst>
              <a:outerShdw blurRad="40000" dist="23000" dir="5400000" rotWithShape="0">
                <a:srgbClr val="808080">
                  <a:alpha val="34999"/>
                </a:srgbClr>
              </a:outerShdw>
            </a:effectLst>
            <a:extLst/>
          </p:spPr>
          <p:txBody>
            <a:bodyPr anchor="ctr"/>
            <a:lstStyle/>
            <a:p>
              <a:pPr algn="ctr" defTabSz="457200" fontAlgn="auto">
                <a:spcBef>
                  <a:spcPts val="0"/>
                </a:spcBef>
                <a:spcAft>
                  <a:spcPts val="0"/>
                </a:spcAft>
                <a:defRPr/>
              </a:pPr>
              <a:endParaRPr lang="fr-BE" sz="1800" b="0">
                <a:solidFill>
                  <a:srgbClr val="FFFFFF"/>
                </a:solidFill>
                <a:latin typeface="Verdana"/>
              </a:endParaRPr>
            </a:p>
          </p:txBody>
        </p:sp>
      </p:grpSp>
      <p:pic>
        <p:nvPicPr>
          <p:cNvPr id="9" name="Picture 11" descr="C:\DOCUME~1\lenain\LOCALS~1\Temp\7zE90C.tmp\Footer Box Mare Maritime Affairs E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11638" y="6381750"/>
            <a:ext cx="7143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vl1pPr>
            <a:lvl2pPr>
              <a:buClr>
                <a:srgbClr val="009FBA"/>
              </a:buClr>
              <a:defRPr/>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10" name="Rectangle 4"/>
          <p:cNvSpPr>
            <a:spLocks noGrp="1" noChangeArrowheads="1"/>
          </p:cNvSpPr>
          <p:nvPr>
            <p:ph type="dt" sz="half" idx="10"/>
          </p:nvPr>
        </p:nvSpPr>
        <p:spPr>
          <a:xfrm>
            <a:off x="457200" y="6092825"/>
            <a:ext cx="2133600" cy="476250"/>
          </a:xfrm>
        </p:spPr>
        <p:txBody>
          <a:bodyPr/>
          <a:lstStyle>
            <a:lvl1pPr>
              <a:defRPr>
                <a:cs typeface="+mn-cs"/>
              </a:defRPr>
            </a:lvl1pPr>
          </a:lstStyle>
          <a:p>
            <a:pPr>
              <a:defRPr/>
            </a:pPr>
            <a:endParaRPr lang="en-US"/>
          </a:p>
        </p:txBody>
      </p:sp>
    </p:spTree>
    <p:extLst>
      <p:ext uri="{BB962C8B-B14F-4D97-AF65-F5344CB8AC3E}">
        <p14:creationId xmlns:p14="http://schemas.microsoft.com/office/powerpoint/2010/main" val="3847074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2" descr="C:\DOCUME~1\lenain\LOCALS~1\Temp\7zE12B1.tmp\LOGO-CE for Mare Maritime Affairs EN Landscape Positive.pn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32588" y="52292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475200"/>
            <a:ext cx="8229600" cy="936625"/>
          </a:xfrm>
        </p:spPr>
        <p:txBody>
          <a:bodyPr/>
          <a:lstStyle>
            <a:lvl1pPr>
              <a:defRPr>
                <a:solidFill>
                  <a:srgbClr val="000000"/>
                </a:solidFill>
              </a:defRPr>
            </a:lvl1pPr>
          </a:lstStyle>
          <a:p>
            <a:r>
              <a:rPr lang="en-US" dirty="0" smtClean="0"/>
              <a:t>Click to edit Master title style</a:t>
            </a:r>
            <a:endParaRPr lang="en-GB" dirty="0"/>
          </a:p>
        </p:txBody>
      </p:sp>
      <p:sp>
        <p:nvSpPr>
          <p:cNvPr id="11" name="Content Placeholder 2"/>
          <p:cNvSpPr>
            <a:spLocks noGrp="1"/>
          </p:cNvSpPr>
          <p:nvPr>
            <p:ph idx="1"/>
          </p:nvPr>
        </p:nvSpPr>
        <p:spPr>
          <a:xfrm>
            <a:off x="468000" y="1764000"/>
            <a:ext cx="8229600" cy="3969256"/>
          </a:xfrm>
        </p:spPr>
        <p:txBody>
          <a:bodyPr/>
          <a:lstStyle>
            <a:lvl1pPr marL="0" indent="-342900">
              <a:buClr>
                <a:srgbClr val="0F5494"/>
              </a:buClr>
              <a:buSzPct val="120000"/>
              <a:buFont typeface="Arial" pitchFamily="34" charset="0"/>
              <a:buChar char="•"/>
              <a:defRPr>
                <a:solidFill>
                  <a:srgbClr val="000000"/>
                </a:solidFill>
              </a:defRPr>
            </a:lvl1pPr>
            <a:lvl2pPr>
              <a:buClr>
                <a:srgbClr val="009FBA"/>
              </a:buClr>
              <a:defRPr>
                <a:solidFill>
                  <a:srgbClr val="000000"/>
                </a:solidFill>
              </a:defRPr>
            </a:lvl2pPr>
            <a:lvl3pPr>
              <a:buFontTx/>
              <a:buChar char="-"/>
              <a:defRPr>
                <a:solidFill>
                  <a:srgbClr val="000000"/>
                </a:solidFill>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5" name="Rectangle 4"/>
          <p:cNvSpPr>
            <a:spLocks noGrp="1" noChangeArrowheads="1"/>
          </p:cNvSpPr>
          <p:nvPr>
            <p:ph type="dt" sz="half" idx="10"/>
          </p:nvPr>
        </p:nvSpPr>
        <p:spPr>
          <a:xfrm>
            <a:off x="457200" y="6092825"/>
            <a:ext cx="2133600" cy="476250"/>
          </a:xfrm>
        </p:spPr>
        <p:txBody>
          <a:bodyPr/>
          <a:lstStyle>
            <a:lvl1pPr>
              <a:defRPr>
                <a:cs typeface="+mn-cs"/>
              </a:defRPr>
            </a:lvl1pPr>
          </a:lstStyle>
          <a:p>
            <a:pPr>
              <a:defRPr/>
            </a:pPr>
            <a:endParaRPr lang="en-US"/>
          </a:p>
        </p:txBody>
      </p:sp>
      <p:sp>
        <p:nvSpPr>
          <p:cNvPr id="6" name="Rectangle 5"/>
          <p:cNvSpPr>
            <a:spLocks noGrp="1" noChangeArrowheads="1"/>
          </p:cNvSpPr>
          <p:nvPr>
            <p:ph type="ftr" sz="quarter" idx="11"/>
          </p:nvPr>
        </p:nvSpPr>
        <p:spPr>
          <a:xfrm>
            <a:off x="3124200" y="6092825"/>
            <a:ext cx="2895600" cy="476250"/>
          </a:xfrm>
        </p:spPr>
        <p:txBody>
          <a:bodyPr/>
          <a:lstStyle>
            <a:lvl1pPr>
              <a:defRPr>
                <a:cs typeface="+mn-cs"/>
              </a:defRPr>
            </a:lvl1pPr>
          </a:lstStyle>
          <a:p>
            <a:pPr>
              <a:defRPr/>
            </a:pPr>
            <a:endParaRPr lang="en-US"/>
          </a:p>
        </p:txBody>
      </p:sp>
      <p:sp>
        <p:nvSpPr>
          <p:cNvPr id="7" name="Rectangle 6"/>
          <p:cNvSpPr>
            <a:spLocks noGrp="1" noChangeArrowheads="1"/>
          </p:cNvSpPr>
          <p:nvPr>
            <p:ph type="sldNum" sz="quarter" idx="12"/>
          </p:nvPr>
        </p:nvSpPr>
        <p:spPr>
          <a:xfrm>
            <a:off x="6553200" y="6092825"/>
            <a:ext cx="2133600" cy="476250"/>
          </a:xfrm>
        </p:spPr>
        <p:txBody>
          <a:bodyPr/>
          <a:lstStyle>
            <a:lvl1pPr>
              <a:defRPr>
                <a:cs typeface="+mn-cs"/>
              </a:defRPr>
            </a:lvl1pPr>
          </a:lstStyle>
          <a:p>
            <a:pPr>
              <a:defRPr/>
            </a:pPr>
            <a:fld id="{F3F35000-BED1-4006-9D90-B3430B5CB484}" type="slidenum">
              <a:rPr lang="en-GB"/>
              <a:pPr>
                <a:defRPr/>
              </a:pPr>
              <a:t>‹#›</a:t>
            </a:fld>
            <a:endParaRPr lang="en-GB"/>
          </a:p>
        </p:txBody>
      </p:sp>
    </p:spTree>
    <p:extLst>
      <p:ext uri="{BB962C8B-B14F-4D97-AF65-F5344CB8AC3E}">
        <p14:creationId xmlns:p14="http://schemas.microsoft.com/office/powerpoint/2010/main" val="2990033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48152781-7842-4D71-A44A-D66F36FF9B7D}" type="slidenum">
              <a:rPr lang="en-GB"/>
              <a:pPr>
                <a:defRPr/>
              </a:pPr>
              <a:t>‹#›</a:t>
            </a:fld>
            <a:endParaRPr lang="en-GB"/>
          </a:p>
        </p:txBody>
      </p:sp>
    </p:spTree>
    <p:extLst>
      <p:ext uri="{BB962C8B-B14F-4D97-AF65-F5344CB8AC3E}">
        <p14:creationId xmlns:p14="http://schemas.microsoft.com/office/powerpoint/2010/main" val="1642038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C:\DOCUME~1\lenain\LOCALS~1\Temp\7zE90D.tmp\LOGO-CE for Word Mare Maritime Affairs EN Negativ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5375" y="0"/>
            <a:ext cx="17399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9"/>
          <p:cNvGrpSpPr>
            <a:grpSpLocks/>
          </p:cNvGrpSpPr>
          <p:nvPr userDrawn="1"/>
        </p:nvGrpSpPr>
        <p:grpSpPr bwMode="auto">
          <a:xfrm>
            <a:off x="4103688" y="6381750"/>
            <a:ext cx="973137" cy="476250"/>
            <a:chOff x="4103898" y="6381750"/>
            <a:chExt cx="1044215" cy="476250"/>
          </a:xfrm>
        </p:grpSpPr>
        <p:pic>
          <p:nvPicPr>
            <p:cNvPr id="7" name="Picture 9" descr="C:\DOCUME~1\lenain\LOCALS~1\Temp\7zE90C.tmp\Footer Box Mare Maritime Affairs E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3968" y="6381750"/>
              <a:ext cx="792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4103898" y="6381750"/>
              <a:ext cx="1044215" cy="476250"/>
            </a:xfrm>
            <a:prstGeom prst="rect">
              <a:avLst/>
            </a:prstGeom>
            <a:solidFill>
              <a:srgbClr val="9AC00A"/>
            </a:solidFill>
            <a:ln>
              <a:noFill/>
            </a:ln>
            <a:effectLst>
              <a:outerShdw blurRad="40000" dist="23000" dir="5400000" rotWithShape="0">
                <a:srgbClr val="808080">
                  <a:alpha val="34999"/>
                </a:srgbClr>
              </a:outerShdw>
            </a:effectLst>
            <a:extLst/>
          </p:spPr>
          <p:txBody>
            <a:bodyPr anchor="ctr"/>
            <a:lstStyle/>
            <a:p>
              <a:pPr algn="ctr" defTabSz="457200" fontAlgn="auto">
                <a:spcBef>
                  <a:spcPts val="0"/>
                </a:spcBef>
                <a:spcAft>
                  <a:spcPts val="0"/>
                </a:spcAft>
                <a:defRPr/>
              </a:pPr>
              <a:endParaRPr lang="fr-BE" sz="1800" b="0">
                <a:solidFill>
                  <a:srgbClr val="FFFFFF"/>
                </a:solidFill>
                <a:latin typeface="Verdana"/>
              </a:endParaRPr>
            </a:p>
          </p:txBody>
        </p:sp>
      </p:gr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Rectangle 4"/>
          <p:cNvSpPr>
            <a:spLocks noGrp="1" noChangeArrowheads="1"/>
          </p:cNvSpPr>
          <p:nvPr>
            <p:ph type="dt" sz="half" idx="10"/>
          </p:nvPr>
        </p:nvSpPr>
        <p:spPr/>
        <p:txBody>
          <a:bodyPr/>
          <a:lstStyle>
            <a:lvl1pPr>
              <a:defRPr>
                <a:cs typeface="+mn-cs"/>
              </a:defRPr>
            </a:lvl1pPr>
          </a:lstStyle>
          <a:p>
            <a:pPr>
              <a:defRPr/>
            </a:pPr>
            <a:endParaRPr lang="en-US"/>
          </a:p>
        </p:txBody>
      </p:sp>
    </p:spTree>
    <p:extLst>
      <p:ext uri="{BB962C8B-B14F-4D97-AF65-F5344CB8AC3E}">
        <p14:creationId xmlns:p14="http://schemas.microsoft.com/office/powerpoint/2010/main" val="1730107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n-cs"/>
              </a:defRPr>
            </a:lvl1pPr>
          </a:lstStyle>
          <a:p>
            <a:pPr>
              <a:defRPr/>
            </a:pPr>
            <a:fld id="{88D0DC10-5714-483F-A378-5E946B72A9F5}" type="slidenum">
              <a:rPr lang="en-GB"/>
              <a:pPr>
                <a:defRPr/>
              </a:pPr>
              <a:t>‹#›</a:t>
            </a:fld>
            <a:endParaRPr lang="en-GB"/>
          </a:p>
        </p:txBody>
      </p:sp>
    </p:spTree>
    <p:extLst>
      <p:ext uri="{BB962C8B-B14F-4D97-AF65-F5344CB8AC3E}">
        <p14:creationId xmlns:p14="http://schemas.microsoft.com/office/powerpoint/2010/main" val="2942076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n-cs"/>
              </a:defRPr>
            </a:lvl1pPr>
          </a:lstStyle>
          <a:p>
            <a:pPr>
              <a:defRPr/>
            </a:pPr>
            <a:fld id="{BF2DB405-600F-4957-88B0-EC719B31B060}" type="slidenum">
              <a:rPr lang="en-GB"/>
              <a:pPr>
                <a:defRPr/>
              </a:pPr>
              <a:t>‹#›</a:t>
            </a:fld>
            <a:endParaRPr lang="en-GB"/>
          </a:p>
        </p:txBody>
      </p:sp>
    </p:spTree>
    <p:extLst>
      <p:ext uri="{BB962C8B-B14F-4D97-AF65-F5344CB8AC3E}">
        <p14:creationId xmlns:p14="http://schemas.microsoft.com/office/powerpoint/2010/main" val="395576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243093AA-5759-4EDB-A63D-F42004C6D4E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45831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n-cs"/>
              </a:defRPr>
            </a:lvl1pPr>
          </a:lstStyle>
          <a:p>
            <a:pPr>
              <a:defRPr/>
            </a:pPr>
            <a:fld id="{F9B7CA9A-8D5C-497C-A371-4B6C7D007B09}" type="slidenum">
              <a:rPr lang="en-GB"/>
              <a:pPr>
                <a:defRPr/>
              </a:pPr>
              <a:t>‹#›</a:t>
            </a:fld>
            <a:endParaRPr lang="en-GB"/>
          </a:p>
        </p:txBody>
      </p:sp>
    </p:spTree>
    <p:extLst>
      <p:ext uri="{BB962C8B-B14F-4D97-AF65-F5344CB8AC3E}">
        <p14:creationId xmlns:p14="http://schemas.microsoft.com/office/powerpoint/2010/main" val="218412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n-cs"/>
              </a:defRPr>
            </a:lvl1pPr>
          </a:lstStyle>
          <a:p>
            <a:pPr>
              <a:defRPr/>
            </a:pPr>
            <a:fld id="{3DAF0E75-AEE4-49CC-97EA-4B6191E3DDDD}" type="slidenum">
              <a:rPr lang="en-GB"/>
              <a:pPr>
                <a:defRPr/>
              </a:pPr>
              <a:t>‹#›</a:t>
            </a:fld>
            <a:endParaRPr lang="en-GB"/>
          </a:p>
        </p:txBody>
      </p:sp>
    </p:spTree>
    <p:extLst>
      <p:ext uri="{BB962C8B-B14F-4D97-AF65-F5344CB8AC3E}">
        <p14:creationId xmlns:p14="http://schemas.microsoft.com/office/powerpoint/2010/main" val="1589334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n-cs"/>
              </a:defRPr>
            </a:lvl1pPr>
          </a:lstStyle>
          <a:p>
            <a:pPr>
              <a:defRPr/>
            </a:pPr>
            <a:fld id="{427718D4-3F8F-4A7D-AD8C-F5F35D07A412}" type="slidenum">
              <a:rPr lang="en-GB"/>
              <a:pPr>
                <a:defRPr/>
              </a:pPr>
              <a:t>‹#›</a:t>
            </a:fld>
            <a:endParaRPr lang="en-GB"/>
          </a:p>
        </p:txBody>
      </p:sp>
    </p:spTree>
    <p:extLst>
      <p:ext uri="{BB962C8B-B14F-4D97-AF65-F5344CB8AC3E}">
        <p14:creationId xmlns:p14="http://schemas.microsoft.com/office/powerpoint/2010/main" val="4137762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8F3F696F-853A-400C-801F-EB8FB8BC8028}" type="slidenum">
              <a:rPr lang="en-GB"/>
              <a:pPr>
                <a:defRPr/>
              </a:pPr>
              <a:t>‹#›</a:t>
            </a:fld>
            <a:endParaRPr lang="en-GB"/>
          </a:p>
        </p:txBody>
      </p:sp>
    </p:spTree>
    <p:extLst>
      <p:ext uri="{BB962C8B-B14F-4D97-AF65-F5344CB8AC3E}">
        <p14:creationId xmlns:p14="http://schemas.microsoft.com/office/powerpoint/2010/main" val="3453802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3E60FA97-E832-4032-8CE0-07BB17328AD0}" type="slidenum">
              <a:rPr lang="en-GB"/>
              <a:pPr>
                <a:defRPr/>
              </a:pPr>
              <a:t>‹#›</a:t>
            </a:fld>
            <a:endParaRPr lang="en-GB"/>
          </a:p>
        </p:txBody>
      </p:sp>
    </p:spTree>
    <p:extLst>
      <p:ext uri="{BB962C8B-B14F-4D97-AF65-F5344CB8AC3E}">
        <p14:creationId xmlns:p14="http://schemas.microsoft.com/office/powerpoint/2010/main" val="3199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3ECAC5C-87BC-4360-9FB6-6A6E2B13F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6336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281B9DD-BAA0-4C06-9963-F5485459A35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62530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D0DD8106-0B81-44AD-82CF-07410E7C07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1637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2CC58BF8-27BB-4FDA-BA35-69497809486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48071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54BD425E-21E0-46BE-AC48-87CB027D3BB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468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F028904-52BB-44B4-A063-A239EB5CDC6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4909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475DF8E-9491-4440-8DCA-B93BEA6B027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2618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453EBD67-A301-4721-8CD8-EF91B426A0A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58359093"/>
      </p:ext>
    </p:extLst>
  </p:cSld>
  <p:clrMap bg1="lt1" tx1="dk1" bg2="lt2" tx2="dk2" accent1="accent1" accent2="accent2" accent3="accent3" accent4="accent4" accent5="accent5" accent6="accent6" hlink="hlink" folHlink="folHlink"/>
  <p:sldLayoutIdLst>
    <p:sldLayoutId id="2147484816" r:id="rId1"/>
    <p:sldLayoutId id="2147484817" r:id="rId2"/>
    <p:sldLayoutId id="2147484818" r:id="rId3"/>
    <p:sldLayoutId id="2147484819" r:id="rId4"/>
    <p:sldLayoutId id="2147484820" r:id="rId5"/>
    <p:sldLayoutId id="2147484821" r:id="rId6"/>
    <p:sldLayoutId id="2147484822" r:id="rId7"/>
    <p:sldLayoutId id="2147484823" r:id="rId8"/>
    <p:sldLayoutId id="2147484824" r:id="rId9"/>
    <p:sldLayoutId id="2147484825" r:id="rId10"/>
    <p:sldLayoutId id="2147484826" r:id="rId11"/>
    <p:sldLayoutId id="2147484827" r:id="rId12"/>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Click to edit Master text styles</a:t>
            </a:r>
          </a:p>
          <a:p>
            <a:pPr lvl="1"/>
            <a:r>
              <a:rPr lang="fr-BE" altLang="en-US" smtClean="0"/>
              <a:t>Second level</a:t>
            </a:r>
          </a:p>
          <a:p>
            <a:pPr lvl="2"/>
            <a:r>
              <a:rPr lang="fr-BE" altLang="en-US" smtClean="0"/>
              <a:t>Third level</a:t>
            </a:r>
          </a:p>
          <a:p>
            <a:pPr lvl="3"/>
            <a:r>
              <a:rPr lang="fr-BE" altLang="en-US" smtClean="0"/>
              <a:t>Fourth level</a:t>
            </a:r>
          </a:p>
          <a:p>
            <a:pPr lvl="4"/>
            <a:r>
              <a:rPr lang="fr-BE" altLang="en-US" smtClean="0"/>
              <a:t>Fifth level</a:t>
            </a:r>
            <a:endParaRPr lang="en-GB"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Verdana" pitchFamily="34"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Verdana" pitchFamily="34"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cs typeface="Arial" charset="0"/>
              </a:defRPr>
            </a:lvl1pPr>
          </a:lstStyle>
          <a:p>
            <a:pPr>
              <a:defRPr/>
            </a:pPr>
            <a:fld id="{1DE2331F-D3CB-4DDA-8BF4-3E7DE188FB52}" type="slidenum">
              <a:rPr lang="en-GB"/>
              <a:pPr>
                <a:defRPr/>
              </a:pPr>
              <a:t>‹#›</a:t>
            </a:fld>
            <a:endParaRPr lang="en-GB"/>
          </a:p>
        </p:txBody>
      </p:sp>
    </p:spTree>
    <p:extLst>
      <p:ext uri="{BB962C8B-B14F-4D97-AF65-F5344CB8AC3E}">
        <p14:creationId xmlns:p14="http://schemas.microsoft.com/office/powerpoint/2010/main" val="3719209435"/>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 id="2147484840" r:id="rId12"/>
  </p:sldLayoutIdLst>
  <p:timing>
    <p:tnLst>
      <p:par>
        <p:cTn id="1" dur="indefinite" restart="never" nodeType="tmRoot"/>
      </p:par>
    </p:tnLst>
  </p:timing>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096795"/>
            <a:ext cx="9217024" cy="586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TextBox 4"/>
          <p:cNvSpPr txBox="1">
            <a:spLocks noChangeArrowheads="1"/>
          </p:cNvSpPr>
          <p:nvPr/>
        </p:nvSpPr>
        <p:spPr bwMode="auto">
          <a:xfrm>
            <a:off x="97982" y="1916832"/>
            <a:ext cx="8893175" cy="1754326"/>
          </a:xfrm>
          <a:prstGeom prst="rect">
            <a:avLst/>
          </a:prstGeom>
          <a:noFill/>
          <a:ln w="9525">
            <a:noFill/>
            <a:miter lim="800000"/>
            <a:headEnd/>
            <a:tailEnd/>
          </a:ln>
        </p:spPr>
        <p:txBody>
          <a:bodyPr>
            <a:spAutoFit/>
          </a:bodyPr>
          <a:lstStyle/>
          <a:p>
            <a:pPr algn="ctr">
              <a:defRPr/>
            </a:pPr>
            <a:r>
              <a:rPr lang="el-GR" sz="3600" dirty="0"/>
              <a:t>Η Διακήρυξη της Λεμεσού </a:t>
            </a:r>
            <a:endParaRPr lang="el-GR" sz="3600" dirty="0" smtClean="0"/>
          </a:p>
          <a:p>
            <a:pPr algn="ctr">
              <a:defRPr/>
            </a:pPr>
            <a:r>
              <a:rPr lang="el-GR" sz="3600" dirty="0" smtClean="0"/>
              <a:t>και </a:t>
            </a:r>
            <a:r>
              <a:rPr lang="el-GR" sz="3600" dirty="0"/>
              <a:t>η </a:t>
            </a:r>
            <a:endParaRPr lang="el-GR" sz="3600" dirty="0" smtClean="0"/>
          </a:p>
          <a:p>
            <a:pPr algn="ctr">
              <a:defRPr/>
            </a:pPr>
            <a:r>
              <a:rPr lang="el-GR" sz="3600" dirty="0" smtClean="0"/>
              <a:t>Θαλάσσια </a:t>
            </a:r>
            <a:r>
              <a:rPr lang="el-GR" sz="3600" dirty="0"/>
              <a:t>Πολιτική της ΕΕ</a:t>
            </a:r>
            <a:endParaRPr lang="fr-FR" sz="3600" dirty="0"/>
          </a:p>
        </p:txBody>
      </p:sp>
      <p:sp>
        <p:nvSpPr>
          <p:cNvPr id="5" name="textruta 3"/>
          <p:cNvSpPr txBox="1"/>
          <p:nvPr/>
        </p:nvSpPr>
        <p:spPr>
          <a:xfrm>
            <a:off x="251520" y="4653136"/>
            <a:ext cx="4163569" cy="1077218"/>
          </a:xfrm>
          <a:prstGeom prst="rect">
            <a:avLst/>
          </a:prstGeom>
          <a:noFill/>
        </p:spPr>
        <p:txBody>
          <a:bodyPr wrap="square">
            <a:spAutoFit/>
          </a:bodyPr>
          <a:lstStyle/>
          <a:p>
            <a:pPr>
              <a:defRPr/>
            </a:pPr>
            <a:r>
              <a:rPr lang="el-GR" sz="1600" dirty="0">
                <a:solidFill>
                  <a:srgbClr val="FFC000"/>
                </a:solidFill>
              </a:rPr>
              <a:t>Στοχεύοντας στην Ανάπτυξη της Γαλάζιας Οικονομίας</a:t>
            </a:r>
          </a:p>
          <a:p>
            <a:pPr>
              <a:defRPr/>
            </a:pPr>
            <a:r>
              <a:rPr lang="el-GR" sz="1600" dirty="0" smtClean="0">
                <a:ln>
                  <a:solidFill>
                    <a:sysClr val="windowText" lastClr="000000"/>
                  </a:solidFill>
                </a:ln>
                <a:solidFill>
                  <a:schemeClr val="bg1"/>
                </a:solidFill>
                <a:latin typeface="Verdana"/>
              </a:rPr>
              <a:t>Λεμεσός, </a:t>
            </a:r>
            <a:r>
              <a:rPr lang="sv-SE" sz="1600" dirty="0" smtClean="0">
                <a:ln>
                  <a:solidFill>
                    <a:sysClr val="windowText" lastClr="000000"/>
                  </a:solidFill>
                </a:ln>
                <a:solidFill>
                  <a:schemeClr val="bg1"/>
                </a:solidFill>
                <a:latin typeface="Verdana"/>
              </a:rPr>
              <a:t>14 </a:t>
            </a:r>
            <a:r>
              <a:rPr lang="el-GR" sz="1600" dirty="0" smtClean="0">
                <a:ln>
                  <a:solidFill>
                    <a:sysClr val="windowText" lastClr="000000"/>
                  </a:solidFill>
                </a:ln>
                <a:solidFill>
                  <a:schemeClr val="bg1"/>
                </a:solidFill>
                <a:latin typeface="Verdana"/>
              </a:rPr>
              <a:t>Οκτωβρίου</a:t>
            </a:r>
            <a:r>
              <a:rPr lang="sv-SE" sz="1600" dirty="0" smtClean="0">
                <a:ln>
                  <a:solidFill>
                    <a:sysClr val="windowText" lastClr="000000"/>
                  </a:solidFill>
                </a:ln>
                <a:solidFill>
                  <a:schemeClr val="bg1"/>
                </a:solidFill>
                <a:latin typeface="Verdana"/>
              </a:rPr>
              <a:t> 2016</a:t>
            </a:r>
            <a:endParaRPr lang="el-GR" sz="1600" dirty="0" smtClean="0">
              <a:ln>
                <a:solidFill>
                  <a:sysClr val="windowText" lastClr="000000"/>
                </a:solidFill>
              </a:ln>
              <a:solidFill>
                <a:schemeClr val="bg1"/>
              </a:solidFill>
              <a:latin typeface="Verdana"/>
            </a:endParaRPr>
          </a:p>
          <a:p>
            <a:pPr>
              <a:defRPr/>
            </a:pPr>
            <a:r>
              <a:rPr lang="el-GR" sz="1600" dirty="0" err="1" smtClean="0">
                <a:ln>
                  <a:solidFill>
                    <a:sysClr val="windowText" lastClr="000000"/>
                  </a:solidFill>
                </a:ln>
                <a:solidFill>
                  <a:schemeClr val="bg1"/>
                </a:solidFill>
                <a:latin typeface="Verdana"/>
              </a:rPr>
              <a:t>ΤΕΠΑΚ</a:t>
            </a:r>
            <a:r>
              <a:rPr lang="el-GR" sz="1600" dirty="0" smtClean="0">
                <a:ln>
                  <a:solidFill>
                    <a:sysClr val="windowText" lastClr="000000"/>
                  </a:solidFill>
                </a:ln>
                <a:solidFill>
                  <a:schemeClr val="bg1"/>
                </a:solidFill>
                <a:latin typeface="Verdana"/>
              </a:rPr>
              <a:t> - Ευρωπαϊκό Κοινοβούλιο</a:t>
            </a:r>
            <a:endParaRPr lang="sv-SE" sz="1600" dirty="0">
              <a:ln>
                <a:solidFill>
                  <a:sysClr val="windowText" lastClr="000000"/>
                </a:solidFill>
              </a:ln>
              <a:solidFill>
                <a:schemeClr val="bg1"/>
              </a:solidFill>
              <a:latin typeface="Verdana"/>
            </a:endParaRPr>
          </a:p>
        </p:txBody>
      </p:sp>
      <p:sp>
        <p:nvSpPr>
          <p:cNvPr id="6" name="textruta 3"/>
          <p:cNvSpPr txBox="1"/>
          <p:nvPr/>
        </p:nvSpPr>
        <p:spPr>
          <a:xfrm>
            <a:off x="4860032" y="4707141"/>
            <a:ext cx="4163569" cy="954107"/>
          </a:xfrm>
          <a:prstGeom prst="rect">
            <a:avLst/>
          </a:prstGeom>
          <a:noFill/>
        </p:spPr>
        <p:txBody>
          <a:bodyPr wrap="square">
            <a:spAutoFit/>
          </a:bodyPr>
          <a:lstStyle/>
          <a:p>
            <a:pPr lvl="0"/>
            <a:r>
              <a:rPr lang="el-GR" sz="1400" dirty="0" smtClean="0">
                <a:solidFill>
                  <a:srgbClr val="FFFFFF"/>
                </a:solidFill>
              </a:rPr>
              <a:t>Χρήστος Οικονόμου</a:t>
            </a:r>
            <a:endParaRPr lang="en-US" sz="1400" dirty="0">
              <a:solidFill>
                <a:srgbClr val="FFFFFF"/>
              </a:solidFill>
            </a:endParaRPr>
          </a:p>
          <a:p>
            <a:pPr lvl="0"/>
            <a:r>
              <a:rPr lang="en-US" sz="1400" dirty="0">
                <a:solidFill>
                  <a:srgbClr val="FFFFFF"/>
                </a:solidFill>
              </a:rPr>
              <a:t>DG MARE  </a:t>
            </a:r>
          </a:p>
          <a:p>
            <a:pPr lvl="0"/>
            <a:r>
              <a:rPr lang="en-US" sz="1400" dirty="0">
                <a:solidFill>
                  <a:srgbClr val="FFFFFF"/>
                </a:solidFill>
              </a:rPr>
              <a:t>Maritime Affairs in the Mediterranean and Black Sea</a:t>
            </a:r>
            <a:endParaRPr lang="en-GB" sz="1400" dirty="0">
              <a:solidFill>
                <a:srgbClr val="FFFFFF"/>
              </a:solidFill>
            </a:endParaRPr>
          </a:p>
        </p:txBody>
      </p:sp>
    </p:spTree>
    <p:extLst>
      <p:ext uri="{BB962C8B-B14F-4D97-AF65-F5344CB8AC3E}">
        <p14:creationId xmlns:p14="http://schemas.microsoft.com/office/powerpoint/2010/main" val="3931743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3" descr="fig1.eps"/>
          <p:cNvPicPr>
            <a:picLocks noChangeAspect="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4427538" y="1435100"/>
            <a:ext cx="4562475"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899592" y="260648"/>
            <a:ext cx="7056784" cy="984885"/>
          </a:xfrm>
          <a:prstGeom prst="rect">
            <a:avLst/>
          </a:prstGeom>
          <a:noFill/>
        </p:spPr>
        <p:txBody>
          <a:bodyPr wrap="square" lIns="0" tIns="0" rIns="0" bIns="0">
            <a:spAutoFit/>
          </a:bodyPr>
          <a:lstStyle/>
          <a:p>
            <a:pPr lvl="0"/>
            <a:r>
              <a:rPr lang="el-GR" sz="3200" dirty="0"/>
              <a:t>Η Στρατηγική της ΕΕ για την </a:t>
            </a:r>
            <a:endParaRPr lang="el-GR" sz="3200" dirty="0" smtClean="0"/>
          </a:p>
          <a:p>
            <a:pPr lvl="0"/>
            <a:r>
              <a:rPr lang="el-GR" sz="3200" dirty="0" smtClean="0"/>
              <a:t>Θαλάσσια </a:t>
            </a:r>
            <a:r>
              <a:rPr lang="el-GR" sz="3200" dirty="0"/>
              <a:t>Ασφάλεια</a:t>
            </a:r>
            <a:endParaRPr lang="en-US" sz="3200" dirty="0"/>
          </a:p>
        </p:txBody>
      </p:sp>
      <p:sp>
        <p:nvSpPr>
          <p:cNvPr id="132100" name="Slide Number Placeholder 1"/>
          <p:cNvSpPr>
            <a:spLocks noGrp="1"/>
          </p:cNvSpPr>
          <p:nvPr>
            <p:ph type="sldNum" sz="quarter" idx="12"/>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lgn="l" eaLnBrk="1" hangingPunct="1"/>
            <a:fld id="{2E985A42-0AE4-49B7-BF72-8B8E8E9E0A76}" type="slidenum">
              <a:rPr lang="en-GB" altLang="en-US" sz="1400" b="0" smtClean="0">
                <a:solidFill>
                  <a:schemeClr val="tx1"/>
                </a:solidFill>
                <a:latin typeface="Arial" pitchFamily="34" charset="0"/>
                <a:ea typeface="Avenir Roman"/>
                <a:cs typeface="Arial" pitchFamily="34" charset="0"/>
                <a:sym typeface="Arial" pitchFamily="34" charset="0"/>
              </a:rPr>
              <a:pPr algn="l" eaLnBrk="1" hangingPunct="1"/>
              <a:t>10</a:t>
            </a:fld>
            <a:endParaRPr lang="en-GB" altLang="en-US" sz="1400" b="0" smtClean="0">
              <a:solidFill>
                <a:schemeClr val="tx1"/>
              </a:solidFill>
              <a:latin typeface="Arial" pitchFamily="34" charset="0"/>
              <a:ea typeface="Avenir Roman"/>
              <a:cs typeface="Arial" pitchFamily="34" charset="0"/>
              <a:sym typeface="Arial" pitchFamily="34" charset="0"/>
            </a:endParaRPr>
          </a:p>
        </p:txBody>
      </p:sp>
      <p:sp>
        <p:nvSpPr>
          <p:cNvPr id="3" name="Rectangle 2"/>
          <p:cNvSpPr/>
          <p:nvPr/>
        </p:nvSpPr>
        <p:spPr>
          <a:xfrm>
            <a:off x="179388" y="1726586"/>
            <a:ext cx="8713787" cy="4222694"/>
          </a:xfrm>
          <a:prstGeom prst="rect">
            <a:avLst/>
          </a:prstGeom>
        </p:spPr>
        <p:txBody>
          <a:bodyPr>
            <a:spAutoFit/>
          </a:bodyPr>
          <a:lstStyle/>
          <a:p>
            <a:pPr marL="342900" indent="-342900" eaLnBrk="0" hangingPunct="0">
              <a:spcBef>
                <a:spcPct val="30000"/>
              </a:spcBef>
              <a:buFont typeface="Arial" panose="020B0604020202020204" pitchFamily="34" charset="0"/>
              <a:buChar char="•"/>
              <a:defRPr/>
            </a:pPr>
            <a:r>
              <a:rPr lang="en-GB" altLang="en-US" sz="2400" dirty="0">
                <a:solidFill>
                  <a:schemeClr val="tx1"/>
                </a:solidFill>
                <a:latin typeface="Arial" pitchFamily="34" charset="0"/>
              </a:rPr>
              <a:t>350 </a:t>
            </a:r>
            <a:r>
              <a:rPr lang="el-GR" altLang="en-US" sz="2400" dirty="0" smtClean="0">
                <a:solidFill>
                  <a:schemeClr val="tx1"/>
                </a:solidFill>
                <a:latin typeface="Arial" pitchFamily="34" charset="0"/>
              </a:rPr>
              <a:t>αρχές ασχολούνται με θαλάσσια ασφάλεια</a:t>
            </a:r>
            <a:endParaRPr lang="en-GB" altLang="en-US" sz="2400" dirty="0">
              <a:solidFill>
                <a:schemeClr val="tx1"/>
              </a:solidFill>
              <a:latin typeface="Arial" pitchFamily="34" charset="0"/>
            </a:endParaRPr>
          </a:p>
          <a:p>
            <a:pPr marL="342900" indent="-342900" eaLnBrk="0" hangingPunct="0">
              <a:spcBef>
                <a:spcPct val="30000"/>
              </a:spcBef>
              <a:buFont typeface="Arial" panose="020B0604020202020204" pitchFamily="34" charset="0"/>
              <a:buChar char="•"/>
              <a:defRPr/>
            </a:pPr>
            <a:r>
              <a:rPr lang="el-GR" altLang="en-US" sz="2400" dirty="0" smtClean="0">
                <a:solidFill>
                  <a:schemeClr val="tx1"/>
                </a:solidFill>
                <a:latin typeface="Arial" pitchFamily="34" charset="0"/>
              </a:rPr>
              <a:t>Έλλειψη συνεργασίας και ανταλλαγής πληροφοριών</a:t>
            </a:r>
            <a:endParaRPr lang="en-GB" altLang="en-US" sz="2400" dirty="0">
              <a:solidFill>
                <a:schemeClr val="tx1"/>
              </a:solidFill>
              <a:latin typeface="Arial" pitchFamily="34" charset="0"/>
            </a:endParaRPr>
          </a:p>
          <a:p>
            <a:pPr marL="342900" indent="-342900" eaLnBrk="0" hangingPunct="0">
              <a:spcBef>
                <a:spcPct val="30000"/>
              </a:spcBef>
              <a:spcAft>
                <a:spcPts val="1200"/>
              </a:spcAft>
              <a:buFont typeface="Arial" panose="020B0604020202020204" pitchFamily="34" charset="0"/>
              <a:buChar char="•"/>
              <a:defRPr/>
            </a:pPr>
            <a:r>
              <a:rPr lang="el-GR" altLang="en-US" sz="2400" dirty="0" smtClean="0">
                <a:solidFill>
                  <a:schemeClr val="tx1"/>
                </a:solidFill>
                <a:latin typeface="Arial" pitchFamily="34" charset="0"/>
              </a:rPr>
              <a:t>Περιορισμένη δυνατότητα πάταξης παρανομίας και αντιμετώπισης επειγόντων περιστατικών</a:t>
            </a:r>
            <a:endParaRPr lang="en-GB" altLang="en-US" sz="2400" dirty="0">
              <a:solidFill>
                <a:schemeClr val="tx1"/>
              </a:solidFill>
              <a:latin typeface="Arial" pitchFamily="34" charset="0"/>
            </a:endParaRPr>
          </a:p>
          <a:p>
            <a:pPr eaLnBrk="0" hangingPunct="0">
              <a:spcBef>
                <a:spcPts val="0"/>
              </a:spcBef>
              <a:spcAft>
                <a:spcPts val="1200"/>
              </a:spcAft>
              <a:defRPr/>
            </a:pPr>
            <a:r>
              <a:rPr lang="el-GR" altLang="en-US" sz="2400" dirty="0" smtClean="0">
                <a:solidFill>
                  <a:schemeClr val="tx1"/>
                </a:solidFill>
                <a:latin typeface="Arial" pitchFamily="34" charset="0"/>
                <a:cs typeface="Arial" panose="020B0604020202020204" pitchFamily="34" charset="0"/>
              </a:rPr>
              <a:t>Λύσεις</a:t>
            </a:r>
            <a:r>
              <a:rPr lang="en-US" altLang="en-US" sz="2400" dirty="0" smtClean="0">
                <a:solidFill>
                  <a:schemeClr val="tx1"/>
                </a:solidFill>
                <a:latin typeface="Arial" pitchFamily="34" charset="0"/>
                <a:cs typeface="Arial" panose="020B0604020202020204" pitchFamily="34" charset="0"/>
              </a:rPr>
              <a:t>:</a:t>
            </a:r>
            <a:endParaRPr lang="en-US" altLang="en-US" sz="2400" dirty="0">
              <a:solidFill>
                <a:schemeClr val="tx1"/>
              </a:solidFill>
              <a:latin typeface="Arial" pitchFamily="34" charset="0"/>
              <a:cs typeface="Arial" panose="020B0604020202020204" pitchFamily="34" charset="0"/>
            </a:endParaRPr>
          </a:p>
          <a:p>
            <a:pPr marL="342900" lvl="0" indent="-342900">
              <a:buFont typeface="Arial" panose="020B0604020202020204" pitchFamily="34" charset="0"/>
              <a:buChar char="•"/>
            </a:pPr>
            <a:r>
              <a:rPr lang="el-GR" sz="2400" dirty="0">
                <a:solidFill>
                  <a:schemeClr val="tx1"/>
                </a:solidFill>
                <a:latin typeface="Arial" panose="020B0604020202020204" pitchFamily="34" charset="0"/>
                <a:cs typeface="Arial" panose="020B0604020202020204" pitchFamily="34" charset="0"/>
              </a:rPr>
              <a:t>Η Στρατηγική της ΕΕ για την </a:t>
            </a:r>
            <a:r>
              <a:rPr lang="el-GR" sz="2400" dirty="0" smtClean="0">
                <a:solidFill>
                  <a:schemeClr val="tx1"/>
                </a:solidFill>
                <a:latin typeface="Arial" panose="020B0604020202020204" pitchFamily="34" charset="0"/>
                <a:cs typeface="Arial" panose="020B0604020202020204" pitchFamily="34" charset="0"/>
              </a:rPr>
              <a:t>Θαλάσσια Ασφάλεια</a:t>
            </a:r>
          </a:p>
          <a:p>
            <a:pPr marL="342900" lvl="0" indent="-342900">
              <a:buFont typeface="Arial" panose="020B0604020202020204" pitchFamily="34" charset="0"/>
              <a:buChar char="•"/>
            </a:pPr>
            <a:endParaRPr lang="el-GR" sz="2400" dirty="0" smtClean="0">
              <a:solidFill>
                <a:schemeClr val="tx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l-GR" sz="2400" dirty="0" smtClean="0">
                <a:solidFill>
                  <a:schemeClr val="tx1"/>
                </a:solidFill>
                <a:latin typeface="Arial" panose="020B0604020202020204" pitchFamily="34" charset="0"/>
                <a:cs typeface="Arial" panose="020B0604020202020204" pitchFamily="34" charset="0"/>
              </a:rPr>
              <a:t>Το κοινό </a:t>
            </a:r>
            <a:r>
              <a:rPr lang="el-GR" sz="2400" dirty="0">
                <a:solidFill>
                  <a:schemeClr val="tx1"/>
                </a:solidFill>
                <a:latin typeface="Arial" panose="020B0604020202020204" pitchFamily="34" charset="0"/>
                <a:cs typeface="Arial" panose="020B0604020202020204" pitchFamily="34" charset="0"/>
              </a:rPr>
              <a:t>περιβάλλον ανταλλαγής πληροφοριών για την επιτήρηση του τομέα της ναυτιλίας της ΕΕ (</a:t>
            </a:r>
            <a:r>
              <a:rPr lang="el-GR" sz="2400" dirty="0" err="1">
                <a:solidFill>
                  <a:schemeClr val="tx1"/>
                </a:solidFill>
                <a:latin typeface="Arial" panose="020B0604020202020204" pitchFamily="34" charset="0"/>
                <a:cs typeface="Arial" panose="020B0604020202020204" pitchFamily="34" charset="0"/>
              </a:rPr>
              <a:t>CISE</a:t>
            </a:r>
            <a:r>
              <a:rPr lang="el-GR" sz="240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a:p>
            <a:pPr marL="342900" indent="-342900" eaLnBrk="0" hangingPunct="0">
              <a:spcBef>
                <a:spcPts val="0"/>
              </a:spcBef>
              <a:spcAft>
                <a:spcPts val="1200"/>
              </a:spcAft>
              <a:buFont typeface="Arial" panose="020B0604020202020204" pitchFamily="34" charset="0"/>
              <a:buChar char="•"/>
              <a:defRPr/>
            </a:pPr>
            <a:endParaRPr lang="en-GB" altLang="en-US" sz="1800" dirty="0">
              <a:solidFill>
                <a:schemeClr val="tx1"/>
              </a:solidFill>
              <a:latin typeface="Arial" pitchFamily="34" charset="0"/>
            </a:endParaRPr>
          </a:p>
        </p:txBody>
      </p:sp>
    </p:spTree>
    <p:extLst>
      <p:ext uri="{BB962C8B-B14F-4D97-AF65-F5344CB8AC3E}">
        <p14:creationId xmlns:p14="http://schemas.microsoft.com/office/powerpoint/2010/main" val="162161481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editerraneanSea_full"/>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88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613964"/>
            <a:ext cx="9143999" cy="57048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Title 1"/>
          <p:cNvSpPr>
            <a:spLocks noGrp="1"/>
          </p:cNvSpPr>
          <p:nvPr>
            <p:ph type="title"/>
          </p:nvPr>
        </p:nvSpPr>
        <p:spPr>
          <a:xfrm>
            <a:off x="454819" y="476672"/>
            <a:ext cx="8229600" cy="936625"/>
          </a:xfrm>
        </p:spPr>
        <p:txBody>
          <a:bodyPr/>
          <a:lstStyle/>
          <a:p>
            <a:pPr algn="ctr"/>
            <a:r>
              <a:rPr lang="el-GR" altLang="en-US" dirty="0">
                <a:solidFill>
                  <a:schemeClr val="bg1"/>
                </a:solidFill>
              </a:rPr>
              <a:t>Ένωση για τη Μεσόγειο</a:t>
            </a:r>
            <a:endParaRPr lang="en-GB" altLang="en-US" dirty="0" smtClean="0">
              <a:solidFill>
                <a:schemeClr val="bg1"/>
              </a:solidFill>
            </a:endParaRPr>
          </a:p>
        </p:txBody>
      </p:sp>
      <p:sp>
        <p:nvSpPr>
          <p:cNvPr id="4099" name="Content Placeholder 2"/>
          <p:cNvSpPr>
            <a:spLocks noGrp="1"/>
          </p:cNvSpPr>
          <p:nvPr>
            <p:ph idx="1"/>
          </p:nvPr>
        </p:nvSpPr>
        <p:spPr>
          <a:xfrm>
            <a:off x="126194" y="1772816"/>
            <a:ext cx="8909855" cy="4248472"/>
          </a:xfrm>
        </p:spPr>
        <p:txBody>
          <a:bodyPr/>
          <a:lstStyle/>
          <a:p>
            <a:pPr>
              <a:spcAft>
                <a:spcPts val="1200"/>
              </a:spcAft>
            </a:pPr>
            <a:r>
              <a:rPr lang="el-GR" altLang="en-US" b="1" i="0" dirty="0" smtClean="0">
                <a:solidFill>
                  <a:schemeClr val="bg1"/>
                </a:solidFill>
              </a:rPr>
              <a:t>Υπουργική Διακήρυξη για τη Γαλάζια Οικονομία (Νοέμβριος 2015):</a:t>
            </a:r>
            <a:endParaRPr lang="de-DE" altLang="en-US" b="1" i="0" dirty="0" smtClean="0">
              <a:solidFill>
                <a:schemeClr val="bg1"/>
              </a:solidFill>
            </a:endParaRPr>
          </a:p>
          <a:p>
            <a:pPr lvl="1">
              <a:spcBef>
                <a:spcPts val="0"/>
              </a:spcBef>
              <a:spcAft>
                <a:spcPts val="1200"/>
              </a:spcAft>
            </a:pPr>
            <a:r>
              <a:rPr lang="el-GR" altLang="en-US" i="0" dirty="0" smtClean="0">
                <a:solidFill>
                  <a:schemeClr val="bg1"/>
                </a:solidFill>
              </a:rPr>
              <a:t>Προώθηση διασυνοριακής και δια-τομεακής συνεργασίας</a:t>
            </a:r>
            <a:endParaRPr lang="de-DE" altLang="en-US" i="0" dirty="0" smtClean="0">
              <a:solidFill>
                <a:schemeClr val="bg1"/>
              </a:solidFill>
            </a:endParaRPr>
          </a:p>
          <a:p>
            <a:pPr lvl="1">
              <a:spcBef>
                <a:spcPts val="0"/>
              </a:spcBef>
              <a:spcAft>
                <a:spcPts val="1200"/>
              </a:spcAft>
            </a:pPr>
            <a:r>
              <a:rPr lang="el-GR" altLang="en-US" i="0" dirty="0" smtClean="0">
                <a:solidFill>
                  <a:schemeClr val="bg1"/>
                </a:solidFill>
              </a:rPr>
              <a:t>Σχηματισμός δικτύων μεταξύ θαλάσσιων/ναυτιλιακών εκπαιδευτικών κέντρων και θαλάσσιων συστάδων (</a:t>
            </a:r>
            <a:r>
              <a:rPr lang="en-US" altLang="en-US" i="0" dirty="0" smtClean="0">
                <a:solidFill>
                  <a:schemeClr val="bg1"/>
                </a:solidFill>
              </a:rPr>
              <a:t>clusters)</a:t>
            </a:r>
            <a:endParaRPr lang="de-DE" altLang="en-US" i="0" dirty="0" smtClean="0">
              <a:solidFill>
                <a:schemeClr val="bg1"/>
              </a:solidFill>
            </a:endParaRPr>
          </a:p>
          <a:p>
            <a:pPr lvl="1">
              <a:spcBef>
                <a:spcPts val="0"/>
              </a:spcBef>
              <a:spcAft>
                <a:spcPts val="1200"/>
              </a:spcAft>
            </a:pPr>
            <a:r>
              <a:rPr lang="el-GR" altLang="en-US" dirty="0" smtClean="0">
                <a:solidFill>
                  <a:schemeClr val="bg1"/>
                </a:solidFill>
              </a:rPr>
              <a:t>Δημιουργία </a:t>
            </a:r>
            <a:r>
              <a:rPr lang="de-DE" altLang="en-US" i="0" dirty="0" smtClean="0">
                <a:solidFill>
                  <a:schemeClr val="bg1"/>
                </a:solidFill>
              </a:rPr>
              <a:t>UfM </a:t>
            </a:r>
            <a:r>
              <a:rPr lang="de-DE" altLang="en-US" i="0" dirty="0" smtClean="0">
                <a:solidFill>
                  <a:schemeClr val="bg1"/>
                </a:solidFill>
              </a:rPr>
              <a:t>Forum </a:t>
            </a:r>
            <a:r>
              <a:rPr lang="el-GR" altLang="en-US" i="0" dirty="0" smtClean="0">
                <a:solidFill>
                  <a:schemeClr val="bg1"/>
                </a:solidFill>
              </a:rPr>
              <a:t>για τη Γαλάζια Οικονομία</a:t>
            </a:r>
            <a:endParaRPr lang="de-DE" altLang="en-US" i="0" dirty="0" smtClean="0">
              <a:solidFill>
                <a:schemeClr val="bg1"/>
              </a:solidFill>
            </a:endParaRPr>
          </a:p>
          <a:p>
            <a:pPr lvl="1">
              <a:spcBef>
                <a:spcPts val="0"/>
              </a:spcBef>
              <a:spcAft>
                <a:spcPts val="1200"/>
              </a:spcAft>
            </a:pPr>
            <a:r>
              <a:rPr lang="el-GR" altLang="en-US" i="0" dirty="0" smtClean="0">
                <a:solidFill>
                  <a:schemeClr val="bg1"/>
                </a:solidFill>
              </a:rPr>
              <a:t>Πρωτοβουλία για την ανάπτυξη της γαλάζιας οικονομίας στη δυτική Μεσόγειο</a:t>
            </a:r>
            <a:endParaRPr lang="de-DE" altLang="en-US" i="0" dirty="0" smtClean="0">
              <a:solidFill>
                <a:schemeClr val="bg1"/>
              </a:solidFill>
            </a:endParaRPr>
          </a:p>
        </p:txBody>
      </p:sp>
    </p:spTree>
    <p:extLst>
      <p:ext uri="{BB962C8B-B14F-4D97-AF65-F5344CB8AC3E}">
        <p14:creationId xmlns:p14="http://schemas.microsoft.com/office/powerpoint/2010/main" val="30838490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xfrm>
            <a:off x="107504" y="116632"/>
            <a:ext cx="8928992" cy="1143000"/>
          </a:xfrm>
        </p:spPr>
        <p:txBody>
          <a:bodyPr/>
          <a:lstStyle/>
          <a:p>
            <a:pPr algn="ctr" eaLnBrk="1" hangingPunct="1"/>
            <a:r>
              <a:rPr lang="el-GR" altLang="en-US" sz="2800" dirty="0" smtClean="0">
                <a:solidFill>
                  <a:srgbClr val="002060"/>
                </a:solidFill>
                <a:latin typeface="Tahoma" pitchFamily="34" charset="0"/>
                <a:cs typeface="Tahoma" pitchFamily="34" charset="0"/>
              </a:rPr>
              <a:t>Ευρωπαϊκή Στρατηγική για τη μακρό-περιφέρεια της Αδριατικής-Ιονίου</a:t>
            </a:r>
            <a:r>
              <a:rPr lang="sv-SE" altLang="en-US" sz="2800" dirty="0" smtClean="0">
                <a:solidFill>
                  <a:srgbClr val="002060"/>
                </a:solidFill>
                <a:latin typeface="Tahoma" pitchFamily="34" charset="0"/>
                <a:cs typeface="Tahoma" pitchFamily="34" charset="0"/>
              </a:rPr>
              <a:t> </a:t>
            </a:r>
            <a:r>
              <a:rPr lang="sv-SE" altLang="en-US" sz="2800" dirty="0" smtClean="0">
                <a:solidFill>
                  <a:srgbClr val="002060"/>
                </a:solidFill>
                <a:latin typeface="Tahoma" pitchFamily="34" charset="0"/>
                <a:cs typeface="Tahoma" pitchFamily="34" charset="0"/>
              </a:rPr>
              <a:t>(</a:t>
            </a:r>
            <a:r>
              <a:rPr lang="sv-SE" altLang="en-US" sz="2800" dirty="0" err="1" smtClean="0">
                <a:solidFill>
                  <a:srgbClr val="002060"/>
                </a:solidFill>
                <a:latin typeface="Tahoma" pitchFamily="34" charset="0"/>
                <a:cs typeface="Tahoma" pitchFamily="34" charset="0"/>
              </a:rPr>
              <a:t>EUSAIR</a:t>
            </a:r>
            <a:r>
              <a:rPr lang="sv-SE" altLang="en-US" sz="2800" dirty="0" smtClean="0">
                <a:solidFill>
                  <a:srgbClr val="002060"/>
                </a:solidFill>
                <a:latin typeface="Tahoma" pitchFamily="34" charset="0"/>
                <a:cs typeface="Tahoma" pitchFamily="34" charset="0"/>
              </a:rPr>
              <a:t>)</a:t>
            </a:r>
            <a:endParaRPr lang="sv-SE" altLang="en-US" sz="2800" b="0" dirty="0" smtClean="0">
              <a:solidFill>
                <a:srgbClr val="002060"/>
              </a:solidFill>
              <a:latin typeface="Tahoma" pitchFamily="34" charset="0"/>
              <a:cs typeface="Tahoma" pitchFamily="34" charset="0"/>
            </a:endParaRPr>
          </a:p>
        </p:txBody>
      </p:sp>
      <p:pic>
        <p:nvPicPr>
          <p:cNvPr id="142339"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0763" y="1268760"/>
            <a:ext cx="9103237" cy="5264650"/>
          </a:xfrm>
        </p:spPr>
      </p:pic>
      <p:sp>
        <p:nvSpPr>
          <p:cNvPr id="2" name="TextBox 1"/>
          <p:cNvSpPr txBox="1"/>
          <p:nvPr/>
        </p:nvSpPr>
        <p:spPr>
          <a:xfrm>
            <a:off x="684213" y="1909276"/>
            <a:ext cx="7920037" cy="4832092"/>
          </a:xfrm>
          <a:prstGeom prst="rect">
            <a:avLst/>
          </a:prstGeom>
          <a:noFill/>
        </p:spPr>
        <p:txBody>
          <a:bodyPr>
            <a:spAutoFit/>
          </a:bodyPr>
          <a:lstStyle/>
          <a:p>
            <a:pPr>
              <a:defRPr/>
            </a:pPr>
            <a:r>
              <a:rPr lang="el-GR" sz="2400" dirty="0" smtClean="0">
                <a:solidFill>
                  <a:schemeClr val="tx1"/>
                </a:solidFill>
              </a:rPr>
              <a:t>Παρουσίαση της </a:t>
            </a:r>
            <a:r>
              <a:rPr lang="en-US" sz="2400" dirty="0" err="1" smtClean="0">
                <a:solidFill>
                  <a:schemeClr val="tx1"/>
                </a:solidFill>
              </a:rPr>
              <a:t>EUSAIR</a:t>
            </a:r>
            <a:r>
              <a:rPr lang="en-US" sz="2400" dirty="0" smtClean="0">
                <a:solidFill>
                  <a:schemeClr val="tx1"/>
                </a:solidFill>
              </a:rPr>
              <a:t> </a:t>
            </a:r>
            <a:r>
              <a:rPr lang="el-GR" sz="2400" dirty="0" smtClean="0">
                <a:solidFill>
                  <a:schemeClr val="tx1"/>
                </a:solidFill>
              </a:rPr>
              <a:t>από την ΕΕ: Ιούνιος 2014</a:t>
            </a:r>
          </a:p>
          <a:p>
            <a:pPr>
              <a:defRPr/>
            </a:pPr>
            <a:endParaRPr lang="el-GR" sz="2400" dirty="0">
              <a:solidFill>
                <a:schemeClr val="tx1"/>
              </a:solidFill>
            </a:endParaRPr>
          </a:p>
          <a:p>
            <a:pPr>
              <a:defRPr/>
            </a:pPr>
            <a:r>
              <a:rPr lang="el-GR" sz="2400" dirty="0" smtClean="0">
                <a:solidFill>
                  <a:schemeClr val="tx1"/>
                </a:solidFill>
              </a:rPr>
              <a:t>Εμπλεκόμενα κράτη: Ελλάδα, Ιταλία, Κροατία, Σλοβενία + Αλβανία, Βοσνία-Ερζεγοβίνη, Μαυροβούνιο, Σερβία.</a:t>
            </a:r>
            <a:endParaRPr lang="en-GB" sz="2400" dirty="0">
              <a:solidFill>
                <a:schemeClr val="tx1"/>
              </a:solidFill>
            </a:endParaRPr>
          </a:p>
          <a:p>
            <a:pPr>
              <a:defRPr/>
            </a:pPr>
            <a:endParaRPr lang="el-GR" sz="2400" dirty="0" smtClean="0">
              <a:solidFill>
                <a:schemeClr val="tx1"/>
              </a:solidFill>
            </a:endParaRPr>
          </a:p>
          <a:p>
            <a:pPr>
              <a:defRPr/>
            </a:pPr>
            <a:r>
              <a:rPr lang="el-GR" sz="2400" dirty="0" smtClean="0">
                <a:solidFill>
                  <a:schemeClr val="tx1"/>
                </a:solidFill>
              </a:rPr>
              <a:t>4 πυλώνες: </a:t>
            </a:r>
          </a:p>
          <a:p>
            <a:pPr marL="342900" indent="-342900">
              <a:buFont typeface="Arial" panose="020B0604020202020204" pitchFamily="34" charset="0"/>
              <a:buChar char="•"/>
              <a:defRPr/>
            </a:pPr>
            <a:r>
              <a:rPr lang="el-GR" sz="2400" dirty="0" smtClean="0">
                <a:solidFill>
                  <a:schemeClr val="tx1"/>
                </a:solidFill>
              </a:rPr>
              <a:t>Γαλάζια Ανάπτυξη</a:t>
            </a:r>
          </a:p>
          <a:p>
            <a:pPr marL="342900" indent="-342900">
              <a:buFont typeface="Arial" panose="020B0604020202020204" pitchFamily="34" charset="0"/>
              <a:buChar char="•"/>
              <a:defRPr/>
            </a:pPr>
            <a:r>
              <a:rPr lang="el-GR" sz="2400" dirty="0" smtClean="0">
                <a:solidFill>
                  <a:schemeClr val="tx1"/>
                </a:solidFill>
              </a:rPr>
              <a:t>Ενέργεια και μεταφορές</a:t>
            </a:r>
          </a:p>
          <a:p>
            <a:pPr marL="342900" indent="-342900">
              <a:buFont typeface="Arial" panose="020B0604020202020204" pitchFamily="34" charset="0"/>
              <a:buChar char="•"/>
              <a:defRPr/>
            </a:pPr>
            <a:r>
              <a:rPr lang="el-GR" sz="2400" dirty="0" smtClean="0">
                <a:solidFill>
                  <a:schemeClr val="tx1"/>
                </a:solidFill>
              </a:rPr>
              <a:t>Περιβάλλον</a:t>
            </a:r>
          </a:p>
          <a:p>
            <a:pPr marL="342900" indent="-342900">
              <a:buFont typeface="Arial" panose="020B0604020202020204" pitchFamily="34" charset="0"/>
              <a:buChar char="•"/>
              <a:defRPr/>
            </a:pPr>
            <a:r>
              <a:rPr lang="el-GR" sz="2400" dirty="0" smtClean="0">
                <a:solidFill>
                  <a:schemeClr val="tx1"/>
                </a:solidFill>
              </a:rPr>
              <a:t>Τουρισμός</a:t>
            </a:r>
          </a:p>
          <a:p>
            <a:pPr marL="342900" indent="-342900">
              <a:buFont typeface="Arial" panose="020B0604020202020204" pitchFamily="34" charset="0"/>
              <a:buChar char="•"/>
              <a:defRPr/>
            </a:pPr>
            <a:endParaRPr lang="en-GB" sz="2000" dirty="0">
              <a:solidFill>
                <a:schemeClr val="tx1"/>
              </a:solidFill>
            </a:endParaRPr>
          </a:p>
        </p:txBody>
      </p:sp>
      <p:sp>
        <p:nvSpPr>
          <p:cNvPr id="142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31A7E324-DFA2-4873-B5BB-430F56B6F34B}" type="slidenum">
              <a:rPr lang="en-GB" altLang="en-US" sz="1400" b="0" smtClean="0">
                <a:solidFill>
                  <a:srgbClr val="000000"/>
                </a:solidFill>
                <a:latin typeface="Arial" pitchFamily="34" charset="0"/>
              </a:rPr>
              <a:pPr eaLnBrk="1" hangingPunct="1"/>
              <a:t>12</a:t>
            </a:fld>
            <a:endParaRPr lang="en-GB" altLang="en-US" sz="1400" b="0" smtClean="0">
              <a:solidFill>
                <a:srgbClr val="000000"/>
              </a:solidFill>
              <a:latin typeface="Arial" pitchFamily="34" charset="0"/>
            </a:endParaRPr>
          </a:p>
        </p:txBody>
      </p:sp>
    </p:spTree>
    <p:extLst>
      <p:ext uri="{BB962C8B-B14F-4D97-AF65-F5344CB8AC3E}">
        <p14:creationId xmlns:p14="http://schemas.microsoft.com/office/powerpoint/2010/main" val="3534181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648072"/>
          </a:xfrm>
        </p:spPr>
        <p:txBody>
          <a:bodyPr/>
          <a:lstStyle/>
          <a:p>
            <a:pPr algn="ctr"/>
            <a:r>
              <a:rPr lang="el-GR" sz="2400" dirty="0" smtClean="0">
                <a:solidFill>
                  <a:schemeClr val="accent2">
                    <a:lumMod val="75000"/>
                  </a:schemeClr>
                </a:solidFill>
              </a:rPr>
              <a:t>Η Διακήρυξη της Λεμεσού, Οκτώβριος 2012</a:t>
            </a:r>
            <a:endParaRPr lang="en-GB" sz="2400" dirty="0">
              <a:solidFill>
                <a:schemeClr val="accent2">
                  <a:lumMod val="75000"/>
                </a:schemeClr>
              </a:solidFill>
            </a:endParaRPr>
          </a:p>
        </p:txBody>
      </p:sp>
      <p:sp>
        <p:nvSpPr>
          <p:cNvPr id="3" name="Content Placeholder 2"/>
          <p:cNvSpPr>
            <a:spLocks noGrp="1"/>
          </p:cNvSpPr>
          <p:nvPr>
            <p:ph idx="1"/>
          </p:nvPr>
        </p:nvSpPr>
        <p:spPr>
          <a:xfrm>
            <a:off x="251520" y="2060848"/>
            <a:ext cx="8579296" cy="4176464"/>
          </a:xfrm>
        </p:spPr>
        <p:txBody>
          <a:bodyPr/>
          <a:lstStyle/>
          <a:p>
            <a:pPr marL="0" indent="0">
              <a:spcBef>
                <a:spcPts val="0"/>
              </a:spcBef>
              <a:spcAft>
                <a:spcPts val="1200"/>
              </a:spcAft>
              <a:buNone/>
            </a:pPr>
            <a:r>
              <a:rPr lang="el-GR" sz="2200" dirty="0" smtClean="0"/>
              <a:t>Υιοθετήθηκε τον Οκτώβριο του 2012</a:t>
            </a:r>
          </a:p>
          <a:p>
            <a:pPr marL="0" indent="0">
              <a:spcBef>
                <a:spcPts val="0"/>
              </a:spcBef>
              <a:spcAft>
                <a:spcPts val="1200"/>
              </a:spcAft>
              <a:buNone/>
            </a:pPr>
            <a:r>
              <a:rPr lang="el-GR" sz="2200" dirty="0"/>
              <a:t>Πρωτοβουλία της Κυπριακής Προεδρίας του Συμβουλίου </a:t>
            </a:r>
          </a:p>
          <a:p>
            <a:pPr marL="0" indent="0">
              <a:spcBef>
                <a:spcPts val="0"/>
              </a:spcBef>
              <a:spcAft>
                <a:spcPts val="1200"/>
              </a:spcAft>
              <a:buNone/>
            </a:pPr>
            <a:r>
              <a:rPr lang="el-GR" sz="2200" dirty="0" smtClean="0"/>
              <a:t>Σκοπός: η </a:t>
            </a:r>
            <a:r>
              <a:rPr lang="el-GR" sz="2200" dirty="0" err="1" smtClean="0"/>
              <a:t>επαν</a:t>
            </a:r>
            <a:r>
              <a:rPr lang="el-GR" sz="2200" dirty="0" smtClean="0"/>
              <a:t>-ενεργοποίηση της Ολοκληρωμένης Θαλάσσιας Πολιτικής (</a:t>
            </a:r>
            <a:r>
              <a:rPr lang="el-GR" sz="2200" dirty="0" err="1" smtClean="0"/>
              <a:t>ΟΘΠ</a:t>
            </a:r>
            <a:r>
              <a:rPr lang="el-GR" sz="2200" dirty="0" smtClean="0"/>
              <a:t>) της ΕΕ </a:t>
            </a:r>
          </a:p>
          <a:p>
            <a:pPr marL="0" indent="0">
              <a:spcBef>
                <a:spcPts val="0"/>
              </a:spcBef>
              <a:spcAft>
                <a:spcPts val="1200"/>
              </a:spcAft>
              <a:buNone/>
            </a:pPr>
            <a:r>
              <a:rPr lang="el-GR" sz="2200" dirty="0" smtClean="0"/>
              <a:t>Υπογράμμισε την ανάγκη για:</a:t>
            </a:r>
          </a:p>
          <a:p>
            <a:pPr lvl="1">
              <a:spcBef>
                <a:spcPts val="0"/>
              </a:spcBef>
              <a:spcAft>
                <a:spcPts val="1200"/>
              </a:spcAft>
            </a:pPr>
            <a:r>
              <a:rPr lang="el-GR" sz="1800" b="0" dirty="0" smtClean="0">
                <a:latin typeface="+mj-lt"/>
              </a:rPr>
              <a:t>Μια δυναμική θαλάσσια </a:t>
            </a:r>
            <a:r>
              <a:rPr lang="el-GR" sz="1800" b="0" dirty="0" smtClean="0">
                <a:latin typeface="+mj-lt"/>
                <a:ea typeface="Times New Roman"/>
              </a:rPr>
              <a:t>και </a:t>
            </a:r>
            <a:r>
              <a:rPr lang="el-GR" sz="1800" b="0" dirty="0">
                <a:latin typeface="+mj-lt"/>
                <a:ea typeface="Times New Roman"/>
              </a:rPr>
              <a:t>ναυτιλιακή ατζέντα ανάπτυξης και απασχόλησης</a:t>
            </a:r>
            <a:r>
              <a:rPr lang="el-GR" sz="1800" b="0" dirty="0" smtClean="0">
                <a:latin typeface="+mj-lt"/>
                <a:ea typeface="Times New Roman"/>
              </a:rPr>
              <a:t>, και για</a:t>
            </a:r>
          </a:p>
          <a:p>
            <a:pPr lvl="1">
              <a:spcBef>
                <a:spcPts val="0"/>
              </a:spcBef>
              <a:spcAft>
                <a:spcPts val="1200"/>
              </a:spcAft>
            </a:pPr>
            <a:r>
              <a:rPr lang="el-GR" sz="1800" b="0" dirty="0">
                <a:latin typeface="+mj-lt"/>
              </a:rPr>
              <a:t>Μια γαλάζια οικονομία για έξυπνη, βιώσιμη και χωρίς αποκλεισμούς ανάπτυξη.</a:t>
            </a:r>
            <a:endParaRPr lang="en-US" sz="1800" b="0" dirty="0">
              <a:latin typeface="+mj-lt"/>
            </a:endParaRPr>
          </a:p>
          <a:p>
            <a:pPr lvl="1"/>
            <a:endParaRPr lang="el-GR" sz="1600" dirty="0" smtClean="0"/>
          </a:p>
          <a:p>
            <a:pPr marL="0" indent="0">
              <a:buNone/>
            </a:pPr>
            <a:r>
              <a:rPr lang="el-GR" sz="1600" dirty="0" smtClean="0"/>
              <a:t> </a:t>
            </a:r>
            <a:endParaRPr lang="en-GB" sz="1600" dirty="0"/>
          </a:p>
        </p:txBody>
      </p:sp>
      <p:sp>
        <p:nvSpPr>
          <p:cNvPr id="4" name="Slide Number Placeholder 3"/>
          <p:cNvSpPr>
            <a:spLocks noGrp="1"/>
          </p:cNvSpPr>
          <p:nvPr>
            <p:ph type="sldNum" sz="quarter" idx="12"/>
          </p:nvPr>
        </p:nvSpPr>
        <p:spPr/>
        <p:txBody>
          <a:bodyPr/>
          <a:lstStyle/>
          <a:p>
            <a:pPr>
              <a:defRPr/>
            </a:pPr>
            <a:fld id="{243093AA-5759-4EDB-A63D-F42004C6D4E7}" type="slidenum">
              <a:rPr lang="en-GB" smtClean="0">
                <a:solidFill>
                  <a:srgbClr val="000000"/>
                </a:solidFill>
              </a:rPr>
              <a:pPr>
                <a:defRPr/>
              </a:pPr>
              <a:t>2</a:t>
            </a:fld>
            <a:endParaRPr lang="en-GB">
              <a:solidFill>
                <a:srgbClr val="000000"/>
              </a:solidFill>
            </a:endParaRPr>
          </a:p>
        </p:txBody>
      </p:sp>
    </p:spTree>
    <p:extLst>
      <p:ext uri="{BB962C8B-B14F-4D97-AF65-F5344CB8AC3E}">
        <p14:creationId xmlns:p14="http://schemas.microsoft.com/office/powerpoint/2010/main" val="3255744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0" y="1268760"/>
            <a:ext cx="9143999" cy="1152128"/>
          </a:xfrm>
        </p:spPr>
        <p:txBody>
          <a:bodyPr/>
          <a:lstStyle/>
          <a:p>
            <a:pPr algn="ctr"/>
            <a:r>
              <a:rPr lang="el-GR" altLang="en-US" sz="3600" dirty="0" smtClean="0">
                <a:latin typeface="Tahoma" pitchFamily="34" charset="0"/>
                <a:cs typeface="Tahoma" pitchFamily="34" charset="0"/>
              </a:rPr>
              <a:t>Ανάπτυξη της Γαλάζιας Οικονομίας</a:t>
            </a:r>
            <a:endParaRPr lang="en-GB" altLang="en-US" sz="3600" dirty="0" smtClean="0">
              <a:solidFill>
                <a:schemeClr val="tx1"/>
              </a:solidFill>
              <a:latin typeface="Tahoma" pitchFamily="34" charset="0"/>
              <a:cs typeface="Tahoma"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0229495"/>
              </p:ext>
            </p:extLst>
          </p:nvPr>
        </p:nvGraphicFramePr>
        <p:xfrm>
          <a:off x="0" y="2564904"/>
          <a:ext cx="914400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686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5.png" descr="image5.png"/>
          <p:cNvPicPr/>
          <p:nvPr/>
        </p:nvPicPr>
        <p:blipFill>
          <a:blip r:embed="rId3">
            <a:extLst/>
          </a:blip>
          <a:stretch>
            <a:fillRect/>
          </a:stretch>
        </p:blipFill>
        <p:spPr>
          <a:xfrm>
            <a:off x="5090294" y="1238737"/>
            <a:ext cx="4162226" cy="2982351"/>
          </a:xfrm>
          <a:prstGeom prst="rect">
            <a:avLst/>
          </a:prstGeom>
          <a:ln w="12700">
            <a:miter lim="400000"/>
          </a:ln>
        </p:spPr>
      </p:pic>
      <p:pic>
        <p:nvPicPr>
          <p:cNvPr id="101" name="image4.png" descr="image4.png"/>
          <p:cNvPicPr/>
          <p:nvPr/>
        </p:nvPicPr>
        <p:blipFill>
          <a:blip r:embed="rId4">
            <a:extLst/>
          </a:blip>
          <a:stretch>
            <a:fillRect/>
          </a:stretch>
        </p:blipFill>
        <p:spPr>
          <a:xfrm>
            <a:off x="0" y="4143510"/>
            <a:ext cx="3851919" cy="2720059"/>
          </a:xfrm>
          <a:prstGeom prst="rect">
            <a:avLst/>
          </a:prstGeom>
          <a:ln w="12700">
            <a:miter lim="400000"/>
          </a:ln>
        </p:spPr>
      </p:pic>
      <p:pic>
        <p:nvPicPr>
          <p:cNvPr id="105" name="image8.png" descr="image8.png"/>
          <p:cNvPicPr/>
          <p:nvPr/>
        </p:nvPicPr>
        <p:blipFill>
          <a:blip r:embed="rId5">
            <a:extLst/>
          </a:blip>
          <a:stretch>
            <a:fillRect/>
          </a:stretch>
        </p:blipFill>
        <p:spPr>
          <a:xfrm>
            <a:off x="6505574" y="4149080"/>
            <a:ext cx="2746946" cy="2808312"/>
          </a:xfrm>
          <a:prstGeom prst="rect">
            <a:avLst/>
          </a:prstGeom>
          <a:ln w="12700">
            <a:miter lim="400000"/>
          </a:ln>
        </p:spPr>
      </p:pic>
      <p:pic>
        <p:nvPicPr>
          <p:cNvPr id="103" name="image6.png" descr="image6.png"/>
          <p:cNvPicPr/>
          <p:nvPr/>
        </p:nvPicPr>
        <p:blipFill>
          <a:blip r:embed="rId6">
            <a:extLst/>
          </a:blip>
          <a:stretch>
            <a:fillRect/>
          </a:stretch>
        </p:blipFill>
        <p:spPr>
          <a:xfrm>
            <a:off x="3463403" y="4143511"/>
            <a:ext cx="3052813" cy="2720058"/>
          </a:xfrm>
          <a:prstGeom prst="rect">
            <a:avLst/>
          </a:prstGeom>
          <a:ln w="12700">
            <a:miter lim="400000"/>
          </a:ln>
        </p:spPr>
      </p:pic>
      <p:pic>
        <p:nvPicPr>
          <p:cNvPr id="104" name="image7.png" descr="image7.png"/>
          <p:cNvPicPr/>
          <p:nvPr/>
        </p:nvPicPr>
        <p:blipFill>
          <a:blip r:embed="rId7">
            <a:extLst/>
          </a:blip>
          <a:stretch>
            <a:fillRect/>
          </a:stretch>
        </p:blipFill>
        <p:spPr>
          <a:xfrm>
            <a:off x="-108520" y="1340768"/>
            <a:ext cx="5547295" cy="2802743"/>
          </a:xfrm>
          <a:prstGeom prst="rect">
            <a:avLst/>
          </a:prstGeom>
          <a:ln w="12700">
            <a:miter lim="400000"/>
          </a:ln>
        </p:spPr>
      </p:pic>
      <p:sp>
        <p:nvSpPr>
          <p:cNvPr id="96" name="Shape 96"/>
          <p:cNvSpPr/>
          <p:nvPr/>
        </p:nvSpPr>
        <p:spPr>
          <a:xfrm>
            <a:off x="271910" y="323949"/>
            <a:ext cx="3580009" cy="52321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3200">
                <a:solidFill>
                  <a:srgbClr val="0F5494"/>
                </a:solidFill>
                <a:latin typeface="Verdana Bold"/>
                <a:ea typeface="Verdana Bold"/>
                <a:cs typeface="Verdana Bold"/>
                <a:sym typeface="Verdana Bold"/>
              </a:defRPr>
            </a:lvl1pPr>
          </a:lstStyle>
          <a:p>
            <a:pPr fontAlgn="auto">
              <a:spcBef>
                <a:spcPts val="0"/>
              </a:spcBef>
              <a:spcAft>
                <a:spcPts val="0"/>
              </a:spcAft>
              <a:defRPr sz="1800">
                <a:solidFill>
                  <a:srgbClr val="000000"/>
                </a:solidFill>
              </a:defRPr>
            </a:pPr>
            <a:r>
              <a:rPr lang="el-GR" sz="2800" b="0" kern="0" dirty="0" smtClean="0">
                <a:solidFill>
                  <a:srgbClr val="FFFFFF"/>
                </a:solidFill>
              </a:rPr>
              <a:t>Γαλάζια Ανάπτυξη</a:t>
            </a:r>
            <a:endParaRPr b="0" kern="0" dirty="0">
              <a:solidFill>
                <a:srgbClr val="FFFFFF"/>
              </a:solidFill>
            </a:endParaRPr>
          </a:p>
        </p:txBody>
      </p:sp>
      <p:sp>
        <p:nvSpPr>
          <p:cNvPr id="97" name="Shape 97"/>
          <p:cNvSpPr>
            <a:spLocks noGrp="1"/>
          </p:cNvSpPr>
          <p:nvPr>
            <p:ph type="body" idx="1"/>
          </p:nvPr>
        </p:nvSpPr>
        <p:spPr>
          <a:xfrm>
            <a:off x="6588224" y="5445224"/>
            <a:ext cx="2242593" cy="792089"/>
          </a:xfrm>
          <a:prstGeom prst="rect">
            <a:avLst/>
          </a:prstGeom>
        </p:spPr>
        <p:txBody>
          <a:bodyPr lIns="0" tIns="0" rIns="0" bIns="0">
            <a:normAutofit fontScale="85000" lnSpcReduction="10000"/>
          </a:bodyPr>
          <a:lstStyle/>
          <a:p>
            <a:pPr marL="0" lvl="0" indent="0">
              <a:spcBef>
                <a:spcPts val="600"/>
              </a:spcBef>
              <a:buNone/>
              <a:defRPr sz="1800">
                <a:solidFill>
                  <a:srgbClr val="000000"/>
                </a:solidFill>
              </a:defRPr>
            </a:pPr>
            <a:r>
              <a:rPr lang="el-GR" sz="2800" b="1" noProof="0" dirty="0" smtClean="0">
                <a:solidFill>
                  <a:schemeClr val="bg1"/>
                </a:solidFill>
                <a:latin typeface="Verdana Bold"/>
                <a:ea typeface="Verdana Bold"/>
                <a:cs typeface="Verdana Bold"/>
                <a:sym typeface="Verdana Bold"/>
              </a:rPr>
              <a:t>Γαλάζια </a:t>
            </a:r>
          </a:p>
          <a:p>
            <a:pPr marL="0" lvl="0" indent="0">
              <a:spcBef>
                <a:spcPts val="600"/>
              </a:spcBef>
              <a:buNone/>
              <a:defRPr sz="1800">
                <a:solidFill>
                  <a:srgbClr val="000000"/>
                </a:solidFill>
              </a:defRPr>
            </a:pPr>
            <a:r>
              <a:rPr lang="el-GR" sz="2800" b="1" dirty="0" smtClean="0">
                <a:solidFill>
                  <a:schemeClr val="bg1"/>
                </a:solidFill>
                <a:latin typeface="Verdana Bold"/>
                <a:ea typeface="Verdana Bold"/>
                <a:cs typeface="Verdana Bold"/>
                <a:sym typeface="Verdana Bold"/>
              </a:rPr>
              <a:t>Βιοτεχνολογία</a:t>
            </a:r>
            <a:endParaRPr lang="en-US" sz="2800" b="1" noProof="0" dirty="0">
              <a:solidFill>
                <a:schemeClr val="bg1"/>
              </a:solidFill>
              <a:latin typeface="Verdana Bold"/>
              <a:ea typeface="Verdana Bold"/>
              <a:cs typeface="Verdana Bold"/>
              <a:sym typeface="Verdana Bold"/>
            </a:endParaRPr>
          </a:p>
        </p:txBody>
      </p:sp>
      <p:sp>
        <p:nvSpPr>
          <p:cNvPr id="4" name="Rectangle 3"/>
          <p:cNvSpPr/>
          <p:nvPr/>
        </p:nvSpPr>
        <p:spPr>
          <a:xfrm>
            <a:off x="5796136" y="1484784"/>
            <a:ext cx="3143809" cy="523220"/>
          </a:xfrm>
          <a:prstGeom prst="rect">
            <a:avLst/>
          </a:prstGeom>
        </p:spPr>
        <p:txBody>
          <a:bodyPr wrap="none">
            <a:spAutoFit/>
          </a:bodyPr>
          <a:lstStyle/>
          <a:p>
            <a:pPr marR="0" lvl="0" defTabSz="914400" eaLnBrk="1" fontAlgn="auto" latinLnBrk="0" hangingPunct="1">
              <a:lnSpc>
                <a:spcPct val="100000"/>
              </a:lnSpc>
              <a:spcBef>
                <a:spcPts val="600"/>
              </a:spcBef>
              <a:spcAft>
                <a:spcPts val="0"/>
              </a:spcAft>
              <a:buClr>
                <a:srgbClr val="0F5494"/>
              </a:buClr>
              <a:buSzPct val="100000"/>
              <a:tabLst/>
              <a:defRPr sz="1800">
                <a:solidFill>
                  <a:srgbClr val="000000"/>
                </a:solidFill>
              </a:defRPr>
            </a:pPr>
            <a:r>
              <a:rPr lang="el-GR" sz="2800" kern="0" dirty="0" smtClean="0">
                <a:solidFill>
                  <a:srgbClr val="FFFFFF"/>
                </a:solidFill>
                <a:latin typeface="Verdana Bold"/>
                <a:ea typeface="Verdana Bold"/>
                <a:cs typeface="Verdana Bold"/>
                <a:sym typeface="Verdana Bold"/>
              </a:rPr>
              <a:t>Γαλάζια Ενέργεια</a:t>
            </a:r>
            <a:endParaRPr lang="en-GB" sz="2800" kern="0" dirty="0">
              <a:solidFill>
                <a:srgbClr val="FFFFFF"/>
              </a:solidFill>
              <a:latin typeface="Verdana Bold"/>
              <a:ea typeface="Verdana Bold"/>
              <a:cs typeface="Verdana Bold"/>
              <a:sym typeface="Verdana Bold"/>
            </a:endParaRPr>
          </a:p>
        </p:txBody>
      </p:sp>
      <p:sp>
        <p:nvSpPr>
          <p:cNvPr id="5" name="TextBox 4"/>
          <p:cNvSpPr txBox="1"/>
          <p:nvPr/>
        </p:nvSpPr>
        <p:spPr>
          <a:xfrm>
            <a:off x="107504" y="1484784"/>
            <a:ext cx="4683199" cy="9079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R="0" lvl="0" algn="ctr" defTabSz="914400" eaLnBrk="1" fontAlgn="auto" latinLnBrk="0" hangingPunct="1">
              <a:lnSpc>
                <a:spcPct val="100000"/>
              </a:lnSpc>
              <a:spcBef>
                <a:spcPts val="600"/>
              </a:spcBef>
              <a:spcAft>
                <a:spcPts val="0"/>
              </a:spcAft>
              <a:buClr>
                <a:srgbClr val="0F5494"/>
              </a:buClr>
              <a:buSzPct val="100000"/>
              <a:tabLst/>
              <a:defRPr sz="1800">
                <a:solidFill>
                  <a:srgbClr val="000000"/>
                </a:solidFill>
              </a:defRPr>
            </a:pPr>
            <a:r>
              <a:rPr lang="el-GR" sz="2400" kern="0" dirty="0" smtClean="0">
                <a:solidFill>
                  <a:schemeClr val="tx1"/>
                </a:solidFill>
                <a:latin typeface="Verdana Bold"/>
                <a:ea typeface="Verdana Bold"/>
                <a:cs typeface="Verdana Bold"/>
                <a:sym typeface="Verdana Bold"/>
              </a:rPr>
              <a:t>Θαλάσσιος και παράκτιος τουρισμός</a:t>
            </a:r>
            <a:endParaRPr lang="en-GB" sz="2400" kern="0" dirty="0">
              <a:solidFill>
                <a:schemeClr val="tx1"/>
              </a:solidFill>
              <a:latin typeface="Verdana Bold"/>
              <a:ea typeface="Verdana Bold"/>
              <a:cs typeface="Verdana Bold"/>
              <a:sym typeface="Verdana Bold"/>
            </a:endParaRPr>
          </a:p>
        </p:txBody>
      </p:sp>
      <p:sp>
        <p:nvSpPr>
          <p:cNvPr id="6" name="TextBox 5"/>
          <p:cNvSpPr txBox="1"/>
          <p:nvPr/>
        </p:nvSpPr>
        <p:spPr>
          <a:xfrm>
            <a:off x="179512" y="4509120"/>
            <a:ext cx="3203848" cy="60016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R="0" lvl="0" defTabSz="914400" eaLnBrk="1" fontAlgn="auto" latinLnBrk="0" hangingPunct="1">
              <a:lnSpc>
                <a:spcPct val="100000"/>
              </a:lnSpc>
              <a:spcBef>
                <a:spcPts val="600"/>
              </a:spcBef>
              <a:spcAft>
                <a:spcPts val="0"/>
              </a:spcAft>
              <a:buClr>
                <a:srgbClr val="0F5494"/>
              </a:buClr>
              <a:buSzPct val="100000"/>
              <a:tabLst/>
              <a:defRPr sz="1800">
                <a:solidFill>
                  <a:srgbClr val="000000"/>
                </a:solidFill>
              </a:defRPr>
            </a:pPr>
            <a:r>
              <a:rPr lang="el-GR" sz="2800" kern="0" dirty="0" smtClean="0">
                <a:solidFill>
                  <a:schemeClr val="accent2"/>
                </a:solidFill>
                <a:latin typeface="Verdana Bold"/>
                <a:ea typeface="Verdana Bold"/>
                <a:cs typeface="Verdana Bold"/>
                <a:sym typeface="Verdana Bold"/>
              </a:rPr>
              <a:t>Ιχθυοκαλλιέργεια</a:t>
            </a:r>
            <a:endParaRPr lang="en-GB" sz="2800" kern="0" dirty="0">
              <a:solidFill>
                <a:schemeClr val="accent2"/>
              </a:solidFill>
              <a:latin typeface="Verdana Bold"/>
              <a:ea typeface="Verdana Bold"/>
              <a:cs typeface="Verdana Bold"/>
              <a:sym typeface="Verdana Bold"/>
            </a:endParaRPr>
          </a:p>
        </p:txBody>
      </p:sp>
      <p:sp>
        <p:nvSpPr>
          <p:cNvPr id="7" name="Rectangle 6"/>
          <p:cNvSpPr/>
          <p:nvPr/>
        </p:nvSpPr>
        <p:spPr>
          <a:xfrm>
            <a:off x="4644008" y="4293096"/>
            <a:ext cx="2016899" cy="1031051"/>
          </a:xfrm>
          <a:prstGeom prst="rect">
            <a:avLst/>
          </a:prstGeom>
        </p:spPr>
        <p:txBody>
          <a:bodyPr wrap="none">
            <a:spAutoFit/>
          </a:bodyPr>
          <a:lstStyle/>
          <a:p>
            <a:pPr marR="0" lvl="0" defTabSz="914400" eaLnBrk="1" fontAlgn="auto" latinLnBrk="0" hangingPunct="1">
              <a:lnSpc>
                <a:spcPct val="100000"/>
              </a:lnSpc>
              <a:spcBef>
                <a:spcPts val="600"/>
              </a:spcBef>
              <a:spcAft>
                <a:spcPts val="0"/>
              </a:spcAft>
              <a:buClr>
                <a:srgbClr val="0F5494"/>
              </a:buClr>
              <a:buSzPct val="100000"/>
              <a:tabLst/>
              <a:defRPr sz="1800">
                <a:solidFill>
                  <a:srgbClr val="000000"/>
                </a:solidFill>
              </a:defRPr>
            </a:pPr>
            <a:r>
              <a:rPr lang="el-GR" sz="2800" kern="0" dirty="0" smtClean="0">
                <a:solidFill>
                  <a:srgbClr val="FFFFFF"/>
                </a:solidFill>
                <a:latin typeface="Verdana Bold"/>
                <a:ea typeface="Verdana Bold"/>
                <a:cs typeface="Verdana Bold"/>
                <a:sym typeface="Verdana Bold"/>
              </a:rPr>
              <a:t>Θαλάσσια </a:t>
            </a:r>
          </a:p>
          <a:p>
            <a:pPr marR="0" lvl="0" defTabSz="914400" eaLnBrk="1" fontAlgn="auto" latinLnBrk="0" hangingPunct="1">
              <a:lnSpc>
                <a:spcPct val="100000"/>
              </a:lnSpc>
              <a:spcBef>
                <a:spcPts val="600"/>
              </a:spcBef>
              <a:spcAft>
                <a:spcPts val="0"/>
              </a:spcAft>
              <a:buClr>
                <a:srgbClr val="0F5494"/>
              </a:buClr>
              <a:buSzPct val="100000"/>
              <a:tabLst/>
              <a:defRPr sz="1800">
                <a:solidFill>
                  <a:srgbClr val="000000"/>
                </a:solidFill>
              </a:defRPr>
            </a:pPr>
            <a:r>
              <a:rPr lang="el-GR" sz="2800" kern="0" dirty="0" smtClean="0">
                <a:solidFill>
                  <a:srgbClr val="FFFFFF"/>
                </a:solidFill>
                <a:latin typeface="Verdana Bold"/>
                <a:ea typeface="Verdana Bold"/>
                <a:cs typeface="Verdana Bold"/>
                <a:sym typeface="Verdana Bold"/>
              </a:rPr>
              <a:t>εξόρυξη</a:t>
            </a:r>
            <a:endParaRPr lang="en-GB" sz="2800" kern="0" dirty="0">
              <a:solidFill>
                <a:srgbClr val="FFFFFF"/>
              </a:solidFill>
              <a:latin typeface="Verdana Bold"/>
              <a:ea typeface="Verdana Bold"/>
              <a:cs typeface="Verdana Bold"/>
              <a:sym typeface="Verdana Bold"/>
            </a:endParaRPr>
          </a:p>
        </p:txBody>
      </p:sp>
      <p:sp>
        <p:nvSpPr>
          <p:cNvPr id="8" name="TextBox 7"/>
          <p:cNvSpPr txBox="1"/>
          <p:nvPr/>
        </p:nvSpPr>
        <p:spPr>
          <a:xfrm>
            <a:off x="5508104" y="260648"/>
            <a:ext cx="3491880" cy="523220"/>
          </a:xfrm>
          <a:prstGeom prst="rect">
            <a:avLst/>
          </a:prstGeom>
          <a:noFill/>
        </p:spPr>
        <p:txBody>
          <a:bodyPr wrap="square" rtlCol="0">
            <a:spAutoFit/>
          </a:bodyPr>
          <a:lstStyle/>
          <a:p>
            <a:r>
              <a:rPr lang="el-GR" sz="2800" b="0" dirty="0" smtClean="0">
                <a:solidFill>
                  <a:schemeClr val="bg1"/>
                </a:solidFill>
              </a:rPr>
              <a:t>5 δυναμικοί τομείς</a:t>
            </a:r>
            <a:endParaRPr lang="en-US" sz="2800" b="0" dirty="0" err="1" smtClean="0">
              <a:solidFill>
                <a:schemeClr val="bg1"/>
              </a:solidFill>
            </a:endParaRPr>
          </a:p>
        </p:txBody>
      </p:sp>
    </p:spTree>
    <p:extLst>
      <p:ext uri="{BB962C8B-B14F-4D97-AF65-F5344CB8AC3E}">
        <p14:creationId xmlns:p14="http://schemas.microsoft.com/office/powerpoint/2010/main" val="4661910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68313" y="1340768"/>
            <a:ext cx="8229600" cy="649288"/>
          </a:xfrm>
        </p:spPr>
        <p:txBody>
          <a:bodyPr/>
          <a:lstStyle/>
          <a:p>
            <a:pPr algn="ctr"/>
            <a:r>
              <a:rPr lang="el-GR" altLang="en-US" dirty="0" smtClean="0">
                <a:latin typeface="Tahoma" pitchFamily="34" charset="0"/>
                <a:cs typeface="Tahoma" pitchFamily="34" charset="0"/>
              </a:rPr>
              <a:t>Καινοτομία στη Γαλάζια Οικονομία</a:t>
            </a:r>
            <a:endParaRPr lang="en-GB" altLang="en-US" dirty="0" smtClean="0">
              <a:latin typeface="Tahoma" pitchFamily="34" charset="0"/>
              <a:cs typeface="Tahoma" pitchFamily="34" charset="0"/>
            </a:endParaRPr>
          </a:p>
        </p:txBody>
      </p:sp>
      <p:pic>
        <p:nvPicPr>
          <p:cNvPr id="84996" name="Picture 2" descr="C:\Users\samaral\Desktop\infographics_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933056"/>
            <a:ext cx="39687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itle 1"/>
          <p:cNvSpPr txBox="1">
            <a:spLocks/>
          </p:cNvSpPr>
          <p:nvPr/>
        </p:nvSpPr>
        <p:spPr bwMode="auto">
          <a:xfrm>
            <a:off x="4356100" y="3789040"/>
            <a:ext cx="4537075"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spcAft>
                <a:spcPts val="1200"/>
              </a:spcAft>
            </a:pPr>
            <a:r>
              <a:rPr lang="el-GR" altLang="en-US" sz="2000" dirty="0" smtClean="0">
                <a:solidFill>
                  <a:srgbClr val="0F5494"/>
                </a:solidFill>
                <a:latin typeface="Tahoma" pitchFamily="34" charset="0"/>
                <a:cs typeface="Tahoma" pitchFamily="34" charset="0"/>
              </a:rPr>
              <a:t>Προτεραιότητες:</a:t>
            </a:r>
          </a:p>
          <a:p>
            <a:pPr algn="just">
              <a:spcAft>
                <a:spcPts val="1200"/>
              </a:spcAft>
              <a:buFontTx/>
              <a:buChar char="•"/>
            </a:pPr>
            <a:r>
              <a:rPr lang="el-GR" altLang="en-US" sz="2000" dirty="0" err="1" smtClean="0">
                <a:solidFill>
                  <a:srgbClr val="0F5494"/>
                </a:solidFill>
                <a:latin typeface="Tahoma" pitchFamily="34" charset="0"/>
                <a:cs typeface="Tahoma" pitchFamily="34" charset="0"/>
              </a:rPr>
              <a:t>Κατάρτηση</a:t>
            </a:r>
            <a:r>
              <a:rPr lang="el-GR" altLang="en-US" sz="2000" dirty="0" smtClean="0">
                <a:solidFill>
                  <a:srgbClr val="0F5494"/>
                </a:solidFill>
                <a:latin typeface="Tahoma" pitchFamily="34" charset="0"/>
                <a:cs typeface="Tahoma" pitchFamily="34" charset="0"/>
              </a:rPr>
              <a:t> για τη γαλάζια οικονομία</a:t>
            </a:r>
            <a:endParaRPr lang="en-GB" altLang="en-US" sz="2000" dirty="0">
              <a:solidFill>
                <a:srgbClr val="0F5494"/>
              </a:solidFill>
              <a:latin typeface="Tahoma" pitchFamily="34" charset="0"/>
              <a:cs typeface="Tahoma" pitchFamily="34" charset="0"/>
            </a:endParaRPr>
          </a:p>
          <a:p>
            <a:pPr algn="just">
              <a:spcAft>
                <a:spcPts val="1200"/>
              </a:spcAft>
              <a:buFontTx/>
              <a:buChar char="•"/>
            </a:pPr>
            <a:r>
              <a:rPr lang="el-GR" altLang="en-US" sz="2000" dirty="0" smtClean="0">
                <a:solidFill>
                  <a:srgbClr val="0F5494"/>
                </a:solidFill>
                <a:latin typeface="Tahoma" pitchFamily="34" charset="0"/>
                <a:cs typeface="Tahoma" pitchFamily="34" charset="0"/>
              </a:rPr>
              <a:t>Θαλάσσια γνώση και χαρτογράφηση</a:t>
            </a:r>
            <a:endParaRPr lang="en-GB" altLang="en-US" sz="2000" dirty="0">
              <a:solidFill>
                <a:srgbClr val="0F5494"/>
              </a:solidFill>
              <a:latin typeface="Tahoma" pitchFamily="34" charset="0"/>
              <a:cs typeface="Tahoma" pitchFamily="34" charset="0"/>
            </a:endParaRPr>
          </a:p>
          <a:p>
            <a:pPr algn="just">
              <a:spcAft>
                <a:spcPts val="1200"/>
              </a:spcAft>
              <a:buFontTx/>
              <a:buChar char="•"/>
            </a:pPr>
            <a:r>
              <a:rPr lang="el-GR" altLang="en-US" sz="2000" dirty="0" smtClean="0">
                <a:solidFill>
                  <a:srgbClr val="0F5494"/>
                </a:solidFill>
                <a:latin typeface="Tahoma" pitchFamily="34" charset="0"/>
                <a:cs typeface="Tahoma" pitchFamily="34" charset="0"/>
              </a:rPr>
              <a:t>Πλατφόρμα έρευνας και ανταλλαγής δεδομένων</a:t>
            </a:r>
            <a:endParaRPr lang="en-GB" altLang="en-US" sz="2000" dirty="0">
              <a:solidFill>
                <a:srgbClr val="0F5494"/>
              </a:solidFill>
              <a:latin typeface="Tahoma" pitchFamily="34" charset="0"/>
              <a:cs typeface="Tahoma" pitchFamily="34" charset="0"/>
            </a:endParaRPr>
          </a:p>
        </p:txBody>
      </p:sp>
      <p:sp>
        <p:nvSpPr>
          <p:cNvPr id="2" name="Rectangle 1"/>
          <p:cNvSpPr/>
          <p:nvPr/>
        </p:nvSpPr>
        <p:spPr>
          <a:xfrm>
            <a:off x="107505" y="2348880"/>
            <a:ext cx="8785670" cy="1034129"/>
          </a:xfrm>
          <a:prstGeom prst="rect">
            <a:avLst/>
          </a:prstGeom>
        </p:spPr>
        <p:txBody>
          <a:bodyPr wrap="square">
            <a:spAutoFit/>
          </a:bodyPr>
          <a:lstStyle/>
          <a:p>
            <a:pPr lvl="0" algn="ctr" eaLnBrk="0" hangingPunct="0">
              <a:spcBef>
                <a:spcPct val="20000"/>
              </a:spcBef>
              <a:buClr>
                <a:srgbClr val="0F5494"/>
              </a:buClr>
            </a:pPr>
            <a:r>
              <a:rPr lang="el-GR" altLang="en-US" sz="1800" kern="0" dirty="0" smtClean="0">
                <a:solidFill>
                  <a:srgbClr val="0F5494"/>
                </a:solidFill>
                <a:latin typeface="+mj-lt"/>
                <a:cs typeface="Times New Roman" pitchFamily="18" charset="0"/>
              </a:rPr>
              <a:t>Ανακοίνωση ΕΕ: Καινοτομία </a:t>
            </a:r>
            <a:r>
              <a:rPr lang="el-GR" altLang="en-US" sz="1800" kern="0" dirty="0">
                <a:solidFill>
                  <a:srgbClr val="0F5494"/>
                </a:solidFill>
                <a:latin typeface="+mj-lt"/>
                <a:cs typeface="Times New Roman" pitchFamily="18" charset="0"/>
              </a:rPr>
              <a:t>στο πλαίσιο της Γαλάζιας Οικονομίας:</a:t>
            </a:r>
          </a:p>
          <a:p>
            <a:pPr lvl="0" algn="ctr" eaLnBrk="0" hangingPunct="0">
              <a:spcBef>
                <a:spcPct val="20000"/>
              </a:spcBef>
              <a:buClr>
                <a:srgbClr val="0F5494"/>
              </a:buClr>
            </a:pPr>
            <a:r>
              <a:rPr lang="el-GR" altLang="en-US" sz="1800" kern="0" dirty="0">
                <a:solidFill>
                  <a:srgbClr val="0F5494"/>
                </a:solidFill>
                <a:latin typeface="+mj-lt"/>
                <a:cs typeface="Times New Roman" pitchFamily="18" charset="0"/>
              </a:rPr>
              <a:t>Αξιοποίηση του δυναμικού των θαλασσών και των ωκεανών </a:t>
            </a:r>
            <a:r>
              <a:rPr lang="el-GR" altLang="en-US" sz="1800" kern="0" dirty="0" smtClean="0">
                <a:solidFill>
                  <a:srgbClr val="0F5494"/>
                </a:solidFill>
                <a:latin typeface="+mj-lt"/>
                <a:cs typeface="Times New Roman" pitchFamily="18" charset="0"/>
              </a:rPr>
              <a:t>μας</a:t>
            </a:r>
            <a:endParaRPr lang="en-US" altLang="en-US" sz="1800" kern="0" dirty="0" smtClean="0">
              <a:solidFill>
                <a:srgbClr val="0F5494"/>
              </a:solidFill>
              <a:latin typeface="+mj-lt"/>
              <a:cs typeface="Times New Roman" pitchFamily="18" charset="0"/>
            </a:endParaRPr>
          </a:p>
          <a:p>
            <a:pPr lvl="0" algn="ctr" eaLnBrk="0" hangingPunct="0">
              <a:spcBef>
                <a:spcPct val="20000"/>
              </a:spcBef>
              <a:buClr>
                <a:srgbClr val="0F5494"/>
              </a:buClr>
            </a:pPr>
            <a:r>
              <a:rPr lang="el-GR" altLang="en-US" sz="1800" kern="0" dirty="0" smtClean="0">
                <a:solidFill>
                  <a:srgbClr val="0F5494"/>
                </a:solidFill>
                <a:latin typeface="+mj-lt"/>
                <a:cs typeface="Times New Roman" pitchFamily="18" charset="0"/>
              </a:rPr>
              <a:t> </a:t>
            </a:r>
            <a:r>
              <a:rPr lang="el-GR" altLang="en-US" sz="1800" kern="0" dirty="0">
                <a:solidFill>
                  <a:srgbClr val="0F5494"/>
                </a:solidFill>
                <a:latin typeface="+mj-lt"/>
                <a:cs typeface="Times New Roman" pitchFamily="18" charset="0"/>
              </a:rPr>
              <a:t>με στόχο </a:t>
            </a:r>
            <a:r>
              <a:rPr lang="el-GR" altLang="en-US" sz="1800" kern="0" dirty="0" smtClean="0">
                <a:solidFill>
                  <a:srgbClr val="0F5494"/>
                </a:solidFill>
                <a:latin typeface="+mj-lt"/>
                <a:cs typeface="Times New Roman" pitchFamily="18" charset="0"/>
              </a:rPr>
              <a:t>την</a:t>
            </a:r>
            <a:r>
              <a:rPr lang="en-US" altLang="en-US" sz="1800" kern="0" dirty="0" smtClean="0">
                <a:solidFill>
                  <a:srgbClr val="0F5494"/>
                </a:solidFill>
                <a:latin typeface="+mj-lt"/>
                <a:cs typeface="Times New Roman" pitchFamily="18" charset="0"/>
              </a:rPr>
              <a:t> </a:t>
            </a:r>
            <a:r>
              <a:rPr lang="el-GR" altLang="en-US" sz="1800" kern="0" dirty="0" smtClean="0">
                <a:solidFill>
                  <a:srgbClr val="0F5494"/>
                </a:solidFill>
                <a:latin typeface="+mj-lt"/>
                <a:cs typeface="Times New Roman" pitchFamily="18" charset="0"/>
              </a:rPr>
              <a:t>προώθηση </a:t>
            </a:r>
            <a:r>
              <a:rPr lang="el-GR" altLang="en-US" sz="1800" kern="0" dirty="0">
                <a:solidFill>
                  <a:srgbClr val="0F5494"/>
                </a:solidFill>
                <a:latin typeface="+mj-lt"/>
                <a:cs typeface="Times New Roman" pitchFamily="18" charset="0"/>
              </a:rPr>
              <a:t>της απασχόλησης και της μεγέθυνσης</a:t>
            </a:r>
            <a:endParaRPr lang="en-GB" altLang="en-US" sz="1800" kern="0" dirty="0">
              <a:solidFill>
                <a:srgbClr val="0F5494"/>
              </a:solidFill>
              <a:latin typeface="+mj-lt"/>
              <a:cs typeface="Times New Roman" pitchFamily="18" charset="0"/>
            </a:endParaRPr>
          </a:p>
        </p:txBody>
      </p:sp>
    </p:spTree>
    <p:extLst>
      <p:ext uri="{BB962C8B-B14F-4D97-AF65-F5344CB8AC3E}">
        <p14:creationId xmlns:p14="http://schemas.microsoft.com/office/powerpoint/2010/main" val="3117975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6512" y="262657"/>
            <a:ext cx="9251951" cy="626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 name="Shape 126"/>
          <p:cNvSpPr/>
          <p:nvPr/>
        </p:nvSpPr>
        <p:spPr>
          <a:xfrm>
            <a:off x="173038" y="1556792"/>
            <a:ext cx="8720137" cy="4216535"/>
          </a:xfrm>
          <a:prstGeom prst="rect">
            <a:avLst/>
          </a:prstGeom>
          <a:ln w="12700">
            <a:miter lim="400000"/>
          </a:ln>
          <a:extLst>
            <a:ext uri="{C572A759-6A51-4108-AA02-DFA0A04FC94B}"/>
          </a:extLst>
        </p:spPr>
        <p:txBody>
          <a:bodyPr lIns="45718" tIns="45718" rIns="45718" bIns="45718">
            <a:spAutoFit/>
          </a:bodyPr>
          <a:lstStyle/>
          <a:p>
            <a:pPr fontAlgn="auto">
              <a:spcBef>
                <a:spcPts val="0"/>
              </a:spcBef>
              <a:spcAft>
                <a:spcPts val="1200"/>
              </a:spcAft>
              <a:defRPr sz="1800"/>
            </a:pPr>
            <a:r>
              <a:rPr lang="el-GR" sz="2000" kern="0" dirty="0" smtClean="0">
                <a:solidFill>
                  <a:schemeClr val="bg1"/>
                </a:solidFill>
                <a:ea typeface="Verdana" panose="020B0604030504040204" pitchFamily="34" charset="0"/>
                <a:cs typeface="Verdana" panose="020B0604030504040204" pitchFamily="34" charset="0"/>
                <a:sym typeface="Verdana Bold"/>
              </a:rPr>
              <a:t>Πέραν των </a:t>
            </a:r>
            <a:r>
              <a:rPr lang="en-GB" sz="2000" kern="0" dirty="0" smtClean="0">
                <a:solidFill>
                  <a:schemeClr val="bg1"/>
                </a:solidFill>
                <a:ea typeface="Verdana" panose="020B0604030504040204" pitchFamily="34" charset="0"/>
                <a:cs typeface="Verdana" panose="020B0604030504040204" pitchFamily="34" charset="0"/>
                <a:sym typeface="Verdana Bold"/>
              </a:rPr>
              <a:t>3.</a:t>
            </a:r>
            <a:r>
              <a:rPr lang="el-GR" sz="2000" kern="0" dirty="0">
                <a:solidFill>
                  <a:schemeClr val="bg1"/>
                </a:solidFill>
                <a:ea typeface="Verdana" panose="020B0604030504040204" pitchFamily="34" charset="0"/>
                <a:cs typeface="Verdana" panose="020B0604030504040204" pitchFamily="34" charset="0"/>
                <a:sym typeface="Verdana Bold"/>
              </a:rPr>
              <a:t>2</a:t>
            </a:r>
            <a:r>
              <a:rPr lang="en-GB" sz="2000" kern="0" dirty="0" smtClean="0">
                <a:solidFill>
                  <a:schemeClr val="bg1"/>
                </a:solidFill>
                <a:ea typeface="Verdana" panose="020B0604030504040204" pitchFamily="34" charset="0"/>
                <a:cs typeface="Verdana" panose="020B0604030504040204" pitchFamily="34" charset="0"/>
                <a:sym typeface="Verdana Bold"/>
              </a:rPr>
              <a:t> </a:t>
            </a:r>
            <a:r>
              <a:rPr lang="el-GR" sz="2000" kern="0" dirty="0" err="1" smtClean="0">
                <a:solidFill>
                  <a:schemeClr val="bg1"/>
                </a:solidFill>
                <a:ea typeface="Verdana" panose="020B0604030504040204" pitchFamily="34" charset="0"/>
                <a:cs typeface="Verdana" panose="020B0604030504040204" pitchFamily="34" charset="0"/>
                <a:sym typeface="Verdana Bold"/>
              </a:rPr>
              <a:t>εκατομ</a:t>
            </a:r>
            <a:r>
              <a:rPr lang="el-GR" sz="2000" kern="0" dirty="0" smtClean="0">
                <a:solidFill>
                  <a:schemeClr val="bg1"/>
                </a:solidFill>
                <a:ea typeface="Verdana" panose="020B0604030504040204" pitchFamily="34" charset="0"/>
                <a:cs typeface="Verdana" panose="020B0604030504040204" pitchFamily="34" charset="0"/>
                <a:sym typeface="Verdana Bold"/>
              </a:rPr>
              <a:t>. θέσεων εργασίας - περίπου</a:t>
            </a:r>
            <a:r>
              <a:rPr lang="en-GB" sz="2000" kern="0" dirty="0" smtClean="0">
                <a:solidFill>
                  <a:schemeClr val="bg1"/>
                </a:solidFill>
                <a:ea typeface="Verdana" panose="020B0604030504040204" pitchFamily="34" charset="0"/>
                <a:cs typeface="Verdana" panose="020B0604030504040204" pitchFamily="34" charset="0"/>
                <a:sym typeface="Verdana Bold"/>
              </a:rPr>
              <a:t> 1.</a:t>
            </a:r>
            <a:r>
              <a:rPr lang="el-GR" sz="2000" kern="0" dirty="0" smtClean="0">
                <a:solidFill>
                  <a:schemeClr val="bg1"/>
                </a:solidFill>
                <a:ea typeface="Verdana" panose="020B0604030504040204" pitchFamily="34" charset="0"/>
                <a:cs typeface="Verdana" panose="020B0604030504040204" pitchFamily="34" charset="0"/>
                <a:sym typeface="Verdana Bold"/>
              </a:rPr>
              <a:t>5</a:t>
            </a:r>
            <a:r>
              <a:rPr lang="en-GB" sz="2000" kern="0" dirty="0" smtClean="0">
                <a:solidFill>
                  <a:schemeClr val="bg1"/>
                </a:solidFill>
                <a:ea typeface="Verdana" panose="020B0604030504040204" pitchFamily="34" charset="0"/>
                <a:cs typeface="Verdana" panose="020B0604030504040204" pitchFamily="34" charset="0"/>
                <a:sym typeface="Verdana Bold"/>
              </a:rPr>
              <a:t>% </a:t>
            </a:r>
            <a:r>
              <a:rPr lang="el-GR" sz="2000" kern="0" dirty="0" smtClean="0">
                <a:solidFill>
                  <a:schemeClr val="bg1"/>
                </a:solidFill>
                <a:ea typeface="Verdana" panose="020B0604030504040204" pitchFamily="34" charset="0"/>
                <a:cs typeface="Verdana" panose="020B0604030504040204" pitchFamily="34" charset="0"/>
                <a:sym typeface="Verdana Bold"/>
              </a:rPr>
              <a:t>των θέσεων στην ΕΕ.</a:t>
            </a:r>
            <a:endParaRPr lang="en-GB" sz="2000" kern="0" dirty="0">
              <a:solidFill>
                <a:schemeClr val="bg1"/>
              </a:solidFill>
              <a:ea typeface="Verdana" panose="020B0604030504040204" pitchFamily="34" charset="0"/>
              <a:cs typeface="Verdana" panose="020B0604030504040204" pitchFamily="34" charset="0"/>
              <a:sym typeface="Verdana Bold"/>
            </a:endParaRPr>
          </a:p>
          <a:p>
            <a:pPr fontAlgn="auto">
              <a:spcBef>
                <a:spcPts val="0"/>
              </a:spcBef>
              <a:spcAft>
                <a:spcPts val="1200"/>
              </a:spcAft>
              <a:defRPr sz="1800"/>
            </a:pPr>
            <a:r>
              <a:rPr lang="el-GR" sz="2000" kern="0" dirty="0" err="1" smtClean="0">
                <a:solidFill>
                  <a:schemeClr val="bg1"/>
                </a:solidFill>
                <a:ea typeface="Verdana" panose="020B0604030504040204" pitchFamily="34" charset="0"/>
                <a:cs typeface="Verdana" panose="020B0604030504040204" pitchFamily="34" charset="0"/>
                <a:sym typeface="Arial Black"/>
              </a:rPr>
              <a:t>Κρουαζίερα</a:t>
            </a:r>
            <a:r>
              <a:rPr lang="el-GR" sz="2000" kern="0" dirty="0" smtClean="0">
                <a:solidFill>
                  <a:schemeClr val="bg1"/>
                </a:solidFill>
                <a:ea typeface="Verdana" panose="020B0604030504040204" pitchFamily="34" charset="0"/>
                <a:cs typeface="Verdana" panose="020B0604030504040204" pitchFamily="34" charset="0"/>
                <a:sym typeface="Arial Black"/>
              </a:rPr>
              <a:t>: 10% ετήσια ανάπτυξη τα τελευταία 10 χρόνια</a:t>
            </a:r>
          </a:p>
          <a:p>
            <a:pPr lvl="0" fontAlgn="auto">
              <a:spcBef>
                <a:spcPts val="0"/>
              </a:spcBef>
              <a:spcAft>
                <a:spcPts val="1200"/>
              </a:spcAft>
              <a:defRPr sz="1800"/>
            </a:pPr>
            <a:r>
              <a:rPr lang="el-GR" sz="2000" dirty="0">
                <a:solidFill>
                  <a:schemeClr val="bg1"/>
                </a:solidFill>
              </a:rPr>
              <a:t>Η Ανακοίνωση της Επιτροπής για τον Θαλάσσιο και Παράκτιο </a:t>
            </a:r>
            <a:r>
              <a:rPr lang="el-GR" sz="2000" dirty="0" smtClean="0">
                <a:solidFill>
                  <a:schemeClr val="bg1"/>
                </a:solidFill>
              </a:rPr>
              <a:t>Τουρισμό αποσκοπεί σε:</a:t>
            </a:r>
          </a:p>
          <a:p>
            <a:pPr marL="285750" lvl="0" indent="-285750" fontAlgn="auto">
              <a:spcBef>
                <a:spcPts val="0"/>
              </a:spcBef>
              <a:spcAft>
                <a:spcPts val="1200"/>
              </a:spcAft>
              <a:buFont typeface="Arial" panose="020B0604020202020204" pitchFamily="34" charset="0"/>
              <a:buChar char="•"/>
              <a:defRPr sz="1800"/>
            </a:pPr>
            <a:r>
              <a:rPr lang="el-GR" sz="2000" dirty="0" smtClean="0">
                <a:solidFill>
                  <a:schemeClr val="bg1"/>
                </a:solidFill>
              </a:rPr>
              <a:t>Ανταγωνιστικότητα και δημιουργία θέσεων εργασίας</a:t>
            </a:r>
          </a:p>
          <a:p>
            <a:pPr marL="285750" lvl="0" indent="-285750" fontAlgn="auto">
              <a:spcBef>
                <a:spcPts val="0"/>
              </a:spcBef>
              <a:spcAft>
                <a:spcPts val="1200"/>
              </a:spcAft>
              <a:buFont typeface="Arial" panose="020B0604020202020204" pitchFamily="34" charset="0"/>
              <a:buChar char="•"/>
              <a:defRPr sz="1800"/>
            </a:pPr>
            <a:r>
              <a:rPr lang="el-GR" sz="2000" dirty="0" smtClean="0">
                <a:solidFill>
                  <a:schemeClr val="bg1"/>
                </a:solidFill>
              </a:rPr>
              <a:t>Προώθηση κατάρτισης και καινοτομίας</a:t>
            </a:r>
          </a:p>
          <a:p>
            <a:pPr marL="285750" lvl="0" indent="-285750" fontAlgn="auto">
              <a:spcBef>
                <a:spcPts val="0"/>
              </a:spcBef>
              <a:spcAft>
                <a:spcPts val="1200"/>
              </a:spcAft>
              <a:buFont typeface="Arial" panose="020B0604020202020204" pitchFamily="34" charset="0"/>
              <a:buChar char="•"/>
              <a:defRPr sz="1800"/>
            </a:pPr>
            <a:r>
              <a:rPr lang="el-GR" sz="2000" dirty="0" err="1" smtClean="0">
                <a:solidFill>
                  <a:schemeClr val="bg1"/>
                </a:solidFill>
              </a:rPr>
              <a:t>Αειφορία</a:t>
            </a:r>
            <a:endParaRPr lang="el-GR" sz="2000" dirty="0" smtClean="0">
              <a:solidFill>
                <a:schemeClr val="bg1"/>
              </a:solidFill>
            </a:endParaRPr>
          </a:p>
          <a:p>
            <a:pPr marL="285750" lvl="0" indent="-285750" fontAlgn="auto">
              <a:spcBef>
                <a:spcPts val="0"/>
              </a:spcBef>
              <a:spcAft>
                <a:spcPts val="1200"/>
              </a:spcAft>
              <a:buFont typeface="Arial" panose="020B0604020202020204" pitchFamily="34" charset="0"/>
              <a:buChar char="•"/>
              <a:defRPr sz="1800"/>
            </a:pPr>
            <a:r>
              <a:rPr lang="el-GR" sz="2000" dirty="0" smtClean="0">
                <a:solidFill>
                  <a:schemeClr val="bg1"/>
                </a:solidFill>
              </a:rPr>
              <a:t>Αύξηση στήριξης από Ευρωπαϊκά ταμεία</a:t>
            </a:r>
          </a:p>
          <a:p>
            <a:pPr marL="342900" indent="-342900" fontAlgn="auto">
              <a:spcBef>
                <a:spcPts val="0"/>
              </a:spcBef>
              <a:spcAft>
                <a:spcPts val="1200"/>
              </a:spcAft>
              <a:buFont typeface="Arial" panose="020B0604020202020204" pitchFamily="34" charset="0"/>
              <a:buChar char="•"/>
              <a:defRPr sz="1800"/>
            </a:pPr>
            <a:endParaRPr lang="en-GB" sz="1800" kern="0" dirty="0">
              <a:solidFill>
                <a:schemeClr val="bg1"/>
              </a:solidFill>
              <a:ea typeface="Verdana" panose="020B0604030504040204" pitchFamily="34" charset="0"/>
              <a:cs typeface="Verdana" panose="020B0604030504040204" pitchFamily="34" charset="0"/>
              <a:sym typeface="Arial Black"/>
            </a:endParaRPr>
          </a:p>
        </p:txBody>
      </p:sp>
      <p:sp>
        <p:nvSpPr>
          <p:cNvPr id="2" name="TextBox 1"/>
          <p:cNvSpPr txBox="1"/>
          <p:nvPr/>
        </p:nvSpPr>
        <p:spPr>
          <a:xfrm>
            <a:off x="933450" y="312738"/>
            <a:ext cx="7416800" cy="5238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45718" tIns="45718" rIns="45718" bIns="45718" spcCol="38100">
            <a:spAutoFit/>
          </a:bodyPr>
          <a:lstStyle/>
          <a:p>
            <a:pPr fontAlgn="auto" latinLnBrk="1" hangingPunct="0">
              <a:spcBef>
                <a:spcPts val="0"/>
              </a:spcBef>
              <a:spcAft>
                <a:spcPts val="0"/>
              </a:spcAft>
              <a:defRPr/>
            </a:pPr>
            <a:r>
              <a:rPr lang="el-GR" sz="2800" kern="0" dirty="0" smtClean="0">
                <a:solidFill>
                  <a:schemeClr val="accent2"/>
                </a:solidFill>
                <a:latin typeface="Avenir Roman"/>
                <a:sym typeface="Avenir Roman"/>
              </a:rPr>
              <a:t>Θαλάσσιος και Παράκτιος Τουρισμός </a:t>
            </a:r>
            <a:endParaRPr lang="en-GB" sz="2800" kern="0" dirty="0">
              <a:solidFill>
                <a:schemeClr val="accent2"/>
              </a:solidFill>
              <a:latin typeface="Avenir Roman"/>
              <a:sym typeface="Avenir Roman"/>
            </a:endParaRPr>
          </a:p>
        </p:txBody>
      </p:sp>
      <p:sp>
        <p:nvSpPr>
          <p:cNvPr id="128005" name="Slide Number Placeholder 2"/>
          <p:cNvSpPr>
            <a:spLocks noGrp="1"/>
          </p:cNvSpPr>
          <p:nvPr>
            <p:ph type="sldNum" sz="quarter" idx="4294967295"/>
          </p:nvPr>
        </p:nvSpPr>
        <p:spPr>
          <a:xfrm>
            <a:off x="6553200" y="6245225"/>
            <a:ext cx="2133600" cy="47625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4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1E4D2ADE-B7A7-4986-AA8E-AA2B9BC171FF}" type="slidenum">
              <a:rPr lang="en-GB" altLang="en-US" sz="1400" b="0" smtClean="0">
                <a:solidFill>
                  <a:srgbClr val="0F5494"/>
                </a:solidFill>
                <a:latin typeface="Arial" pitchFamily="34" charset="0"/>
                <a:ea typeface="Verdana" pitchFamily="34" charset="0"/>
                <a:cs typeface="Arial" pitchFamily="34" charset="0"/>
                <a:sym typeface="Arial" pitchFamily="34" charset="0"/>
              </a:rPr>
              <a:pPr eaLnBrk="1" hangingPunct="1"/>
              <a:t>6</a:t>
            </a:fld>
            <a:endParaRPr lang="en-GB" altLang="en-US" sz="1400" b="0" smtClean="0">
              <a:solidFill>
                <a:srgbClr val="0F5494"/>
              </a:solidFill>
              <a:latin typeface="Arial" pitchFamily="34" charset="0"/>
              <a:ea typeface="Verdana" pitchFamily="34" charset="0"/>
              <a:cs typeface="Arial" pitchFamily="34" charset="0"/>
              <a:sym typeface="Arial" pitchFamily="34" charset="0"/>
            </a:endParaRPr>
          </a:p>
        </p:txBody>
      </p:sp>
    </p:spTree>
    <p:extLst>
      <p:ext uri="{BB962C8B-B14F-4D97-AF65-F5344CB8AC3E}">
        <p14:creationId xmlns:p14="http://schemas.microsoft.com/office/powerpoint/2010/main" val="82429297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p:tmAbs val="0"/>
                                  </p:iterate>
                                  <p:childTnLst>
                                    <p:set>
                                      <p:cBhvr>
                                        <p:cTn id="6" fill="hold"/>
                                        <p:tgtEl>
                                          <p:spTgt spid="126">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26">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26">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26">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26">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26">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126">
                                            <p:txEl>
                                              <p:pRg st="5" end="5"/>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iterate>
                                    <p:tmAbs val="0"/>
                                  </p:iterate>
                                  <p:childTnLst>
                                    <p:set>
                                      <p:cBhvr>
                                        <p:cTn id="27" fill="hold"/>
                                        <p:tgtEl>
                                          <p:spTgt spid="1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07950" y="-99392"/>
            <a:ext cx="9278938" cy="776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Shape 141"/>
          <p:cNvSpPr>
            <a:spLocks noGrp="1"/>
          </p:cNvSpPr>
          <p:nvPr>
            <p:ph type="title"/>
          </p:nvPr>
        </p:nvSpPr>
        <p:spPr>
          <a:xfrm>
            <a:off x="-16933" y="576061"/>
            <a:ext cx="4372909" cy="764707"/>
          </a:xfrm>
          <a:prstGeom prst="rect">
            <a:avLst/>
          </a:prstGeom>
        </p:spPr>
        <p:txBody>
          <a:bodyPr lIns="0" tIns="0" rIns="0" bIns="0">
            <a:normAutofit/>
          </a:bodyPr>
          <a:lstStyle>
            <a:lvl1pPr algn="ctr">
              <a:defRPr sz="4000">
                <a:solidFill>
                  <a:srgbClr val="002060"/>
                </a:solidFill>
              </a:defRPr>
            </a:lvl1pPr>
          </a:lstStyle>
          <a:p>
            <a:pPr lvl="0">
              <a:defRPr sz="1800">
                <a:solidFill>
                  <a:srgbClr val="000000"/>
                </a:solidFill>
              </a:defRPr>
            </a:pPr>
            <a:r>
              <a:rPr lang="el-GR" sz="3200" dirty="0" smtClean="0">
                <a:solidFill>
                  <a:schemeClr val="accent2"/>
                </a:solidFill>
                <a:latin typeface="Verdana (Headings)"/>
              </a:rPr>
              <a:t>Ιχθυοκαλλιέργεια</a:t>
            </a:r>
            <a:endParaRPr sz="4000" dirty="0">
              <a:solidFill>
                <a:schemeClr val="accent2"/>
              </a:solidFill>
              <a:latin typeface="Verdana (Headings)"/>
            </a:endParaRPr>
          </a:p>
        </p:txBody>
      </p:sp>
      <p:sp>
        <p:nvSpPr>
          <p:cNvPr id="142" name="Shape 142"/>
          <p:cNvSpPr>
            <a:spLocks noGrp="1"/>
          </p:cNvSpPr>
          <p:nvPr>
            <p:ph type="body" idx="1"/>
          </p:nvPr>
        </p:nvSpPr>
        <p:spPr>
          <a:xfrm>
            <a:off x="0" y="1700808"/>
            <a:ext cx="4067944" cy="4104456"/>
          </a:xfrm>
          <a:prstGeom prst="rect">
            <a:avLst/>
          </a:prstGeom>
        </p:spPr>
        <p:txBody>
          <a:bodyPr lIns="0" tIns="0" rIns="0" bIns="0">
            <a:normAutofit/>
          </a:bodyPr>
          <a:lstStyle/>
          <a:p>
            <a:pPr marL="622300" lvl="0" indent="-622300">
              <a:spcBef>
                <a:spcPts val="0"/>
              </a:spcBef>
              <a:spcAft>
                <a:spcPts val="1800"/>
              </a:spcAft>
              <a:buFont typeface="Verdana"/>
              <a:defRPr sz="1800" i="0">
                <a:solidFill>
                  <a:srgbClr val="000000"/>
                </a:solidFill>
              </a:defRPr>
            </a:pPr>
            <a:r>
              <a:rPr sz="2800" dirty="0">
                <a:solidFill>
                  <a:schemeClr val="bg1"/>
                </a:solidFill>
                <a:latin typeface="Verdana Bold"/>
                <a:ea typeface="Verdana Bold"/>
                <a:cs typeface="Verdana Bold"/>
                <a:sym typeface="Verdana Bold"/>
              </a:rPr>
              <a:t>90,000 </a:t>
            </a:r>
            <a:r>
              <a:rPr lang="el-GR" sz="2800" dirty="0" smtClean="0">
                <a:solidFill>
                  <a:schemeClr val="bg1"/>
                </a:solidFill>
                <a:latin typeface="Verdana Bold"/>
                <a:ea typeface="Verdana Bold"/>
                <a:cs typeface="Verdana Bold"/>
                <a:sym typeface="Verdana Bold"/>
              </a:rPr>
              <a:t>θέσεις εργασίας στην ΕΕ</a:t>
            </a:r>
            <a:endParaRPr sz="2800" dirty="0">
              <a:solidFill>
                <a:schemeClr val="bg1"/>
              </a:solidFill>
              <a:latin typeface="Verdana Bold"/>
              <a:ea typeface="Verdana Bold"/>
              <a:cs typeface="Verdana Bold"/>
              <a:sym typeface="Verdana Bold"/>
            </a:endParaRPr>
          </a:p>
          <a:p>
            <a:pPr marL="622300" lvl="0" indent="-622300">
              <a:spcBef>
                <a:spcPts val="0"/>
              </a:spcBef>
              <a:spcAft>
                <a:spcPts val="1800"/>
              </a:spcAft>
              <a:buFont typeface="Verdana"/>
              <a:defRPr sz="1800" i="0">
                <a:solidFill>
                  <a:srgbClr val="000000"/>
                </a:solidFill>
              </a:defRPr>
            </a:pPr>
            <a:r>
              <a:rPr lang="el-GR" sz="2800" dirty="0" smtClean="0">
                <a:solidFill>
                  <a:schemeClr val="bg1"/>
                </a:solidFill>
                <a:latin typeface="Verdana Bold"/>
                <a:ea typeface="Verdana Bold"/>
                <a:cs typeface="Verdana Bold"/>
                <a:sym typeface="Verdana Bold"/>
              </a:rPr>
              <a:t>Παραγωγή στάσιμη</a:t>
            </a:r>
            <a:endParaRPr sz="2800" dirty="0">
              <a:solidFill>
                <a:schemeClr val="bg1"/>
              </a:solidFill>
              <a:latin typeface="Verdana Bold"/>
              <a:ea typeface="Verdana Bold"/>
              <a:cs typeface="Verdana Bold"/>
              <a:sym typeface="Verdana Bold"/>
            </a:endParaRPr>
          </a:p>
          <a:p>
            <a:pPr marL="622300" lvl="0" indent="-622300">
              <a:spcBef>
                <a:spcPts val="0"/>
              </a:spcBef>
              <a:spcAft>
                <a:spcPts val="1800"/>
              </a:spcAft>
              <a:buFont typeface="Verdana"/>
              <a:defRPr sz="1800" i="0">
                <a:solidFill>
                  <a:srgbClr val="000000"/>
                </a:solidFill>
              </a:defRPr>
            </a:pPr>
            <a:r>
              <a:rPr lang="el-GR" sz="2800" dirty="0" smtClean="0">
                <a:solidFill>
                  <a:schemeClr val="bg1"/>
                </a:solidFill>
                <a:latin typeface="Verdana Bold"/>
                <a:ea typeface="Verdana Bold"/>
                <a:cs typeface="Verdana Bold"/>
                <a:sym typeface="Verdana Bold"/>
              </a:rPr>
              <a:t>Η ΕΕ βοηθά τα </a:t>
            </a:r>
            <a:r>
              <a:rPr lang="el-GR" sz="2800" dirty="0" err="1" smtClean="0">
                <a:solidFill>
                  <a:schemeClr val="bg1"/>
                </a:solidFill>
                <a:latin typeface="Verdana Bold"/>
                <a:ea typeface="Verdana Bold"/>
                <a:cs typeface="Verdana Bold"/>
                <a:sym typeface="Verdana Bold"/>
              </a:rPr>
              <a:t>ΚΜ</a:t>
            </a:r>
            <a:r>
              <a:rPr lang="el-GR" sz="2800" dirty="0" smtClean="0">
                <a:solidFill>
                  <a:schemeClr val="bg1"/>
                </a:solidFill>
                <a:latin typeface="Verdana Bold"/>
                <a:ea typeface="Verdana Bold"/>
                <a:cs typeface="Verdana Bold"/>
                <a:sym typeface="Verdana Bold"/>
              </a:rPr>
              <a:t> στην αύξηση της ανταγωνιστικότητας και παραγωγή ποιοτικών προϊόντων </a:t>
            </a:r>
            <a:endParaRPr sz="2800" dirty="0">
              <a:solidFill>
                <a:schemeClr val="bg1"/>
              </a:solidFill>
              <a:latin typeface="Verdana Bold"/>
              <a:ea typeface="Verdana Bold"/>
              <a:cs typeface="Verdana Bold"/>
              <a:sym typeface="Verdana Bold"/>
            </a:endParaRPr>
          </a:p>
        </p:txBody>
      </p:sp>
      <p:sp>
        <p:nvSpPr>
          <p:cNvPr id="7" name="Content Placeholder 7"/>
          <p:cNvSpPr txBox="1">
            <a:spLocks/>
          </p:cNvSpPr>
          <p:nvPr/>
        </p:nvSpPr>
        <p:spPr bwMode="auto">
          <a:xfrm>
            <a:off x="4464497" y="2060848"/>
            <a:ext cx="4679503" cy="525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defTabSz="617425">
              <a:spcBef>
                <a:spcPts val="400"/>
              </a:spcBef>
              <a:defRPr sz="1800" i="0">
                <a:solidFill>
                  <a:srgbClr val="000000"/>
                </a:solidFill>
              </a:defRPr>
            </a:pPr>
            <a:r>
              <a:rPr lang="el-GR" sz="2000" i="0" kern="0" dirty="0" smtClean="0">
                <a:solidFill>
                  <a:schemeClr val="bg1"/>
                </a:solidFill>
              </a:rPr>
              <a:t>Ανακοίνωση ΕΕ - Ιανουάριος</a:t>
            </a:r>
            <a:r>
              <a:rPr lang="en-US" sz="2000" i="0" kern="0" dirty="0" smtClean="0">
                <a:solidFill>
                  <a:schemeClr val="bg1"/>
                </a:solidFill>
              </a:rPr>
              <a:t> 2014</a:t>
            </a:r>
          </a:p>
          <a:p>
            <a:pPr defTabSz="617425">
              <a:spcBef>
                <a:spcPts val="300"/>
              </a:spcBef>
              <a:defRPr sz="1800" i="0">
                <a:solidFill>
                  <a:srgbClr val="000000"/>
                </a:solidFill>
              </a:defRPr>
            </a:pPr>
            <a:endParaRPr lang="en-US" sz="2000" i="0" kern="0" dirty="0" smtClean="0">
              <a:solidFill>
                <a:schemeClr val="bg1"/>
              </a:solidFill>
            </a:endParaRPr>
          </a:p>
          <a:p>
            <a:pPr defTabSz="617425">
              <a:spcBef>
                <a:spcPts val="400"/>
              </a:spcBef>
              <a:defRPr sz="1800" i="0">
                <a:solidFill>
                  <a:srgbClr val="000000"/>
                </a:solidFill>
              </a:defRPr>
            </a:pPr>
            <a:r>
              <a:rPr lang="el-GR" sz="2000" i="0" kern="0" dirty="0" smtClean="0">
                <a:solidFill>
                  <a:schemeClr val="bg1"/>
                </a:solidFill>
              </a:rPr>
              <a:t>Υπεράκτια αιολική ενέργεια: κάλυψη </a:t>
            </a:r>
            <a:r>
              <a:rPr lang="en-US" sz="2000" i="0" kern="0" dirty="0" smtClean="0">
                <a:solidFill>
                  <a:schemeClr val="bg1"/>
                </a:solidFill>
              </a:rPr>
              <a:t>4% </a:t>
            </a:r>
            <a:r>
              <a:rPr lang="el-GR" sz="2000" i="0" kern="0" dirty="0" smtClean="0">
                <a:solidFill>
                  <a:schemeClr val="bg1"/>
                </a:solidFill>
              </a:rPr>
              <a:t>των αναγκών της ΕΕ +</a:t>
            </a:r>
            <a:r>
              <a:rPr lang="en-US" sz="2000" i="0" kern="0" dirty="0" smtClean="0">
                <a:solidFill>
                  <a:schemeClr val="bg1"/>
                </a:solidFill>
              </a:rPr>
              <a:t>            170,000 </a:t>
            </a:r>
            <a:r>
              <a:rPr lang="el-GR" sz="2000" i="0" kern="0" dirty="0" smtClean="0">
                <a:solidFill>
                  <a:schemeClr val="bg1"/>
                </a:solidFill>
              </a:rPr>
              <a:t>θέσεις εργασίας μέχρι το</a:t>
            </a:r>
            <a:r>
              <a:rPr lang="en-US" sz="2000" i="0" kern="0" dirty="0" smtClean="0">
                <a:solidFill>
                  <a:schemeClr val="bg1"/>
                </a:solidFill>
              </a:rPr>
              <a:t> 2020.</a:t>
            </a:r>
          </a:p>
          <a:p>
            <a:pPr defTabSz="617425">
              <a:spcBef>
                <a:spcPts val="300"/>
              </a:spcBef>
              <a:defRPr sz="1800" i="0">
                <a:solidFill>
                  <a:srgbClr val="000000"/>
                </a:solidFill>
              </a:defRPr>
            </a:pPr>
            <a:endParaRPr lang="en-US" sz="2000" i="0" kern="0" dirty="0" smtClean="0">
              <a:solidFill>
                <a:schemeClr val="bg1"/>
              </a:solidFill>
            </a:endParaRPr>
          </a:p>
          <a:p>
            <a:pPr defTabSz="693738">
              <a:buClr>
                <a:srgbClr val="0F5494"/>
              </a:buClr>
              <a:defRPr/>
            </a:pPr>
            <a:endParaRPr lang="en-GB" b="0" kern="0" dirty="0" smtClean="0">
              <a:solidFill>
                <a:schemeClr val="bg1"/>
              </a:solidFill>
              <a:latin typeface="Times New Roman" pitchFamily="18" charset="0"/>
              <a:cs typeface="Times New Roman" pitchFamily="18" charset="0"/>
            </a:endParaRPr>
          </a:p>
        </p:txBody>
      </p:sp>
      <p:sp>
        <p:nvSpPr>
          <p:cNvPr id="2" name="TextBox 1"/>
          <p:cNvSpPr txBox="1"/>
          <p:nvPr/>
        </p:nvSpPr>
        <p:spPr>
          <a:xfrm>
            <a:off x="5508104" y="404664"/>
            <a:ext cx="2232248" cy="954107"/>
          </a:xfrm>
          <a:prstGeom prst="rect">
            <a:avLst/>
          </a:prstGeom>
          <a:noFill/>
        </p:spPr>
        <p:txBody>
          <a:bodyPr wrap="square" rtlCol="0">
            <a:spAutoFit/>
          </a:bodyPr>
          <a:lstStyle/>
          <a:p>
            <a:r>
              <a:rPr lang="el-GR" sz="2800" dirty="0" smtClean="0">
                <a:solidFill>
                  <a:schemeClr val="accent2"/>
                </a:solidFill>
                <a:latin typeface="+mj-lt"/>
              </a:rPr>
              <a:t>Ωκεάνια Ενέργεια</a:t>
            </a:r>
            <a:endParaRPr lang="en-US" sz="2800" dirty="0" err="1" smtClean="0">
              <a:solidFill>
                <a:schemeClr val="accent2"/>
              </a:solidFill>
              <a:latin typeface="+mj-lt"/>
            </a:endParaRPr>
          </a:p>
        </p:txBody>
      </p:sp>
    </p:spTree>
    <p:extLst>
      <p:ext uri="{BB962C8B-B14F-4D97-AF65-F5344CB8AC3E}">
        <p14:creationId xmlns:p14="http://schemas.microsoft.com/office/powerpoint/2010/main" val="83961095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3995738" y="1617762"/>
            <a:ext cx="4910137" cy="4062651"/>
          </a:xfrm>
          <a:prstGeom prst="rect">
            <a:avLst/>
          </a:prstGeom>
          <a:noFill/>
          <a:ln>
            <a:noFill/>
          </a:ln>
          <a:extLst/>
        </p:spPr>
        <p:txBody>
          <a:bodyPr>
            <a:spAutoFit/>
          </a:bodyPr>
          <a:lstStyle>
            <a:lvl1pPr eaLnBrk="0" hangingPunct="0">
              <a:spcBef>
                <a:spcPct val="20000"/>
              </a:spcBef>
              <a:buClr>
                <a:srgbClr val="0F5494"/>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el-GR" altLang="en-US" sz="2800" i="0" dirty="0" smtClean="0">
                <a:solidFill>
                  <a:srgbClr val="0000FF"/>
                </a:solidFill>
                <a:latin typeface="Tahoma" panose="020B0604030504040204" pitchFamily="34" charset="0"/>
                <a:ea typeface="Tahoma" panose="020B0604030504040204" pitchFamily="34" charset="0"/>
                <a:cs typeface="Tahoma" panose="020B0604030504040204" pitchFamily="34" charset="0"/>
              </a:rPr>
              <a:t>Οδηγία για τον Θαλάσσιο Χωροταξικό Σχεδιασμό</a:t>
            </a:r>
            <a:endParaRPr lang="en-GB" altLang="en-US" sz="2800" i="0" dirty="0" smtClean="0">
              <a:solidFill>
                <a:srgbClr val="0000FF"/>
              </a:solidFill>
              <a:latin typeface="Tahoma" panose="020B0604030504040204" pitchFamily="34" charset="0"/>
              <a:ea typeface="Tahoma" panose="020B0604030504040204" pitchFamily="34" charset="0"/>
              <a:cs typeface="Tahoma" panose="020B0604030504040204" pitchFamily="34" charset="0"/>
            </a:endParaRPr>
          </a:p>
          <a:p>
            <a:pPr algn="ctr" eaLnBrk="1" hangingPunct="1">
              <a:spcBef>
                <a:spcPct val="0"/>
              </a:spcBef>
              <a:buClrTx/>
              <a:buFontTx/>
              <a:buNone/>
              <a:defRPr/>
            </a:pPr>
            <a:endParaRPr lang="en-US" b="0" i="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just" eaLnBrk="1" hangingPunct="1">
              <a:spcBef>
                <a:spcPct val="0"/>
              </a:spcBef>
              <a:spcAft>
                <a:spcPts val="1200"/>
              </a:spcAft>
              <a:buClrTx/>
              <a:defRPr/>
            </a:pPr>
            <a:r>
              <a:rPr lang="el-GR" sz="2000" b="0" i="0" dirty="0" smtClean="0">
                <a:latin typeface="Tahoma" panose="020B0604030504040204" pitchFamily="34" charset="0"/>
                <a:ea typeface="Tahoma" panose="020B0604030504040204" pitchFamily="34" charset="0"/>
                <a:cs typeface="Tahoma" panose="020B0604030504040204" pitchFamily="34" charset="0"/>
              </a:rPr>
              <a:t>Οδηγία </a:t>
            </a:r>
            <a:r>
              <a:rPr lang="en-US" sz="2000" b="0" i="0" dirty="0" smtClean="0">
                <a:latin typeface="Tahoma" panose="020B0604030504040204" pitchFamily="34" charset="0"/>
                <a:ea typeface="Tahoma" panose="020B0604030504040204" pitchFamily="34" charset="0"/>
                <a:cs typeface="Tahoma" panose="020B0604030504040204" pitchFamily="34" charset="0"/>
              </a:rPr>
              <a:t>2014/89/EU </a:t>
            </a:r>
            <a:r>
              <a:rPr lang="el-GR" sz="2000" b="0" i="0" dirty="0" smtClean="0">
                <a:latin typeface="Tahoma" panose="020B0604030504040204" pitchFamily="34" charset="0"/>
                <a:ea typeface="Tahoma" panose="020B0604030504040204" pitchFamily="34" charset="0"/>
                <a:cs typeface="Tahoma" panose="020B0604030504040204" pitchFamily="34" charset="0"/>
              </a:rPr>
              <a:t>του Ευρωπαϊκού Κοινοβουλίου και του Συμβουλίου</a:t>
            </a:r>
          </a:p>
          <a:p>
            <a:pPr marL="342900" indent="-342900" algn="just" eaLnBrk="1" hangingPunct="1">
              <a:spcBef>
                <a:spcPct val="0"/>
              </a:spcBef>
              <a:spcAft>
                <a:spcPts val="1200"/>
              </a:spcAft>
              <a:buClrTx/>
              <a:defRPr/>
            </a:pPr>
            <a:r>
              <a:rPr lang="el-GR" sz="2000" b="0" i="0" dirty="0" smtClean="0">
                <a:latin typeface="Tahoma" panose="020B0604030504040204" pitchFamily="34" charset="0"/>
                <a:ea typeface="Tahoma" panose="020B0604030504040204" pitchFamily="34" charset="0"/>
                <a:cs typeface="Tahoma" panose="020B0604030504040204" pitchFamily="34" charset="0"/>
              </a:rPr>
              <a:t>Τόνωση της γαλάζιας οικονομίας</a:t>
            </a:r>
          </a:p>
          <a:p>
            <a:pPr marL="342900" indent="-342900" algn="just" eaLnBrk="1" hangingPunct="1">
              <a:spcBef>
                <a:spcPct val="0"/>
              </a:spcBef>
              <a:spcAft>
                <a:spcPts val="1200"/>
              </a:spcAft>
              <a:buClrTx/>
              <a:defRPr/>
            </a:pPr>
            <a:r>
              <a:rPr lang="el-GR" sz="2000" b="0" i="0" dirty="0" smtClean="0">
                <a:latin typeface="Tahoma" panose="020B0604030504040204" pitchFamily="34" charset="0"/>
                <a:ea typeface="Tahoma" panose="020B0604030504040204" pitchFamily="34" charset="0"/>
                <a:cs typeface="Tahoma" panose="020B0604030504040204" pitchFamily="34" charset="0"/>
              </a:rPr>
              <a:t>Ξεκάθαρη οριοθέτησης θαλάσσιων / ναυτιλιακών δραστηριοτήτων</a:t>
            </a:r>
          </a:p>
          <a:p>
            <a:pPr marL="342900" indent="-342900" algn="just" eaLnBrk="1" hangingPunct="1">
              <a:spcBef>
                <a:spcPct val="0"/>
              </a:spcBef>
              <a:spcAft>
                <a:spcPts val="1200"/>
              </a:spcAft>
              <a:buClrTx/>
              <a:defRPr/>
            </a:pPr>
            <a:r>
              <a:rPr lang="el-GR" sz="2000" b="0" i="0" dirty="0" smtClean="0">
                <a:latin typeface="Tahoma" panose="020B0604030504040204" pitchFamily="34" charset="0"/>
                <a:ea typeface="Tahoma" panose="020B0604030504040204" pitchFamily="34" charset="0"/>
                <a:cs typeface="Tahoma" panose="020B0604030504040204" pitchFamily="34" charset="0"/>
              </a:rPr>
              <a:t>Διευκόλυνση συνεργασίας εντός και εκτός ΕΕ.</a:t>
            </a:r>
            <a:endParaRPr lang="en-US" sz="2000" b="0" i="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52665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xEl>
                                              <p:pRg st="2" end="2"/>
                                            </p:txEl>
                                          </p:spTgt>
                                        </p:tgtEl>
                                        <p:attrNameLst>
                                          <p:attrName>style.visibility</p:attrName>
                                        </p:attrNameLst>
                                      </p:cBhvr>
                                      <p:to>
                                        <p:strVal val="visible"/>
                                      </p:to>
                                    </p:set>
                                    <p:animEffect transition="in" filter="fade">
                                      <p:cBhvr>
                                        <p:cTn id="7" dur="500"/>
                                        <p:tgtEl>
                                          <p:spTgt spid="717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xEl>
                                              <p:pRg st="3" end="3"/>
                                            </p:txEl>
                                          </p:spTgt>
                                        </p:tgtEl>
                                        <p:attrNameLst>
                                          <p:attrName>style.visibility</p:attrName>
                                        </p:attrNameLst>
                                      </p:cBhvr>
                                      <p:to>
                                        <p:strVal val="visible"/>
                                      </p:to>
                                    </p:set>
                                    <p:animEffect transition="in" filter="fade">
                                      <p:cBhvr>
                                        <p:cTn id="12" dur="500"/>
                                        <p:tgtEl>
                                          <p:spTgt spid="717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0">
                                            <p:txEl>
                                              <p:pRg st="4" end="4"/>
                                            </p:txEl>
                                          </p:spTgt>
                                        </p:tgtEl>
                                        <p:attrNameLst>
                                          <p:attrName>style.visibility</p:attrName>
                                        </p:attrNameLst>
                                      </p:cBhvr>
                                      <p:to>
                                        <p:strVal val="visible"/>
                                      </p:to>
                                    </p:set>
                                    <p:animEffect transition="in" filter="fade">
                                      <p:cBhvr>
                                        <p:cTn id="17" dur="500"/>
                                        <p:tgtEl>
                                          <p:spTgt spid="717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0">
                                            <p:txEl>
                                              <p:pRg st="5" end="5"/>
                                            </p:txEl>
                                          </p:spTgt>
                                        </p:tgtEl>
                                        <p:attrNameLst>
                                          <p:attrName>style.visibility</p:attrName>
                                        </p:attrNameLst>
                                      </p:cBhvr>
                                      <p:to>
                                        <p:strVal val="visible"/>
                                      </p:to>
                                    </p:set>
                                    <p:animEffect transition="in" filter="fade">
                                      <p:cBhvr>
                                        <p:cTn id="22" dur="500"/>
                                        <p:tgtEl>
                                          <p:spTgt spid="71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68313" y="1340768"/>
            <a:ext cx="8229600" cy="649288"/>
          </a:xfrm>
        </p:spPr>
        <p:txBody>
          <a:bodyPr/>
          <a:lstStyle/>
          <a:p>
            <a:pPr algn="ctr"/>
            <a:r>
              <a:rPr lang="el-GR" altLang="en-US" dirty="0" smtClean="0">
                <a:latin typeface="Tahoma" pitchFamily="34" charset="0"/>
                <a:cs typeface="Tahoma" pitchFamily="34" charset="0"/>
              </a:rPr>
              <a:t>Προκηρύξεις για γαλάζια έρευνα</a:t>
            </a:r>
            <a:endParaRPr lang="en-GB" altLang="en-US" dirty="0" smtClean="0">
              <a:latin typeface="Tahoma" pitchFamily="34" charset="0"/>
              <a:cs typeface="Tahoma" pitchFamily="34" charset="0"/>
            </a:endParaRPr>
          </a:p>
        </p:txBody>
      </p:sp>
      <p:sp>
        <p:nvSpPr>
          <p:cNvPr id="3" name="TextBox 2"/>
          <p:cNvSpPr txBox="1"/>
          <p:nvPr/>
        </p:nvSpPr>
        <p:spPr>
          <a:xfrm>
            <a:off x="683568" y="2492896"/>
            <a:ext cx="7560840" cy="3046988"/>
          </a:xfrm>
          <a:prstGeom prst="rect">
            <a:avLst/>
          </a:prstGeom>
          <a:noFill/>
        </p:spPr>
        <p:txBody>
          <a:bodyPr wrap="square" rtlCol="0">
            <a:spAutoFit/>
          </a:bodyPr>
          <a:lstStyle/>
          <a:p>
            <a:r>
              <a:rPr lang="el-GR" sz="2400" b="0" dirty="0">
                <a:solidFill>
                  <a:srgbClr val="0F5494"/>
                </a:solidFill>
              </a:rPr>
              <a:t>Γαλάζια τεχνολογία: Μεταφορά καινοτόμων λύσεων στις οικονομίες θαλάσσιων </a:t>
            </a:r>
            <a:r>
              <a:rPr lang="el-GR" sz="2400" b="0" dirty="0" smtClean="0">
                <a:solidFill>
                  <a:srgbClr val="0F5494"/>
                </a:solidFill>
              </a:rPr>
              <a:t>λεκανών</a:t>
            </a:r>
          </a:p>
          <a:p>
            <a:endParaRPr lang="el-GR" sz="2400" b="0" dirty="0">
              <a:solidFill>
                <a:srgbClr val="0F5494"/>
              </a:solidFill>
            </a:endParaRPr>
          </a:p>
          <a:p>
            <a:r>
              <a:rPr lang="el-GR" sz="2400" b="0" dirty="0" smtClean="0">
                <a:solidFill>
                  <a:srgbClr val="0F5494"/>
                </a:solidFill>
              </a:rPr>
              <a:t>Γαλάζια Εργαστήρια: καινοτόμες λύσεις για θαλάσσιες προκλήσεις</a:t>
            </a:r>
          </a:p>
          <a:p>
            <a:endParaRPr lang="el-GR" sz="2400" b="0" dirty="0">
              <a:solidFill>
                <a:srgbClr val="0F5494"/>
              </a:solidFill>
            </a:endParaRPr>
          </a:p>
          <a:p>
            <a:r>
              <a:rPr lang="el-GR" sz="2400" b="0" dirty="0" smtClean="0">
                <a:solidFill>
                  <a:srgbClr val="0F5494"/>
                </a:solidFill>
              </a:rPr>
              <a:t>Γαλάζιες Σταδιοδρομίες: ανταπόκριση σε πραγματικές ανάγκες</a:t>
            </a:r>
            <a:endParaRPr lang="en-US" sz="2400" b="0" dirty="0" err="1" smtClean="0">
              <a:solidFill>
                <a:srgbClr val="0F5494"/>
              </a:solidFill>
            </a:endParaRPr>
          </a:p>
        </p:txBody>
      </p:sp>
    </p:spTree>
    <p:extLst>
      <p:ext uri="{BB962C8B-B14F-4D97-AF65-F5344CB8AC3E}">
        <p14:creationId xmlns:p14="http://schemas.microsoft.com/office/powerpoint/2010/main" val="4229250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24559</TotalTime>
  <Words>1473</Words>
  <Application>Microsoft Office PowerPoint</Application>
  <PresentationFormat>On-screen Show (4:3)</PresentationFormat>
  <Paragraphs>234</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1_Default Design</vt:lpstr>
      <vt:lpstr>2_Default Design</vt:lpstr>
      <vt:lpstr>PowerPoint Presentation</vt:lpstr>
      <vt:lpstr>Η Διακήρυξη της Λεμεσού, Οκτώβριος 2012</vt:lpstr>
      <vt:lpstr>Ανάπτυξη της Γαλάζιας Οικονομίας</vt:lpstr>
      <vt:lpstr>PowerPoint Presentation</vt:lpstr>
      <vt:lpstr>Καινοτομία στη Γαλάζια Οικονομία</vt:lpstr>
      <vt:lpstr>PowerPoint Presentation</vt:lpstr>
      <vt:lpstr>Ιχθυοκαλλιέργεια</vt:lpstr>
      <vt:lpstr>PowerPoint Presentation</vt:lpstr>
      <vt:lpstr>Προκηρύξεις για γαλάζια έρευνα</vt:lpstr>
      <vt:lpstr>PowerPoint Presentation</vt:lpstr>
      <vt:lpstr>Ένωση για τη Μεσόγειο</vt:lpstr>
      <vt:lpstr>Ευρωπαϊκή Στρατηγική για τη μακρό-περιφέρεια της Αδριατικής-Ιονίου (EUSAIR)</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THEOPHILOU Christos (MARE)</dc:creator>
  <cp:lastModifiedBy>THEOPHILOU Christos (MARE)</cp:lastModifiedBy>
  <cp:revision>599</cp:revision>
  <cp:lastPrinted>2016-10-12T17:06:05Z</cp:lastPrinted>
  <dcterms:created xsi:type="dcterms:W3CDTF">2011-10-28T10:25:18Z</dcterms:created>
  <dcterms:modified xsi:type="dcterms:W3CDTF">2016-10-12T17:57:29Z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