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karanikola" initials="m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21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3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5F31-D5E6-4E47-A063-7A6E6F72CE2C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3011-08B7-4DE1-ADD1-4333735DA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296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5F31-D5E6-4E47-A063-7A6E6F72CE2C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3011-08B7-4DE1-ADD1-4333735DA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44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5F31-D5E6-4E47-A063-7A6E6F72CE2C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3011-08B7-4DE1-ADD1-4333735DA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160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5F31-D5E6-4E47-A063-7A6E6F72CE2C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3011-08B7-4DE1-ADD1-4333735DA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67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5F31-D5E6-4E47-A063-7A6E6F72CE2C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3011-08B7-4DE1-ADD1-4333735DA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309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5F31-D5E6-4E47-A063-7A6E6F72CE2C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3011-08B7-4DE1-ADD1-4333735DA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58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5F31-D5E6-4E47-A063-7A6E6F72CE2C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3011-08B7-4DE1-ADD1-4333735DA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52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5F31-D5E6-4E47-A063-7A6E6F72CE2C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3011-08B7-4DE1-ADD1-4333735DA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39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5F31-D5E6-4E47-A063-7A6E6F72CE2C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3011-08B7-4DE1-ADD1-4333735DA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744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5F31-D5E6-4E47-A063-7A6E6F72CE2C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3011-08B7-4DE1-ADD1-4333735DA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67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5F31-D5E6-4E47-A063-7A6E6F72CE2C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3011-08B7-4DE1-ADD1-4333735DA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02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45F31-D5E6-4E47-A063-7A6E6F72CE2C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3011-08B7-4DE1-ADD1-4333735DA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00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 flipV="1">
            <a:off x="6368022" y="2041776"/>
            <a:ext cx="2361447" cy="733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8" y="24734"/>
            <a:ext cx="1224375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58" y="-57312"/>
            <a:ext cx="11804585" cy="911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26" y="593798"/>
            <a:ext cx="10852306" cy="9436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136" y="1406771"/>
            <a:ext cx="3179298" cy="5401997"/>
          </a:xfrm>
          <a:prstGeom prst="rect">
            <a:avLst/>
          </a:prstGeom>
          <a:solidFill>
            <a:schemeClr val="tx1">
              <a:lumMod val="85000"/>
              <a:lumOff val="15000"/>
              <a:alpha val="4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1400" b="1" dirty="0" smtClean="0"/>
          </a:p>
          <a:p>
            <a:endParaRPr lang="el-GR" sz="1400" b="1" dirty="0"/>
          </a:p>
          <a:p>
            <a:endParaRPr lang="el-GR" sz="1400" b="1" dirty="0" smtClean="0"/>
          </a:p>
          <a:p>
            <a:endParaRPr lang="el-GR" sz="1400" b="1" dirty="0" smtClean="0"/>
          </a:p>
          <a:p>
            <a:endParaRPr lang="el-GR" sz="1400" b="1" dirty="0" smtClean="0"/>
          </a:p>
          <a:p>
            <a:endParaRPr lang="el-GR" sz="1400" b="1" u="sng" dirty="0" smtClean="0"/>
          </a:p>
          <a:p>
            <a:endParaRPr lang="el-GR" sz="1400" b="1" u="sng" dirty="0" smtClean="0"/>
          </a:p>
          <a:p>
            <a:r>
              <a:rPr lang="el-GR" sz="1400" b="1" u="sng" dirty="0" smtClean="0"/>
              <a:t>Μεθοδολογία </a:t>
            </a:r>
            <a:r>
              <a:rPr lang="el-GR" sz="1400" b="1" u="sng" dirty="0" smtClean="0"/>
              <a:t>&amp; Θεωρητικό Υπόβαθρο</a:t>
            </a:r>
          </a:p>
          <a:p>
            <a:r>
              <a:rPr lang="el-GR" sz="1400" b="1" dirty="0" smtClean="0"/>
              <a:t>-Ποιοτική μελέτη</a:t>
            </a:r>
          </a:p>
          <a:p>
            <a:r>
              <a:rPr lang="el-GR" sz="1400" b="1" dirty="0" smtClean="0"/>
              <a:t>-Φαινομενολογική </a:t>
            </a:r>
            <a:r>
              <a:rPr lang="el-GR" sz="1400" b="1" dirty="0" smtClean="0"/>
              <a:t>μεθοδολογία</a:t>
            </a:r>
            <a:endParaRPr lang="el-GR" sz="1400" b="1" dirty="0" smtClean="0"/>
          </a:p>
          <a:p>
            <a:r>
              <a:rPr lang="el-GR" sz="1400" b="1" dirty="0" smtClean="0"/>
              <a:t>-Υπαρξιακό φιλοσοφικό υπόβαθρο  </a:t>
            </a:r>
          </a:p>
          <a:p>
            <a:r>
              <a:rPr lang="el-GR" sz="1400" b="1" dirty="0" smtClean="0"/>
              <a:t>-Ατομικές συνεντεύξεις</a:t>
            </a:r>
          </a:p>
          <a:p>
            <a:endParaRPr lang="el-GR" sz="500" b="1" u="sng" dirty="0" smtClean="0"/>
          </a:p>
          <a:p>
            <a:r>
              <a:rPr lang="el-GR" sz="1400" b="1" u="sng" dirty="0" err="1" smtClean="0"/>
              <a:t>Ημι</a:t>
            </a:r>
            <a:r>
              <a:rPr lang="el-GR" sz="1400" b="1" u="sng" dirty="0" smtClean="0"/>
              <a:t>-δομημένος </a:t>
            </a:r>
            <a:r>
              <a:rPr lang="el-GR" sz="1400" b="1" u="sng" dirty="0" smtClean="0"/>
              <a:t>οδηγός μελέτης </a:t>
            </a:r>
          </a:p>
          <a:p>
            <a:r>
              <a:rPr lang="el-GR" sz="1400" b="1" dirty="0" smtClean="0"/>
              <a:t>-Μιλήστε μου για το πώς είναι να έχει κανείς διπολική διαταραχή. </a:t>
            </a:r>
          </a:p>
          <a:p>
            <a:r>
              <a:rPr lang="el-GR" sz="1400" b="1" dirty="0" smtClean="0"/>
              <a:t>-Θα ήθελα </a:t>
            </a:r>
            <a:r>
              <a:rPr lang="el-GR" sz="1400" b="1" dirty="0" smtClean="0"/>
              <a:t>να μου περιγράψετε </a:t>
            </a:r>
            <a:r>
              <a:rPr lang="el-GR" sz="1400" b="1" dirty="0" smtClean="0"/>
              <a:t>πως βιώνετε την εναλλαγή διάθεσης </a:t>
            </a:r>
            <a:r>
              <a:rPr lang="el-GR" sz="1400" b="1" dirty="0" smtClean="0"/>
              <a:t>&amp; </a:t>
            </a:r>
            <a:r>
              <a:rPr lang="el-GR" sz="1400" b="1" dirty="0" smtClean="0"/>
              <a:t>συναισθημάτων </a:t>
            </a:r>
            <a:r>
              <a:rPr lang="el-GR" sz="1400" b="1" dirty="0" smtClean="0"/>
              <a:t>που προκύπτουν από τη νόσο σας. </a:t>
            </a:r>
          </a:p>
          <a:p>
            <a:r>
              <a:rPr lang="el-GR" sz="1400" b="1" dirty="0" smtClean="0"/>
              <a:t>-Έχει επηρεάσει η νόσος σας τη ζωή σας με κάποιο τρόπο;</a:t>
            </a:r>
          </a:p>
          <a:p>
            <a:r>
              <a:rPr lang="el-GR" sz="1400" b="1" dirty="0" smtClean="0"/>
              <a:t>-Θα ήθελα να μου περιγράψετε πώς είναι η σχέσης σας με τους επαγγελματίες ψυχικής υγείας.</a:t>
            </a:r>
          </a:p>
          <a:p>
            <a:r>
              <a:rPr lang="el-GR" sz="1400" b="1" dirty="0" smtClean="0"/>
              <a:t>-Μιλήστε μου για τις κοινωνικές σας </a:t>
            </a:r>
            <a:r>
              <a:rPr lang="el-GR" sz="1400" b="1" dirty="0" smtClean="0"/>
              <a:t>σχέσεις</a:t>
            </a:r>
          </a:p>
          <a:p>
            <a:endParaRPr lang="el-GR" sz="500" b="1" dirty="0" smtClean="0"/>
          </a:p>
          <a:p>
            <a:r>
              <a:rPr lang="el-GR" sz="1400" b="1" u="sng" dirty="0" smtClean="0"/>
              <a:t>Δείγμα</a:t>
            </a:r>
          </a:p>
          <a:p>
            <a:r>
              <a:rPr lang="el-GR" sz="1400" b="1" dirty="0" smtClean="0"/>
              <a:t>-13 άτομα με Διπολική Διαταραχή κατά DSM-IV-TR</a:t>
            </a:r>
          </a:p>
          <a:p>
            <a:r>
              <a:rPr lang="el-GR" sz="1400" b="1" dirty="0" smtClean="0"/>
              <a:t>-Σκόπιμη Δειγματοληψία / Θεματικός κορεσμός</a:t>
            </a:r>
          </a:p>
          <a:p>
            <a:pPr marL="285750" indent="-285750"/>
            <a:endParaRPr lang="el-G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 smtClean="0"/>
              <a:t> </a:t>
            </a:r>
            <a:endParaRPr lang="el-GR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9200272" y="1631852"/>
            <a:ext cx="3023690" cy="5120643"/>
          </a:xfrm>
          <a:prstGeom prst="rect">
            <a:avLst/>
          </a:prstGeom>
          <a:solidFill>
            <a:schemeClr val="bg2">
              <a:lumMod val="25000"/>
              <a:alpha val="54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1500" b="1" u="sng" dirty="0" smtClean="0"/>
          </a:p>
          <a:p>
            <a:r>
              <a:rPr lang="el-GR" sz="1500" b="1" u="sng" dirty="0" smtClean="0"/>
              <a:t>Συμπεράσματα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500" b="1" u="sng" dirty="0" smtClean="0"/>
              <a:t>Η απρόβλεπτη</a:t>
            </a:r>
            <a:r>
              <a:rPr lang="el-GR" sz="1500" b="1" dirty="0" smtClean="0"/>
              <a:t> </a:t>
            </a:r>
            <a:r>
              <a:rPr lang="el-GR" sz="1500" b="1" dirty="0"/>
              <a:t>και χρόνια </a:t>
            </a:r>
            <a:r>
              <a:rPr lang="el-GR" sz="1500" b="1" u="sng" dirty="0"/>
              <a:t>εναλλαγή</a:t>
            </a:r>
            <a:r>
              <a:rPr lang="el-GR" sz="1500" b="1" dirty="0"/>
              <a:t> της </a:t>
            </a:r>
            <a:r>
              <a:rPr lang="el-GR" sz="1500" b="1" u="sng" dirty="0"/>
              <a:t>διάθεσης </a:t>
            </a:r>
            <a:r>
              <a:rPr lang="el-GR" sz="1500" b="1" u="sng" dirty="0" smtClean="0"/>
              <a:t>φαίνεται να προκαλούν οδύνη </a:t>
            </a:r>
            <a:endParaRPr lang="el-GR" sz="15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500" b="1" dirty="0" smtClean="0"/>
              <a:t>Η σημαντικότητα  της </a:t>
            </a:r>
            <a:r>
              <a:rPr lang="el-GR" sz="1500" b="1" u="sng" dirty="0" smtClean="0"/>
              <a:t>ορθής </a:t>
            </a:r>
            <a:r>
              <a:rPr lang="el-GR" sz="1500" b="1" u="sng" dirty="0"/>
              <a:t>λήψης </a:t>
            </a:r>
            <a:r>
              <a:rPr lang="el-GR" sz="1500" b="1" u="sng" dirty="0" smtClean="0"/>
              <a:t> της φαρμακοθεραπείας σχετίζεται με αντίληψη ελέγχου της πορείας της </a:t>
            </a:r>
            <a:r>
              <a:rPr lang="el-GR" sz="1500" b="1" u="sng" dirty="0" smtClean="0"/>
              <a:t>νόσου.</a:t>
            </a:r>
            <a:endParaRPr lang="el-GR" sz="15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500" b="1" dirty="0" smtClean="0"/>
              <a:t>Ωστόσο </a:t>
            </a:r>
            <a:r>
              <a:rPr lang="el-GR" sz="1500" b="1" dirty="0" smtClean="0"/>
              <a:t>περιγράφεται κοινωνικός στιγματισμός </a:t>
            </a:r>
            <a:r>
              <a:rPr lang="el-GR" sz="1500" b="1" dirty="0" smtClean="0"/>
              <a:t>λόγω</a:t>
            </a:r>
            <a:r>
              <a:rPr lang="el-GR" sz="1500" b="1" dirty="0" smtClean="0"/>
              <a:t> </a:t>
            </a:r>
            <a:r>
              <a:rPr lang="el-GR" sz="1500" b="1" dirty="0" smtClean="0"/>
              <a:t>λήψης </a:t>
            </a:r>
            <a:r>
              <a:rPr lang="el-GR" sz="1500" b="1" u="sng" dirty="0"/>
              <a:t>ψυχοτρόπου αγωγής </a:t>
            </a:r>
            <a:r>
              <a:rPr lang="el-GR" sz="1500" b="1" u="sng" dirty="0" smtClean="0"/>
              <a:t>&amp;</a:t>
            </a:r>
            <a:r>
              <a:rPr lang="el-GR" sz="1500" b="1" dirty="0" smtClean="0"/>
              <a:t> </a:t>
            </a:r>
            <a:r>
              <a:rPr lang="el-GR" sz="1500" b="1" dirty="0" smtClean="0"/>
              <a:t>νοσηλείας </a:t>
            </a:r>
            <a:r>
              <a:rPr lang="el-GR" sz="1500" b="1" dirty="0"/>
              <a:t>σε ψυχιατρική </a:t>
            </a:r>
            <a:r>
              <a:rPr lang="el-GR" sz="1500" b="1" dirty="0" smtClean="0"/>
              <a:t>κλινική.</a:t>
            </a:r>
            <a:endParaRPr lang="el-GR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500" b="1" dirty="0" smtClean="0"/>
              <a:t>Αναδεικνύεται η σπουδαιότητα </a:t>
            </a:r>
            <a:r>
              <a:rPr lang="el-GR" sz="1500" b="1" u="sng" dirty="0"/>
              <a:t>συνδυασμού παρεμβάσεων</a:t>
            </a:r>
            <a:r>
              <a:rPr lang="el-GR" sz="1500" b="1" dirty="0"/>
              <a:t> φαρμακοθεραπείας </a:t>
            </a:r>
            <a:r>
              <a:rPr lang="el-GR" sz="1500" b="1" dirty="0" smtClean="0"/>
              <a:t> </a:t>
            </a:r>
            <a:r>
              <a:rPr lang="el-GR" sz="1500" b="1" dirty="0" smtClean="0"/>
              <a:t>&amp;</a:t>
            </a:r>
            <a:r>
              <a:rPr lang="el-GR" sz="1500" b="1" dirty="0" smtClean="0"/>
              <a:t> </a:t>
            </a:r>
            <a:r>
              <a:rPr lang="el-GR" sz="1500" b="1" dirty="0"/>
              <a:t>ψυχοκοινωνικής </a:t>
            </a:r>
            <a:r>
              <a:rPr lang="el-GR" sz="1500" b="1" dirty="0" smtClean="0"/>
              <a:t>φροντίδας </a:t>
            </a:r>
            <a:r>
              <a:rPr lang="el-GR" sz="1500" b="1" dirty="0"/>
              <a:t>που στοχεύουν στην </a:t>
            </a:r>
            <a:r>
              <a:rPr lang="el-GR" sz="1500" b="1" u="sng" dirty="0"/>
              <a:t>ενδυνάμωση της αντίληψης ελέγχου </a:t>
            </a:r>
            <a:r>
              <a:rPr lang="el-GR" sz="1500" b="1" dirty="0"/>
              <a:t>της κλινικής πορείας της νόσου </a:t>
            </a:r>
            <a:r>
              <a:rPr lang="el-GR" sz="1500" b="1" dirty="0" smtClean="0"/>
              <a:t> </a:t>
            </a:r>
            <a:r>
              <a:rPr lang="el-GR" sz="1500" b="1" dirty="0" smtClean="0"/>
              <a:t>&amp;</a:t>
            </a:r>
            <a:r>
              <a:rPr lang="el-GR" sz="1500" b="1" dirty="0" smtClean="0"/>
              <a:t>των </a:t>
            </a:r>
            <a:r>
              <a:rPr lang="el-GR" sz="1500" b="1" dirty="0"/>
              <a:t>υποτροπών </a:t>
            </a:r>
            <a:r>
              <a:rPr lang="el-GR" sz="1500" b="1" dirty="0" smtClean="0"/>
              <a:t>της.</a:t>
            </a:r>
            <a:endParaRPr lang="el-GR" sz="1500" b="1" dirty="0"/>
          </a:p>
          <a:p>
            <a:endParaRPr lang="en-US" sz="15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27231" y="1362155"/>
            <a:ext cx="11358251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5726" y="642032"/>
            <a:ext cx="105227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51170" y="6228383"/>
            <a:ext cx="62601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500" b="1" i="1" dirty="0" smtClean="0">
                <a:solidFill>
                  <a:schemeClr val="bg1"/>
                </a:solidFill>
              </a:rPr>
              <a:t>«[…] </a:t>
            </a:r>
            <a:r>
              <a:rPr lang="el-GR" sz="1500" b="1" i="1" dirty="0">
                <a:solidFill>
                  <a:schemeClr val="bg1"/>
                </a:solidFill>
              </a:rPr>
              <a:t>Είναι σαν το  τρενάκι του λούνα-</a:t>
            </a:r>
            <a:r>
              <a:rPr lang="el-GR" sz="1500" b="1" i="1" dirty="0" err="1">
                <a:solidFill>
                  <a:schemeClr val="bg1"/>
                </a:solidFill>
              </a:rPr>
              <a:t>παρκ</a:t>
            </a:r>
            <a:r>
              <a:rPr lang="el-GR" sz="1500" b="1" i="1" dirty="0">
                <a:solidFill>
                  <a:schemeClr val="bg1"/>
                </a:solidFill>
              </a:rPr>
              <a:t> […] Είναι λίγο  </a:t>
            </a:r>
            <a:r>
              <a:rPr lang="el-GR" sz="1500" b="1" i="1" dirty="0" smtClean="0">
                <a:solidFill>
                  <a:schemeClr val="bg1"/>
                </a:solidFill>
              </a:rPr>
              <a:t>απρόβλεπτες </a:t>
            </a:r>
            <a:r>
              <a:rPr lang="el-GR" sz="1500" b="1" i="1" dirty="0">
                <a:solidFill>
                  <a:schemeClr val="bg1"/>
                </a:solidFill>
              </a:rPr>
              <a:t>οι αλλαγές που γίνονται […] εξαντλείς τις δυνάμεις σου.» </a:t>
            </a:r>
            <a:endParaRPr lang="en-US" sz="1500" b="1" i="1" dirty="0">
              <a:solidFill>
                <a:schemeClr val="bg1"/>
              </a:solidFill>
            </a:endParaRPr>
          </a:p>
        </p:txBody>
      </p:sp>
      <p:grpSp>
        <p:nvGrpSpPr>
          <p:cNvPr id="38" name="37 - Ομάδα"/>
          <p:cNvGrpSpPr/>
          <p:nvPr/>
        </p:nvGrpSpPr>
        <p:grpSpPr>
          <a:xfrm>
            <a:off x="3249640" y="1392702"/>
            <a:ext cx="5894364" cy="4839299"/>
            <a:chOff x="3305912" y="1392702"/>
            <a:chExt cx="5894364" cy="4839299"/>
          </a:xfrm>
        </p:grpSpPr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95055" y="1583166"/>
              <a:ext cx="4756734" cy="4501768"/>
            </a:xfrm>
            <a:prstGeom prst="rect">
              <a:avLst/>
            </a:prstGeom>
          </p:spPr>
        </p:pic>
        <p:sp>
          <p:nvSpPr>
            <p:cNvPr id="16" name="Rectangle 2"/>
            <p:cNvSpPr/>
            <p:nvPr/>
          </p:nvSpPr>
          <p:spPr>
            <a:xfrm>
              <a:off x="5460197" y="3303123"/>
              <a:ext cx="1456476" cy="86349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H </a:t>
              </a:r>
              <a:r>
                <a:rPr lang="el-GR" b="1" dirty="0" smtClean="0">
                  <a:solidFill>
                    <a:srgbClr val="FF0000"/>
                  </a:solidFill>
                </a:rPr>
                <a:t>ΝΟΣΟΣ ΩΣ ΠΟΡΕΙΑ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4"/>
            <p:cNvSpPr/>
            <p:nvPr/>
          </p:nvSpPr>
          <p:spPr>
            <a:xfrm>
              <a:off x="7125706" y="3263705"/>
              <a:ext cx="2074570" cy="97067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dirty="0" smtClean="0"/>
                <a:t>-</a:t>
              </a:r>
              <a:r>
                <a:rPr lang="el-GR" sz="1500" b="1" dirty="0" smtClean="0"/>
                <a:t>ΨΥΧΟΘΕΡΑΠΕΙΑ</a:t>
              </a:r>
            </a:p>
            <a:p>
              <a:pPr algn="ctr"/>
              <a:r>
                <a:rPr lang="el-GR" sz="1500" b="1" dirty="0" smtClean="0"/>
                <a:t>-ΕΚΠΑΙΔΕΥΣΗ</a:t>
              </a:r>
            </a:p>
            <a:p>
              <a:pPr algn="ctr"/>
              <a:r>
                <a:rPr lang="el-GR" sz="1500" b="1" dirty="0" smtClean="0"/>
                <a:t>-ΠΡΟΣΩΠΙΚΗ ΠΡΟΣΠΑΘΕΙΑ</a:t>
              </a:r>
            </a:p>
          </p:txBody>
        </p:sp>
        <p:sp>
          <p:nvSpPr>
            <p:cNvPr id="21" name="Rectangle 6"/>
            <p:cNvSpPr/>
            <p:nvPr/>
          </p:nvSpPr>
          <p:spPr>
            <a:xfrm>
              <a:off x="3305912" y="3312423"/>
              <a:ext cx="1927980" cy="86568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500" b="1" dirty="0" smtClean="0"/>
                <a:t>ΦΑΡΜΑΚΟΘΕΡΑΠΕΙΑ</a:t>
              </a:r>
              <a:endParaRPr lang="en-US" sz="1500" b="1" dirty="0"/>
            </a:p>
          </p:txBody>
        </p:sp>
        <p:sp>
          <p:nvSpPr>
            <p:cNvPr id="23" name="Rectangle 9"/>
            <p:cNvSpPr/>
            <p:nvPr/>
          </p:nvSpPr>
          <p:spPr>
            <a:xfrm>
              <a:off x="5458348" y="2222697"/>
              <a:ext cx="1533296" cy="84755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rgbClr val="FF0000"/>
                  </a:solidFill>
                </a:rPr>
                <a:t>ΑΠΟΥΣΙΑ ΕΛΕΓΧΟΥ ΠΟΡΕΙΑΣ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10"/>
            <p:cNvSpPr/>
            <p:nvPr/>
          </p:nvSpPr>
          <p:spPr>
            <a:xfrm>
              <a:off x="5447156" y="4408050"/>
              <a:ext cx="1530421" cy="8251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rgbClr val="FF0000"/>
                  </a:solidFill>
                </a:rPr>
                <a:t>ΑΠΟΚΤΗΣΗ ΕΛΕΓΧΟΥ ΠΟΡΕΙΑΣ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Rectangle 12"/>
            <p:cNvSpPr/>
            <p:nvPr/>
          </p:nvSpPr>
          <p:spPr>
            <a:xfrm>
              <a:off x="4403193" y="1392702"/>
              <a:ext cx="3460652" cy="60486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700" b="1" dirty="0" smtClean="0"/>
                <a:t>ΣΤΙΓΜΑ ΨΥΧΙΚΗΣ ΝΟΣΟΥ</a:t>
              </a:r>
              <a:endParaRPr lang="en-US" sz="1700" b="1" dirty="0"/>
            </a:p>
          </p:txBody>
        </p:sp>
        <p:sp>
          <p:nvSpPr>
            <p:cNvPr id="27" name="Rectangle 14"/>
            <p:cNvSpPr/>
            <p:nvPr/>
          </p:nvSpPr>
          <p:spPr>
            <a:xfrm>
              <a:off x="4248442" y="5458264"/>
              <a:ext cx="3882683" cy="7737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700" b="1" dirty="0" smtClean="0">
                  <a:solidFill>
                    <a:schemeClr val="tx2">
                      <a:lumMod val="50000"/>
                    </a:schemeClr>
                  </a:solidFill>
                </a:rPr>
                <a:t>-ΣΥΝΕΡΓΑΣΙΑ ΜΕ ΕΠΑΓΓΕΛΜΑΤΙΕΣ ΨΥΧΙΚΗΣ ΥΓΕΙΑΣ</a:t>
              </a:r>
            </a:p>
            <a:p>
              <a:pPr algn="ctr"/>
              <a:r>
                <a:rPr lang="el-GR" sz="1700" b="1" dirty="0" smtClean="0">
                  <a:solidFill>
                    <a:schemeClr val="tx2">
                      <a:lumMod val="50000"/>
                    </a:schemeClr>
                  </a:solidFill>
                </a:rPr>
                <a:t>-ΚΟΙΝΩΝΙΚΟ ΠΟΣΤΗΡΙΚΤΙΚΟ ΔΙΚΤΥΟ</a:t>
              </a:r>
              <a:endParaRPr lang="en-US" sz="17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8" name="Up-Down Arrow 20"/>
            <p:cNvSpPr/>
            <p:nvPr/>
          </p:nvSpPr>
          <p:spPr>
            <a:xfrm rot="3076170">
              <a:off x="7171200" y="3946620"/>
              <a:ext cx="550568" cy="1542855"/>
            </a:xfrm>
            <a:prstGeom prst="upDownArrow">
              <a:avLst>
                <a:gd name="adj1" fmla="val 47447"/>
                <a:gd name="adj2" fmla="val 50000"/>
              </a:avLst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100" dirty="0" smtClean="0"/>
                <a:t>ΕΦΑΡΜΟΓΗ</a:t>
              </a:r>
              <a:endParaRPr lang="el-GR" sz="1100" dirty="0" smtClean="0"/>
            </a:p>
          </p:txBody>
        </p:sp>
        <p:sp>
          <p:nvSpPr>
            <p:cNvPr id="29" name="Up-Down Arrow 21"/>
            <p:cNvSpPr/>
            <p:nvPr/>
          </p:nvSpPr>
          <p:spPr>
            <a:xfrm rot="18538711">
              <a:off x="4634294" y="3795283"/>
              <a:ext cx="500445" cy="1703818"/>
            </a:xfrm>
            <a:prstGeom prst="upDown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dirty="0" smtClean="0"/>
                <a:t>ΛΗΨΗ</a:t>
              </a:r>
              <a:endParaRPr lang="en-US" sz="1400" dirty="0"/>
            </a:p>
          </p:txBody>
        </p:sp>
        <p:sp>
          <p:nvSpPr>
            <p:cNvPr id="30" name="Up-Down Arrow 24"/>
            <p:cNvSpPr/>
            <p:nvPr/>
          </p:nvSpPr>
          <p:spPr>
            <a:xfrm rot="18678499">
              <a:off x="7154557" y="2055491"/>
              <a:ext cx="514064" cy="1478053"/>
            </a:xfrm>
            <a:prstGeom prst="upDown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ΑΠΟΥΣΙΑ</a:t>
              </a:r>
              <a:endParaRPr lang="en-US" sz="1200" dirty="0"/>
            </a:p>
          </p:txBody>
        </p:sp>
        <p:sp>
          <p:nvSpPr>
            <p:cNvPr id="31" name="Up-Down Arrow 26"/>
            <p:cNvSpPr/>
            <p:nvPr/>
          </p:nvSpPr>
          <p:spPr>
            <a:xfrm rot="3160625">
              <a:off x="4634689" y="2111653"/>
              <a:ext cx="580337" cy="1617775"/>
            </a:xfrm>
            <a:prstGeom prst="upDownArrow">
              <a:avLst/>
            </a:prstGeom>
            <a:solidFill>
              <a:srgbClr val="99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dirty="0" smtClean="0"/>
                <a:t>ΔΙΑΚΟΠΗ</a:t>
              </a:r>
              <a:endParaRPr lang="en-US" sz="1400" dirty="0"/>
            </a:p>
          </p:txBody>
        </p:sp>
        <p:sp>
          <p:nvSpPr>
            <p:cNvPr id="32" name="31 - Βέλος επάνω-κάτω"/>
            <p:cNvSpPr/>
            <p:nvPr/>
          </p:nvSpPr>
          <p:spPr>
            <a:xfrm>
              <a:off x="6091311" y="1955411"/>
              <a:ext cx="245845" cy="327194"/>
            </a:xfrm>
            <a:prstGeom prst="upDown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" name="32 - Βέλος επάνω-κάτω"/>
            <p:cNvSpPr/>
            <p:nvPr/>
          </p:nvSpPr>
          <p:spPr>
            <a:xfrm>
              <a:off x="6089548" y="3007989"/>
              <a:ext cx="247608" cy="412107"/>
            </a:xfrm>
            <a:prstGeom prst="upDown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33 - Βέλος επάνω-κάτω"/>
            <p:cNvSpPr/>
            <p:nvPr/>
          </p:nvSpPr>
          <p:spPr>
            <a:xfrm>
              <a:off x="6083735" y="4028470"/>
              <a:ext cx="247608" cy="412107"/>
            </a:xfrm>
            <a:prstGeom prst="upDown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" name="34 - Βέλος επάνω-κάτω"/>
            <p:cNvSpPr/>
            <p:nvPr/>
          </p:nvSpPr>
          <p:spPr>
            <a:xfrm>
              <a:off x="6105378" y="5205046"/>
              <a:ext cx="237590" cy="307301"/>
            </a:xfrm>
            <a:prstGeom prst="upDown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35 - Αριστερό-δεξιό βέλος"/>
            <p:cNvSpPr/>
            <p:nvPr/>
          </p:nvSpPr>
          <p:spPr>
            <a:xfrm>
              <a:off x="5176666" y="3591633"/>
              <a:ext cx="352231" cy="207626"/>
            </a:xfrm>
            <a:prstGeom prst="left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36 - Αριστερό-δεξιό βέλος"/>
            <p:cNvSpPr/>
            <p:nvPr/>
          </p:nvSpPr>
          <p:spPr>
            <a:xfrm>
              <a:off x="6876330" y="3588051"/>
              <a:ext cx="352231" cy="207626"/>
            </a:xfrm>
            <a:prstGeom prst="left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xmlns="" val="15590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231</Words>
  <Application>Microsoft Office PowerPoint</Application>
  <PresentationFormat>Προσαρμογή</PresentationFormat>
  <Paragraphs>51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Office Theme</vt:lpstr>
      <vt:lpstr>Διαφάνεια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ΦΑΙΝΟΜΕΝΟΛΟΓΙΚΗ ΔΙΕΡΕΥΝΗΣΗ ΤΩΝ ΑΝΤΙΛΗΨΕΩΝ ΤΩΝ ΑΤΟΜΩΝ ΜΕ ΔΙΠΟΛΙΚΗ ΔΙΑΤΑΡΑΧΗ ΓΙΑ ΤΗ ΦΑΡΜΑΚΟΘΕΡΑΠΕΙΑ ΚΑΙ ΤΗΝ ΑΠΟΤΕΛΕΣΜΑΤΙΚΗ ΑΝΤΙΜΕΤΩΠΙΣΗ ΤΗΣ ΝΟΣΟΥ ΤΟΥΣ</dc:title>
  <dc:creator>User</dc:creator>
  <cp:lastModifiedBy>maria karanikola</cp:lastModifiedBy>
  <cp:revision>92</cp:revision>
  <dcterms:created xsi:type="dcterms:W3CDTF">2016-03-17T20:32:11Z</dcterms:created>
  <dcterms:modified xsi:type="dcterms:W3CDTF">2016-03-28T10:07:51Z</dcterms:modified>
</cp:coreProperties>
</file>