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5" r:id="rId2"/>
    <p:sldMasterId id="2147483755" r:id="rId3"/>
    <p:sldMasterId id="2147483768" r:id="rId4"/>
    <p:sldMasterId id="2147483781" r:id="rId5"/>
    <p:sldMasterId id="2147483794" r:id="rId6"/>
  </p:sldMasterIdLst>
  <p:notesMasterIdLst>
    <p:notesMasterId r:id="rId39"/>
  </p:notesMasterIdLst>
  <p:handoutMasterIdLst>
    <p:handoutMasterId r:id="rId40"/>
  </p:handoutMasterIdLst>
  <p:sldIdLst>
    <p:sldId id="1234" r:id="rId7"/>
    <p:sldId id="1345" r:id="rId8"/>
    <p:sldId id="1239" r:id="rId9"/>
    <p:sldId id="1300" r:id="rId10"/>
    <p:sldId id="1310" r:id="rId11"/>
    <p:sldId id="1301" r:id="rId12"/>
    <p:sldId id="1344" r:id="rId13"/>
    <p:sldId id="1346" r:id="rId14"/>
    <p:sldId id="1306" r:id="rId15"/>
    <p:sldId id="1304" r:id="rId16"/>
    <p:sldId id="1305" r:id="rId17"/>
    <p:sldId id="1343" r:id="rId18"/>
    <p:sldId id="1302" r:id="rId19"/>
    <p:sldId id="1321" r:id="rId20"/>
    <p:sldId id="1307" r:id="rId21"/>
    <p:sldId id="1308" r:id="rId22"/>
    <p:sldId id="1342" r:id="rId23"/>
    <p:sldId id="1291" r:id="rId24"/>
    <p:sldId id="1311" r:id="rId25"/>
    <p:sldId id="1341" r:id="rId26"/>
    <p:sldId id="1327" r:id="rId27"/>
    <p:sldId id="1349" r:id="rId28"/>
    <p:sldId id="1347" r:id="rId29"/>
    <p:sldId id="1324" r:id="rId30"/>
    <p:sldId id="1325" r:id="rId31"/>
    <p:sldId id="1350" r:id="rId32"/>
    <p:sldId id="1323" r:id="rId33"/>
    <p:sldId id="1332" r:id="rId34"/>
    <p:sldId id="1352" r:id="rId35"/>
    <p:sldId id="1351" r:id="rId36"/>
    <p:sldId id="1353" r:id="rId37"/>
    <p:sldId id="1330" r:id="rId38"/>
  </p:sldIdLst>
  <p:sldSz cx="9144000" cy="6858000" type="screen4x3"/>
  <p:notesSz cx="6864350" cy="97012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56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E62"/>
    <a:srgbClr val="F1FEA0"/>
    <a:srgbClr val="CCECFF"/>
    <a:srgbClr val="CCFFFF"/>
    <a:srgbClr val="FF9999"/>
    <a:srgbClr val="F8F200"/>
    <a:srgbClr val="FBB2A3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41" autoAdjust="0"/>
    <p:restoredTop sz="99827" autoAdjust="0"/>
  </p:normalViewPr>
  <p:slideViewPr>
    <p:cSldViewPr snapToGrid="0">
      <p:cViewPr>
        <p:scale>
          <a:sx n="66" d="100"/>
          <a:sy n="66" d="100"/>
        </p:scale>
        <p:origin x="-3084" y="-111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748"/>
    </p:cViewPr>
  </p:sorterViewPr>
  <p:notesViewPr>
    <p:cSldViewPr snapToGrid="0">
      <p:cViewPr varScale="1">
        <p:scale>
          <a:sx n="45" d="100"/>
          <a:sy n="45" d="100"/>
        </p:scale>
        <p:origin x="-3048" y="-114"/>
      </p:cViewPr>
      <p:guideLst>
        <p:guide orient="horz" pos="3056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EA9FE-3091-4F3E-8865-FFE91DED0D24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B69E407D-2D5D-49D5-92F0-138C7218734B}">
      <dgm:prSet phldrT="[Text]"/>
      <dgm:spPr/>
      <dgm:t>
        <a:bodyPr/>
        <a:lstStyle/>
        <a:p>
          <a:r>
            <a:rPr lang="el-GR" dirty="0" smtClean="0"/>
            <a:t>Χωράφι</a:t>
          </a:r>
          <a:endParaRPr lang="el-GR" dirty="0"/>
        </a:p>
      </dgm:t>
    </dgm:pt>
    <dgm:pt modelId="{E29BD1E8-9A17-4E2F-BCD3-19AF436FA920}" type="parTrans" cxnId="{08922CB8-2C7A-4F4A-B8C6-5C34645F0B36}">
      <dgm:prSet/>
      <dgm:spPr/>
      <dgm:t>
        <a:bodyPr/>
        <a:lstStyle/>
        <a:p>
          <a:endParaRPr lang="el-GR"/>
        </a:p>
      </dgm:t>
    </dgm:pt>
    <dgm:pt modelId="{34C57D1C-56DC-437F-AEB1-506E28546D0F}" type="sibTrans" cxnId="{08922CB8-2C7A-4F4A-B8C6-5C34645F0B36}">
      <dgm:prSet/>
      <dgm:spPr/>
      <dgm:t>
        <a:bodyPr/>
        <a:lstStyle/>
        <a:p>
          <a:endParaRPr lang="el-GR"/>
        </a:p>
      </dgm:t>
    </dgm:pt>
    <dgm:pt modelId="{A78D21DE-AD14-45DA-B925-BB58E1BA7281}">
      <dgm:prSet phldrT="[Text]"/>
      <dgm:spPr/>
      <dgm:t>
        <a:bodyPr/>
        <a:lstStyle/>
        <a:p>
          <a:r>
            <a:rPr lang="el-GR" dirty="0" smtClean="0"/>
            <a:t>Οικόπεδο</a:t>
          </a:r>
          <a:endParaRPr lang="el-GR" dirty="0"/>
        </a:p>
      </dgm:t>
    </dgm:pt>
    <dgm:pt modelId="{216853F0-1E04-4167-A71F-60E335A85FDE}" type="parTrans" cxnId="{CF60865D-1A55-4727-ACA1-6B4425CD890A}">
      <dgm:prSet/>
      <dgm:spPr/>
      <dgm:t>
        <a:bodyPr/>
        <a:lstStyle/>
        <a:p>
          <a:endParaRPr lang="el-GR"/>
        </a:p>
      </dgm:t>
    </dgm:pt>
    <dgm:pt modelId="{F3C58474-BE99-486E-BBD0-9C3C48E7FBD0}" type="sibTrans" cxnId="{CF60865D-1A55-4727-ACA1-6B4425CD890A}">
      <dgm:prSet/>
      <dgm:spPr/>
      <dgm:t>
        <a:bodyPr/>
        <a:lstStyle/>
        <a:p>
          <a:endParaRPr lang="el-GR"/>
        </a:p>
      </dgm:t>
    </dgm:pt>
    <dgm:pt modelId="{E263AE87-EB42-4275-8640-B411CB096DEF}">
      <dgm:prSet phldrT="[Text]"/>
      <dgm:spPr/>
      <dgm:t>
        <a:bodyPr/>
        <a:lstStyle/>
        <a:p>
          <a:r>
            <a:rPr lang="el-GR" dirty="0" smtClean="0"/>
            <a:t>Σπίτι</a:t>
          </a:r>
          <a:endParaRPr lang="el-GR" dirty="0"/>
        </a:p>
      </dgm:t>
    </dgm:pt>
    <dgm:pt modelId="{7B7AC713-B50C-4248-8B54-0F8DF06CCE8A}" type="parTrans" cxnId="{F3184A8D-7B7D-43E8-92ED-2BE50B5C9B69}">
      <dgm:prSet/>
      <dgm:spPr/>
      <dgm:t>
        <a:bodyPr/>
        <a:lstStyle/>
        <a:p>
          <a:endParaRPr lang="el-GR"/>
        </a:p>
      </dgm:t>
    </dgm:pt>
    <dgm:pt modelId="{D0024A05-A7ED-40D4-AE3B-EC1C81E8A6CD}" type="sibTrans" cxnId="{F3184A8D-7B7D-43E8-92ED-2BE50B5C9B69}">
      <dgm:prSet/>
      <dgm:spPr/>
      <dgm:t>
        <a:bodyPr/>
        <a:lstStyle/>
        <a:p>
          <a:endParaRPr lang="el-GR"/>
        </a:p>
      </dgm:t>
    </dgm:pt>
    <dgm:pt modelId="{5F02F861-4816-4806-918E-0541B8866390}">
      <dgm:prSet phldrT="[Text]"/>
      <dgm:spPr/>
      <dgm:t>
        <a:bodyPr/>
        <a:lstStyle/>
        <a:p>
          <a:r>
            <a:rPr lang="el-GR" dirty="0" smtClean="0"/>
            <a:t>Διαμέρισμα</a:t>
          </a:r>
          <a:r>
            <a:rPr lang="en-US" dirty="0" smtClean="0"/>
            <a:t>/</a:t>
          </a:r>
          <a:endParaRPr lang="el-GR" dirty="0" smtClean="0"/>
        </a:p>
        <a:p>
          <a:r>
            <a:rPr lang="el-GR" dirty="0" smtClean="0"/>
            <a:t>Μονάδα</a:t>
          </a:r>
          <a:endParaRPr lang="el-GR" dirty="0"/>
        </a:p>
      </dgm:t>
    </dgm:pt>
    <dgm:pt modelId="{01A3084D-4A3F-4442-90ED-64C2BA22D753}" type="parTrans" cxnId="{AD902ED9-BCA2-40EF-959D-9AAAAAABC36E}">
      <dgm:prSet/>
      <dgm:spPr/>
      <dgm:t>
        <a:bodyPr/>
        <a:lstStyle/>
        <a:p>
          <a:endParaRPr lang="el-GR"/>
        </a:p>
      </dgm:t>
    </dgm:pt>
    <dgm:pt modelId="{8DB8081B-6FAE-4AC0-B846-A34B9D14B283}" type="sibTrans" cxnId="{AD902ED9-BCA2-40EF-959D-9AAAAAABC36E}">
      <dgm:prSet/>
      <dgm:spPr/>
      <dgm:t>
        <a:bodyPr/>
        <a:lstStyle/>
        <a:p>
          <a:endParaRPr lang="el-GR"/>
        </a:p>
      </dgm:t>
    </dgm:pt>
    <dgm:pt modelId="{B1B8992F-6A81-446D-A951-CA77423EBDC1}" type="pres">
      <dgm:prSet presAssocID="{66EEA9FE-3091-4F3E-8865-FFE91DED0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F4A0FA3-7321-45DC-8CAE-6A017380E8AC}" type="pres">
      <dgm:prSet presAssocID="{66EEA9FE-3091-4F3E-8865-FFE91DED0D24}" presName="fgShape" presStyleLbl="fgShp" presStyleIdx="0" presStyleCnt="1"/>
      <dgm:spPr/>
    </dgm:pt>
    <dgm:pt modelId="{A8E34E71-5789-4A7E-B191-1D6E14E3428F}" type="pres">
      <dgm:prSet presAssocID="{66EEA9FE-3091-4F3E-8865-FFE91DED0D24}" presName="linComp" presStyleCnt="0"/>
      <dgm:spPr/>
    </dgm:pt>
    <dgm:pt modelId="{B81F5399-D04C-406A-B862-AA62AE709274}" type="pres">
      <dgm:prSet presAssocID="{B69E407D-2D5D-49D5-92F0-138C7218734B}" presName="compNode" presStyleCnt="0"/>
      <dgm:spPr/>
    </dgm:pt>
    <dgm:pt modelId="{B63126C1-F2C0-426B-ACC6-E8D92895643E}" type="pres">
      <dgm:prSet presAssocID="{B69E407D-2D5D-49D5-92F0-138C7218734B}" presName="bkgdShape" presStyleLbl="node1" presStyleIdx="0" presStyleCnt="4"/>
      <dgm:spPr/>
      <dgm:t>
        <a:bodyPr/>
        <a:lstStyle/>
        <a:p>
          <a:endParaRPr lang="el-GR"/>
        </a:p>
      </dgm:t>
    </dgm:pt>
    <dgm:pt modelId="{B55744AB-C0A9-4BB6-BBD4-B7645D449AB9}" type="pres">
      <dgm:prSet presAssocID="{B69E407D-2D5D-49D5-92F0-138C7218734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27B4FE-9762-477D-807A-C411B0C51A57}" type="pres">
      <dgm:prSet presAssocID="{B69E407D-2D5D-49D5-92F0-138C7218734B}" presName="invisiNode" presStyleLbl="node1" presStyleIdx="0" presStyleCnt="4"/>
      <dgm:spPr/>
    </dgm:pt>
    <dgm:pt modelId="{9CC6D28A-AC05-4C0A-A9A8-D17F163DBF51}" type="pres">
      <dgm:prSet presAssocID="{B69E407D-2D5D-49D5-92F0-138C7218734B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l-GR"/>
        </a:p>
      </dgm:t>
    </dgm:pt>
    <dgm:pt modelId="{4ACED3FD-FD20-4173-868A-6AA3346F0BAD}" type="pres">
      <dgm:prSet presAssocID="{34C57D1C-56DC-437F-AEB1-506E28546D0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C2436FD-0FA6-4664-BA81-2E479CF2F0C2}" type="pres">
      <dgm:prSet presAssocID="{A78D21DE-AD14-45DA-B925-BB58E1BA7281}" presName="compNode" presStyleCnt="0"/>
      <dgm:spPr/>
    </dgm:pt>
    <dgm:pt modelId="{8F0210F2-7C3D-415D-ACFF-48E17ED675B5}" type="pres">
      <dgm:prSet presAssocID="{A78D21DE-AD14-45DA-B925-BB58E1BA7281}" presName="bkgdShape" presStyleLbl="node1" presStyleIdx="1" presStyleCnt="4"/>
      <dgm:spPr/>
      <dgm:t>
        <a:bodyPr/>
        <a:lstStyle/>
        <a:p>
          <a:endParaRPr lang="el-GR"/>
        </a:p>
      </dgm:t>
    </dgm:pt>
    <dgm:pt modelId="{23CAE7D7-0042-409D-A2DB-851ADFCC9541}" type="pres">
      <dgm:prSet presAssocID="{A78D21DE-AD14-45DA-B925-BB58E1BA728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D9A80D-704E-4A58-A5A9-332ADAB508E3}" type="pres">
      <dgm:prSet presAssocID="{A78D21DE-AD14-45DA-B925-BB58E1BA7281}" presName="invisiNode" presStyleLbl="node1" presStyleIdx="1" presStyleCnt="4"/>
      <dgm:spPr/>
    </dgm:pt>
    <dgm:pt modelId="{C1568C18-F6A7-4C0F-BAFC-34952DB894DA}" type="pres">
      <dgm:prSet presAssocID="{A78D21DE-AD14-45DA-B925-BB58E1BA728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97869AF-DD65-49A4-B90A-B938C73D0FAB}" type="pres">
      <dgm:prSet presAssocID="{F3C58474-BE99-486E-BBD0-9C3C48E7FBD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E6DA214-8D8B-4159-8AFD-9101C8669F96}" type="pres">
      <dgm:prSet presAssocID="{E263AE87-EB42-4275-8640-B411CB096DEF}" presName="compNode" presStyleCnt="0"/>
      <dgm:spPr/>
    </dgm:pt>
    <dgm:pt modelId="{0EF3EA91-C2C0-4F5B-943F-410393E3EE10}" type="pres">
      <dgm:prSet presAssocID="{E263AE87-EB42-4275-8640-B411CB096DEF}" presName="bkgdShape" presStyleLbl="node1" presStyleIdx="2" presStyleCnt="4"/>
      <dgm:spPr/>
      <dgm:t>
        <a:bodyPr/>
        <a:lstStyle/>
        <a:p>
          <a:endParaRPr lang="el-GR"/>
        </a:p>
      </dgm:t>
    </dgm:pt>
    <dgm:pt modelId="{03360B4C-DEA5-4AB8-9629-6BB19B01153F}" type="pres">
      <dgm:prSet presAssocID="{E263AE87-EB42-4275-8640-B411CB096DE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F28825-774A-4DF7-8218-6F3006D1D220}" type="pres">
      <dgm:prSet presAssocID="{E263AE87-EB42-4275-8640-B411CB096DEF}" presName="invisiNode" presStyleLbl="node1" presStyleIdx="2" presStyleCnt="4"/>
      <dgm:spPr/>
    </dgm:pt>
    <dgm:pt modelId="{CF1972CA-70A9-4596-B7C2-ED36920DC245}" type="pres">
      <dgm:prSet presAssocID="{E263AE87-EB42-4275-8640-B411CB096DE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l-GR"/>
        </a:p>
      </dgm:t>
    </dgm:pt>
    <dgm:pt modelId="{2B840E17-C18E-4745-8729-CEFA7B3FE4E5}" type="pres">
      <dgm:prSet presAssocID="{D0024A05-A7ED-40D4-AE3B-EC1C81E8A6C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DA24BD5-1F69-434B-90F0-79016D1E9F6C}" type="pres">
      <dgm:prSet presAssocID="{5F02F861-4816-4806-918E-0541B8866390}" presName="compNode" presStyleCnt="0"/>
      <dgm:spPr/>
    </dgm:pt>
    <dgm:pt modelId="{8047E675-6F2C-4BCE-A83C-D232FD3573F6}" type="pres">
      <dgm:prSet presAssocID="{5F02F861-4816-4806-918E-0541B8866390}" presName="bkgdShape" presStyleLbl="node1" presStyleIdx="3" presStyleCnt="4"/>
      <dgm:spPr/>
      <dgm:t>
        <a:bodyPr/>
        <a:lstStyle/>
        <a:p>
          <a:endParaRPr lang="el-GR"/>
        </a:p>
      </dgm:t>
    </dgm:pt>
    <dgm:pt modelId="{8A2E136F-1A8D-4F09-B214-DD31FA72CD27}" type="pres">
      <dgm:prSet presAssocID="{5F02F861-4816-4806-918E-0541B886639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02DE76-387B-4AC4-952A-6C75CAAEAAFA}" type="pres">
      <dgm:prSet presAssocID="{5F02F861-4816-4806-918E-0541B8866390}" presName="invisiNode" presStyleLbl="node1" presStyleIdx="3" presStyleCnt="4"/>
      <dgm:spPr/>
    </dgm:pt>
    <dgm:pt modelId="{075DB4BB-B52A-4C71-A0A1-B38CBED4549F}" type="pres">
      <dgm:prSet presAssocID="{5F02F861-4816-4806-918E-0541B8866390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8611372C-BD63-4A49-A249-505A14FC5040}" type="presOf" srcId="{E263AE87-EB42-4275-8640-B411CB096DEF}" destId="{03360B4C-DEA5-4AB8-9629-6BB19B01153F}" srcOrd="1" destOrd="0" presId="urn:microsoft.com/office/officeart/2005/8/layout/hList7"/>
    <dgm:cxn modelId="{9CF6A7E0-769B-4A60-8C67-65CC636F99A9}" type="presOf" srcId="{E263AE87-EB42-4275-8640-B411CB096DEF}" destId="{0EF3EA91-C2C0-4F5B-943F-410393E3EE10}" srcOrd="0" destOrd="0" presId="urn:microsoft.com/office/officeart/2005/8/layout/hList7"/>
    <dgm:cxn modelId="{44FD1F98-2362-4E2D-8AFB-034FC8696223}" type="presOf" srcId="{5F02F861-4816-4806-918E-0541B8866390}" destId="{8A2E136F-1A8D-4F09-B214-DD31FA72CD27}" srcOrd="1" destOrd="0" presId="urn:microsoft.com/office/officeart/2005/8/layout/hList7"/>
    <dgm:cxn modelId="{ED899265-1D4C-44C5-91A9-A5CD57486F47}" type="presOf" srcId="{34C57D1C-56DC-437F-AEB1-506E28546D0F}" destId="{4ACED3FD-FD20-4173-868A-6AA3346F0BAD}" srcOrd="0" destOrd="0" presId="urn:microsoft.com/office/officeart/2005/8/layout/hList7"/>
    <dgm:cxn modelId="{248D641B-96B7-4153-BA40-B5DDC63994CC}" type="presOf" srcId="{A78D21DE-AD14-45DA-B925-BB58E1BA7281}" destId="{8F0210F2-7C3D-415D-ACFF-48E17ED675B5}" srcOrd="0" destOrd="0" presId="urn:microsoft.com/office/officeart/2005/8/layout/hList7"/>
    <dgm:cxn modelId="{AD902ED9-BCA2-40EF-959D-9AAAAAABC36E}" srcId="{66EEA9FE-3091-4F3E-8865-FFE91DED0D24}" destId="{5F02F861-4816-4806-918E-0541B8866390}" srcOrd="3" destOrd="0" parTransId="{01A3084D-4A3F-4442-90ED-64C2BA22D753}" sibTransId="{8DB8081B-6FAE-4AC0-B846-A34B9D14B283}"/>
    <dgm:cxn modelId="{F3184A8D-7B7D-43E8-92ED-2BE50B5C9B69}" srcId="{66EEA9FE-3091-4F3E-8865-FFE91DED0D24}" destId="{E263AE87-EB42-4275-8640-B411CB096DEF}" srcOrd="2" destOrd="0" parTransId="{7B7AC713-B50C-4248-8B54-0F8DF06CCE8A}" sibTransId="{D0024A05-A7ED-40D4-AE3B-EC1C81E8A6CD}"/>
    <dgm:cxn modelId="{F422D411-44F9-4D9F-8CB1-66C79FF9077B}" type="presOf" srcId="{F3C58474-BE99-486E-BBD0-9C3C48E7FBD0}" destId="{F97869AF-DD65-49A4-B90A-B938C73D0FAB}" srcOrd="0" destOrd="0" presId="urn:microsoft.com/office/officeart/2005/8/layout/hList7"/>
    <dgm:cxn modelId="{A2BDBE02-A2FF-431B-8E93-F0C207115BBD}" type="presOf" srcId="{66EEA9FE-3091-4F3E-8865-FFE91DED0D24}" destId="{B1B8992F-6A81-446D-A951-CA77423EBDC1}" srcOrd="0" destOrd="0" presId="urn:microsoft.com/office/officeart/2005/8/layout/hList7"/>
    <dgm:cxn modelId="{0832BC04-26DE-4901-8209-1F4906705EF4}" type="presOf" srcId="{D0024A05-A7ED-40D4-AE3B-EC1C81E8A6CD}" destId="{2B840E17-C18E-4745-8729-CEFA7B3FE4E5}" srcOrd="0" destOrd="0" presId="urn:microsoft.com/office/officeart/2005/8/layout/hList7"/>
    <dgm:cxn modelId="{ED528FCD-F1C5-4325-8E5E-47C5DECF62C2}" type="presOf" srcId="{B69E407D-2D5D-49D5-92F0-138C7218734B}" destId="{B63126C1-F2C0-426B-ACC6-E8D92895643E}" srcOrd="0" destOrd="0" presId="urn:microsoft.com/office/officeart/2005/8/layout/hList7"/>
    <dgm:cxn modelId="{CF60865D-1A55-4727-ACA1-6B4425CD890A}" srcId="{66EEA9FE-3091-4F3E-8865-FFE91DED0D24}" destId="{A78D21DE-AD14-45DA-B925-BB58E1BA7281}" srcOrd="1" destOrd="0" parTransId="{216853F0-1E04-4167-A71F-60E335A85FDE}" sibTransId="{F3C58474-BE99-486E-BBD0-9C3C48E7FBD0}"/>
    <dgm:cxn modelId="{75908C0C-8031-454C-B280-90BBF4153BDD}" type="presOf" srcId="{A78D21DE-AD14-45DA-B925-BB58E1BA7281}" destId="{23CAE7D7-0042-409D-A2DB-851ADFCC9541}" srcOrd="1" destOrd="0" presId="urn:microsoft.com/office/officeart/2005/8/layout/hList7"/>
    <dgm:cxn modelId="{E845D32D-A7A2-44E3-9BD6-EDE8EA607F68}" type="presOf" srcId="{B69E407D-2D5D-49D5-92F0-138C7218734B}" destId="{B55744AB-C0A9-4BB6-BBD4-B7645D449AB9}" srcOrd="1" destOrd="0" presId="urn:microsoft.com/office/officeart/2005/8/layout/hList7"/>
    <dgm:cxn modelId="{140A14D7-F8CF-47F5-A1D7-5007154FAE79}" type="presOf" srcId="{5F02F861-4816-4806-918E-0541B8866390}" destId="{8047E675-6F2C-4BCE-A83C-D232FD3573F6}" srcOrd="0" destOrd="0" presId="urn:microsoft.com/office/officeart/2005/8/layout/hList7"/>
    <dgm:cxn modelId="{08922CB8-2C7A-4F4A-B8C6-5C34645F0B36}" srcId="{66EEA9FE-3091-4F3E-8865-FFE91DED0D24}" destId="{B69E407D-2D5D-49D5-92F0-138C7218734B}" srcOrd="0" destOrd="0" parTransId="{E29BD1E8-9A17-4E2F-BCD3-19AF436FA920}" sibTransId="{34C57D1C-56DC-437F-AEB1-506E28546D0F}"/>
    <dgm:cxn modelId="{DB831314-650A-4E68-965F-424727689750}" type="presParOf" srcId="{B1B8992F-6A81-446D-A951-CA77423EBDC1}" destId="{0F4A0FA3-7321-45DC-8CAE-6A017380E8AC}" srcOrd="0" destOrd="0" presId="urn:microsoft.com/office/officeart/2005/8/layout/hList7"/>
    <dgm:cxn modelId="{06045EC2-9641-4FA2-9D7B-5BE15B0BF05C}" type="presParOf" srcId="{B1B8992F-6A81-446D-A951-CA77423EBDC1}" destId="{A8E34E71-5789-4A7E-B191-1D6E14E3428F}" srcOrd="1" destOrd="0" presId="urn:microsoft.com/office/officeart/2005/8/layout/hList7"/>
    <dgm:cxn modelId="{75BA4494-32EB-4AB2-9491-9B1382F8FAE3}" type="presParOf" srcId="{A8E34E71-5789-4A7E-B191-1D6E14E3428F}" destId="{B81F5399-D04C-406A-B862-AA62AE709274}" srcOrd="0" destOrd="0" presId="urn:microsoft.com/office/officeart/2005/8/layout/hList7"/>
    <dgm:cxn modelId="{B8B6EB90-12F7-4BEB-9EE6-422AA9A66397}" type="presParOf" srcId="{B81F5399-D04C-406A-B862-AA62AE709274}" destId="{B63126C1-F2C0-426B-ACC6-E8D92895643E}" srcOrd="0" destOrd="0" presId="urn:microsoft.com/office/officeart/2005/8/layout/hList7"/>
    <dgm:cxn modelId="{CA22C130-07CE-412C-8752-7C58D6D7732A}" type="presParOf" srcId="{B81F5399-D04C-406A-B862-AA62AE709274}" destId="{B55744AB-C0A9-4BB6-BBD4-B7645D449AB9}" srcOrd="1" destOrd="0" presId="urn:microsoft.com/office/officeart/2005/8/layout/hList7"/>
    <dgm:cxn modelId="{B51916EA-9CF6-422C-BAAE-AF58539A9D5C}" type="presParOf" srcId="{B81F5399-D04C-406A-B862-AA62AE709274}" destId="{6827B4FE-9762-477D-807A-C411B0C51A57}" srcOrd="2" destOrd="0" presId="urn:microsoft.com/office/officeart/2005/8/layout/hList7"/>
    <dgm:cxn modelId="{49899240-2EBA-4F85-8805-9DF35CB5838C}" type="presParOf" srcId="{B81F5399-D04C-406A-B862-AA62AE709274}" destId="{9CC6D28A-AC05-4C0A-A9A8-D17F163DBF51}" srcOrd="3" destOrd="0" presId="urn:microsoft.com/office/officeart/2005/8/layout/hList7"/>
    <dgm:cxn modelId="{2ED43874-E6F1-478F-8BA3-21043C05CA03}" type="presParOf" srcId="{A8E34E71-5789-4A7E-B191-1D6E14E3428F}" destId="{4ACED3FD-FD20-4173-868A-6AA3346F0BAD}" srcOrd="1" destOrd="0" presId="urn:microsoft.com/office/officeart/2005/8/layout/hList7"/>
    <dgm:cxn modelId="{928B99B3-14ED-4FE9-964E-154A5CC68AD3}" type="presParOf" srcId="{A8E34E71-5789-4A7E-B191-1D6E14E3428F}" destId="{7C2436FD-0FA6-4664-BA81-2E479CF2F0C2}" srcOrd="2" destOrd="0" presId="urn:microsoft.com/office/officeart/2005/8/layout/hList7"/>
    <dgm:cxn modelId="{3AF678A2-E0E3-4826-BE40-3E9FD5F519AB}" type="presParOf" srcId="{7C2436FD-0FA6-4664-BA81-2E479CF2F0C2}" destId="{8F0210F2-7C3D-415D-ACFF-48E17ED675B5}" srcOrd="0" destOrd="0" presId="urn:microsoft.com/office/officeart/2005/8/layout/hList7"/>
    <dgm:cxn modelId="{736E5D31-C177-43A8-8FE7-8FBB7B09B89B}" type="presParOf" srcId="{7C2436FD-0FA6-4664-BA81-2E479CF2F0C2}" destId="{23CAE7D7-0042-409D-A2DB-851ADFCC9541}" srcOrd="1" destOrd="0" presId="urn:microsoft.com/office/officeart/2005/8/layout/hList7"/>
    <dgm:cxn modelId="{A5C45FC8-AEA6-4EAE-BCDB-83AE1700BB70}" type="presParOf" srcId="{7C2436FD-0FA6-4664-BA81-2E479CF2F0C2}" destId="{1ED9A80D-704E-4A58-A5A9-332ADAB508E3}" srcOrd="2" destOrd="0" presId="urn:microsoft.com/office/officeart/2005/8/layout/hList7"/>
    <dgm:cxn modelId="{983E36EE-EBBB-4738-8E5D-F78741335CF1}" type="presParOf" srcId="{7C2436FD-0FA6-4664-BA81-2E479CF2F0C2}" destId="{C1568C18-F6A7-4C0F-BAFC-34952DB894DA}" srcOrd="3" destOrd="0" presId="urn:microsoft.com/office/officeart/2005/8/layout/hList7"/>
    <dgm:cxn modelId="{9C9375A7-3140-4D06-9300-3490B5309248}" type="presParOf" srcId="{A8E34E71-5789-4A7E-B191-1D6E14E3428F}" destId="{F97869AF-DD65-49A4-B90A-B938C73D0FAB}" srcOrd="3" destOrd="0" presId="urn:microsoft.com/office/officeart/2005/8/layout/hList7"/>
    <dgm:cxn modelId="{9A342AE1-6CDA-4E3F-9B0C-AFDEFE7BFB7C}" type="presParOf" srcId="{A8E34E71-5789-4A7E-B191-1D6E14E3428F}" destId="{9E6DA214-8D8B-4159-8AFD-9101C8669F96}" srcOrd="4" destOrd="0" presId="urn:microsoft.com/office/officeart/2005/8/layout/hList7"/>
    <dgm:cxn modelId="{6C6A32CF-0AC2-4BA3-B7FB-61FC6AA761C1}" type="presParOf" srcId="{9E6DA214-8D8B-4159-8AFD-9101C8669F96}" destId="{0EF3EA91-C2C0-4F5B-943F-410393E3EE10}" srcOrd="0" destOrd="0" presId="urn:microsoft.com/office/officeart/2005/8/layout/hList7"/>
    <dgm:cxn modelId="{3E8F48E0-B246-49BA-B71A-C50B69A37444}" type="presParOf" srcId="{9E6DA214-8D8B-4159-8AFD-9101C8669F96}" destId="{03360B4C-DEA5-4AB8-9629-6BB19B01153F}" srcOrd="1" destOrd="0" presId="urn:microsoft.com/office/officeart/2005/8/layout/hList7"/>
    <dgm:cxn modelId="{E72431F3-01DC-4E01-A57B-CB7ECAD93156}" type="presParOf" srcId="{9E6DA214-8D8B-4159-8AFD-9101C8669F96}" destId="{0FF28825-774A-4DF7-8218-6F3006D1D220}" srcOrd="2" destOrd="0" presId="urn:microsoft.com/office/officeart/2005/8/layout/hList7"/>
    <dgm:cxn modelId="{4073D52B-4C81-454B-8ED8-D8CA50153206}" type="presParOf" srcId="{9E6DA214-8D8B-4159-8AFD-9101C8669F96}" destId="{CF1972CA-70A9-4596-B7C2-ED36920DC245}" srcOrd="3" destOrd="0" presId="urn:microsoft.com/office/officeart/2005/8/layout/hList7"/>
    <dgm:cxn modelId="{28335330-A808-43BF-BBC1-3FD1AC7F085D}" type="presParOf" srcId="{A8E34E71-5789-4A7E-B191-1D6E14E3428F}" destId="{2B840E17-C18E-4745-8729-CEFA7B3FE4E5}" srcOrd="5" destOrd="0" presId="urn:microsoft.com/office/officeart/2005/8/layout/hList7"/>
    <dgm:cxn modelId="{BBADB213-6AFC-45F1-BB73-633EFD9A8F48}" type="presParOf" srcId="{A8E34E71-5789-4A7E-B191-1D6E14E3428F}" destId="{6DA24BD5-1F69-434B-90F0-79016D1E9F6C}" srcOrd="6" destOrd="0" presId="urn:microsoft.com/office/officeart/2005/8/layout/hList7"/>
    <dgm:cxn modelId="{D6769057-F6D8-457B-A4C6-593B25D4AE9D}" type="presParOf" srcId="{6DA24BD5-1F69-434B-90F0-79016D1E9F6C}" destId="{8047E675-6F2C-4BCE-A83C-D232FD3573F6}" srcOrd="0" destOrd="0" presId="urn:microsoft.com/office/officeart/2005/8/layout/hList7"/>
    <dgm:cxn modelId="{E1921C87-9070-4487-9E23-EB8D1B50569F}" type="presParOf" srcId="{6DA24BD5-1F69-434B-90F0-79016D1E9F6C}" destId="{8A2E136F-1A8D-4F09-B214-DD31FA72CD27}" srcOrd="1" destOrd="0" presId="urn:microsoft.com/office/officeart/2005/8/layout/hList7"/>
    <dgm:cxn modelId="{28312782-A5A6-4069-A40D-4DD7BA682C0F}" type="presParOf" srcId="{6DA24BD5-1F69-434B-90F0-79016D1E9F6C}" destId="{7102DE76-387B-4AC4-952A-6C75CAAEAAFA}" srcOrd="2" destOrd="0" presId="urn:microsoft.com/office/officeart/2005/8/layout/hList7"/>
    <dgm:cxn modelId="{2FB1178B-ADB1-4406-A316-931E838DDA88}" type="presParOf" srcId="{6DA24BD5-1F69-434B-90F0-79016D1E9F6C}" destId="{075DB4BB-B52A-4C71-A0A1-B38CBED454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E7F60-091D-40F8-AC7A-C3AB042504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C4238A0-D6DB-4A98-96F6-B3792FE2D297}">
      <dgm:prSet phldrT="[Text]"/>
      <dgm:spPr>
        <a:solidFill>
          <a:srgbClr val="FFFFCC"/>
        </a:solidFill>
      </dgm:spPr>
      <dgm:t>
        <a:bodyPr/>
        <a:lstStyle/>
        <a:p>
          <a:r>
            <a:rPr lang="el-GR" dirty="0" err="1" smtClean="0">
              <a:solidFill>
                <a:schemeClr val="tx1"/>
              </a:solidFill>
            </a:rPr>
            <a:t>Αδειοδότηση</a:t>
          </a:r>
          <a:r>
            <a:rPr lang="el-GR" dirty="0" smtClean="0">
              <a:solidFill>
                <a:schemeClr val="tx1"/>
              </a:solidFill>
            </a:rPr>
            <a:t> ανάπτυξης</a:t>
          </a:r>
          <a:endParaRPr lang="el-GR" dirty="0">
            <a:solidFill>
              <a:schemeClr val="tx1"/>
            </a:solidFill>
          </a:endParaRPr>
        </a:p>
      </dgm:t>
    </dgm:pt>
    <dgm:pt modelId="{4065DEF3-F4E3-4986-8E6A-3926CF1103E0}" type="parTrans" cxnId="{4C2AA2B7-A38A-4D39-A3A7-1EA2159D13C3}">
      <dgm:prSet/>
      <dgm:spPr/>
      <dgm:t>
        <a:bodyPr/>
        <a:lstStyle/>
        <a:p>
          <a:endParaRPr lang="el-GR"/>
        </a:p>
      </dgm:t>
    </dgm:pt>
    <dgm:pt modelId="{9A39FDC5-F0BD-4147-838D-48F45C7EBCCC}" type="sibTrans" cxnId="{4C2AA2B7-A38A-4D39-A3A7-1EA2159D13C3}">
      <dgm:prSet/>
      <dgm:spPr/>
      <dgm:t>
        <a:bodyPr/>
        <a:lstStyle/>
        <a:p>
          <a:endParaRPr lang="el-GR"/>
        </a:p>
      </dgm:t>
    </dgm:pt>
    <dgm:pt modelId="{111FC5BE-9105-4F4E-9303-66B8CD526C1A}">
      <dgm:prSet phldrT="[Text]"/>
      <dgm:spPr>
        <a:solidFill>
          <a:srgbClr val="FFFFCC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Υλοποίηση ανάπτυξης</a:t>
          </a:r>
          <a:endParaRPr lang="el-GR" dirty="0">
            <a:solidFill>
              <a:schemeClr val="tx1"/>
            </a:solidFill>
          </a:endParaRPr>
        </a:p>
      </dgm:t>
    </dgm:pt>
    <dgm:pt modelId="{46B8AB38-050F-42D3-93A3-56A867F1C77F}" type="parTrans" cxnId="{9406922A-BC51-4E7D-98C5-27FF34ADA4CE}">
      <dgm:prSet/>
      <dgm:spPr/>
      <dgm:t>
        <a:bodyPr/>
        <a:lstStyle/>
        <a:p>
          <a:endParaRPr lang="el-GR"/>
        </a:p>
      </dgm:t>
    </dgm:pt>
    <dgm:pt modelId="{1B5B57BE-45DF-4E71-9318-464525950A64}" type="sibTrans" cxnId="{9406922A-BC51-4E7D-98C5-27FF34ADA4CE}">
      <dgm:prSet/>
      <dgm:spPr/>
      <dgm:t>
        <a:bodyPr/>
        <a:lstStyle/>
        <a:p>
          <a:endParaRPr lang="el-GR"/>
        </a:p>
      </dgm:t>
    </dgm:pt>
    <dgm:pt modelId="{A077F7EA-EEC4-4FC9-877D-4864D7ECBAB5}">
      <dgm:prSet phldrT="[Text]"/>
      <dgm:spPr>
        <a:solidFill>
          <a:srgbClr val="FFFFCC"/>
        </a:solidFill>
      </dgm:spPr>
      <dgm:t>
        <a:bodyPr/>
        <a:lstStyle/>
        <a:p>
          <a:r>
            <a:rPr lang="el-GR" b="1" dirty="0" smtClean="0">
              <a:solidFill>
                <a:srgbClr val="C00000"/>
              </a:solidFill>
            </a:rPr>
            <a:t>Έγκριση κατασκευής</a:t>
          </a:r>
          <a:endParaRPr lang="el-GR" b="1" dirty="0">
            <a:solidFill>
              <a:srgbClr val="C00000"/>
            </a:solidFill>
          </a:endParaRPr>
        </a:p>
      </dgm:t>
    </dgm:pt>
    <dgm:pt modelId="{1D906EB0-8CA2-4CD1-9D6A-EDF232624BD1}" type="parTrans" cxnId="{D837B1BC-C6B4-436C-B64C-4B219144FA8E}">
      <dgm:prSet/>
      <dgm:spPr/>
      <dgm:t>
        <a:bodyPr/>
        <a:lstStyle/>
        <a:p>
          <a:endParaRPr lang="el-GR"/>
        </a:p>
      </dgm:t>
    </dgm:pt>
    <dgm:pt modelId="{82C611FF-EA7C-4424-93CA-108E5FCA4F08}" type="sibTrans" cxnId="{D837B1BC-C6B4-436C-B64C-4B219144FA8E}">
      <dgm:prSet/>
      <dgm:spPr/>
      <dgm:t>
        <a:bodyPr/>
        <a:lstStyle/>
        <a:p>
          <a:endParaRPr lang="el-GR"/>
        </a:p>
      </dgm:t>
    </dgm:pt>
    <dgm:pt modelId="{41441C42-B2C7-4FF2-83E0-77AD2A6F50A9}">
      <dgm:prSet phldrT="[Text]"/>
      <dgm:spPr>
        <a:solidFill>
          <a:srgbClr val="FFFFCC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Μεταβίβαση τίτλου μονάδας στον αγοραστή</a:t>
          </a:r>
          <a:endParaRPr lang="el-GR" dirty="0">
            <a:solidFill>
              <a:schemeClr val="tx1"/>
            </a:solidFill>
          </a:endParaRPr>
        </a:p>
      </dgm:t>
    </dgm:pt>
    <dgm:pt modelId="{3BA43D29-4B78-4101-9C85-378FBBF7590E}" type="parTrans" cxnId="{D02538E0-B112-46B8-81D4-76A8E2153BE3}">
      <dgm:prSet/>
      <dgm:spPr/>
      <dgm:t>
        <a:bodyPr/>
        <a:lstStyle/>
        <a:p>
          <a:endParaRPr lang="el-GR"/>
        </a:p>
      </dgm:t>
    </dgm:pt>
    <dgm:pt modelId="{5C892998-2FD7-41B2-8A19-46444D962CA0}" type="sibTrans" cxnId="{D02538E0-B112-46B8-81D4-76A8E2153BE3}">
      <dgm:prSet/>
      <dgm:spPr/>
      <dgm:t>
        <a:bodyPr/>
        <a:lstStyle/>
        <a:p>
          <a:endParaRPr lang="el-GR"/>
        </a:p>
      </dgm:t>
    </dgm:pt>
    <dgm:pt modelId="{D16040BF-AF12-46B7-A6EC-F53CEDC05FF0}">
      <dgm:prSet phldrT="[Text]"/>
      <dgm:spPr>
        <a:solidFill>
          <a:srgbClr val="FFFFCC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Εγγραφή μονάδων στο ΤΚΧ</a:t>
          </a:r>
          <a:endParaRPr lang="el-GR" dirty="0">
            <a:solidFill>
              <a:schemeClr val="tx1"/>
            </a:solidFill>
          </a:endParaRPr>
        </a:p>
      </dgm:t>
    </dgm:pt>
    <dgm:pt modelId="{5A2C855A-ECAC-4EB8-8393-7ED930B574E4}" type="parTrans" cxnId="{20AE469A-2462-4AC5-AF6C-4D5A0E1DAAE3}">
      <dgm:prSet/>
      <dgm:spPr/>
      <dgm:t>
        <a:bodyPr/>
        <a:lstStyle/>
        <a:p>
          <a:endParaRPr lang="el-GR"/>
        </a:p>
      </dgm:t>
    </dgm:pt>
    <dgm:pt modelId="{313AA0B3-7B32-4FB2-BBFF-7BE0C13D0AB0}" type="sibTrans" cxnId="{20AE469A-2462-4AC5-AF6C-4D5A0E1DAAE3}">
      <dgm:prSet/>
      <dgm:spPr/>
      <dgm:t>
        <a:bodyPr/>
        <a:lstStyle/>
        <a:p>
          <a:endParaRPr lang="el-GR"/>
        </a:p>
      </dgm:t>
    </dgm:pt>
    <dgm:pt modelId="{6708CDE6-ADE3-4789-8F64-FF6BFF6F83AF}">
      <dgm:prSet phldrT="[Text]"/>
      <dgm:spPr>
        <a:solidFill>
          <a:srgbClr val="FFFFCC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Έκδοση τίτλων μονάδων στον ιδιοκτήτη </a:t>
          </a:r>
          <a:endParaRPr lang="el-GR" dirty="0">
            <a:solidFill>
              <a:schemeClr val="tx1"/>
            </a:solidFill>
          </a:endParaRPr>
        </a:p>
      </dgm:t>
    </dgm:pt>
    <dgm:pt modelId="{6BFEE17E-D902-44CB-8217-7D409B9C75CF}" type="parTrans" cxnId="{F7F35E1D-8D6C-4F87-A777-0CDDBD9B8ADA}">
      <dgm:prSet/>
      <dgm:spPr/>
      <dgm:t>
        <a:bodyPr/>
        <a:lstStyle/>
        <a:p>
          <a:endParaRPr lang="el-GR"/>
        </a:p>
      </dgm:t>
    </dgm:pt>
    <dgm:pt modelId="{FB826B84-064A-49D0-96A8-207DF2DDE5A5}" type="sibTrans" cxnId="{F7F35E1D-8D6C-4F87-A777-0CDDBD9B8ADA}">
      <dgm:prSet/>
      <dgm:spPr/>
      <dgm:t>
        <a:bodyPr/>
        <a:lstStyle/>
        <a:p>
          <a:endParaRPr lang="el-GR"/>
        </a:p>
      </dgm:t>
    </dgm:pt>
    <dgm:pt modelId="{AE620652-0EF8-496A-9DCA-AD2CD359F575}" type="pres">
      <dgm:prSet presAssocID="{4D3E7F60-091D-40F8-AC7A-C3AB042504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5B3D3DE2-926D-4D2D-9A11-0AD4E1A2D335}" type="pres">
      <dgm:prSet presAssocID="{4D3E7F60-091D-40F8-AC7A-C3AB042504FA}" presName="Name1" presStyleCnt="0"/>
      <dgm:spPr/>
    </dgm:pt>
    <dgm:pt modelId="{7C4D40D6-54FC-477C-894E-23D4323D8A2D}" type="pres">
      <dgm:prSet presAssocID="{4D3E7F60-091D-40F8-AC7A-C3AB042504FA}" presName="cycle" presStyleCnt="0"/>
      <dgm:spPr/>
    </dgm:pt>
    <dgm:pt modelId="{14A588C2-627B-4547-8F32-A77B1FCC497F}" type="pres">
      <dgm:prSet presAssocID="{4D3E7F60-091D-40F8-AC7A-C3AB042504FA}" presName="srcNode" presStyleLbl="node1" presStyleIdx="0" presStyleCnt="6"/>
      <dgm:spPr/>
    </dgm:pt>
    <dgm:pt modelId="{4ECC3CB1-D491-4432-9800-90450D18FF7C}" type="pres">
      <dgm:prSet presAssocID="{4D3E7F60-091D-40F8-AC7A-C3AB042504FA}" presName="conn" presStyleLbl="parChTrans1D2" presStyleIdx="0" presStyleCnt="1"/>
      <dgm:spPr/>
      <dgm:t>
        <a:bodyPr/>
        <a:lstStyle/>
        <a:p>
          <a:endParaRPr lang="el-GR"/>
        </a:p>
      </dgm:t>
    </dgm:pt>
    <dgm:pt modelId="{D9DE8B7E-1169-4BA0-9373-DE3F9F263102}" type="pres">
      <dgm:prSet presAssocID="{4D3E7F60-091D-40F8-AC7A-C3AB042504FA}" presName="extraNode" presStyleLbl="node1" presStyleIdx="0" presStyleCnt="6"/>
      <dgm:spPr/>
    </dgm:pt>
    <dgm:pt modelId="{DF4B09CB-7185-44A6-B528-7406515F9D3C}" type="pres">
      <dgm:prSet presAssocID="{4D3E7F60-091D-40F8-AC7A-C3AB042504FA}" presName="dstNode" presStyleLbl="node1" presStyleIdx="0" presStyleCnt="6"/>
      <dgm:spPr/>
    </dgm:pt>
    <dgm:pt modelId="{6E3DBF9F-2528-4D8C-9A04-A43E1B9B389D}" type="pres">
      <dgm:prSet presAssocID="{FC4238A0-D6DB-4A98-96F6-B3792FE2D29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27D666-315A-47EA-85C6-D40418369F08}" type="pres">
      <dgm:prSet presAssocID="{FC4238A0-D6DB-4A98-96F6-B3792FE2D297}" presName="accent_1" presStyleCnt="0"/>
      <dgm:spPr/>
    </dgm:pt>
    <dgm:pt modelId="{27E6007B-D00B-4CDC-BEEF-56B4D55BE8B8}" type="pres">
      <dgm:prSet presAssocID="{FC4238A0-D6DB-4A98-96F6-B3792FE2D297}" presName="accentRepeatNode" presStyleLbl="solidFgAcc1" presStyleIdx="0" presStyleCnt="6"/>
      <dgm:spPr/>
    </dgm:pt>
    <dgm:pt modelId="{1D4C4886-E6FB-48AB-A419-D149376F17F5}" type="pres">
      <dgm:prSet presAssocID="{111FC5BE-9105-4F4E-9303-66B8CD526C1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641986-8FAA-4290-B986-87AF8FC7396E}" type="pres">
      <dgm:prSet presAssocID="{111FC5BE-9105-4F4E-9303-66B8CD526C1A}" presName="accent_2" presStyleCnt="0"/>
      <dgm:spPr/>
    </dgm:pt>
    <dgm:pt modelId="{607D861A-15D0-4938-98A6-501A50CCC789}" type="pres">
      <dgm:prSet presAssocID="{111FC5BE-9105-4F4E-9303-66B8CD526C1A}" presName="accentRepeatNode" presStyleLbl="solidFgAcc1" presStyleIdx="1" presStyleCnt="6"/>
      <dgm:spPr/>
    </dgm:pt>
    <dgm:pt modelId="{546E0282-DFF9-41F3-87FB-9678D32A8F52}" type="pres">
      <dgm:prSet presAssocID="{A077F7EA-EEC4-4FC9-877D-4864D7ECBAB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770532-EAFA-4D0E-B1F5-8404AB15D111}" type="pres">
      <dgm:prSet presAssocID="{A077F7EA-EEC4-4FC9-877D-4864D7ECBAB5}" presName="accent_3" presStyleCnt="0"/>
      <dgm:spPr/>
    </dgm:pt>
    <dgm:pt modelId="{1B584AD7-7259-47B0-B2AD-704486E5A0A1}" type="pres">
      <dgm:prSet presAssocID="{A077F7EA-EEC4-4FC9-877D-4864D7ECBAB5}" presName="accentRepeatNode" presStyleLbl="solidFgAcc1" presStyleIdx="2" presStyleCnt="6"/>
      <dgm:spPr/>
    </dgm:pt>
    <dgm:pt modelId="{4BA04C0D-DD8B-4435-868F-7766DF9312D1}" type="pres">
      <dgm:prSet presAssocID="{D16040BF-AF12-46B7-A6EC-F53CEDC05FF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4DF464-A27E-4A90-9AC5-8ABF88DABBA5}" type="pres">
      <dgm:prSet presAssocID="{D16040BF-AF12-46B7-A6EC-F53CEDC05FF0}" presName="accent_4" presStyleCnt="0"/>
      <dgm:spPr/>
    </dgm:pt>
    <dgm:pt modelId="{67B0CDC6-6855-428B-82D8-DF9F31E4B2AA}" type="pres">
      <dgm:prSet presAssocID="{D16040BF-AF12-46B7-A6EC-F53CEDC05FF0}" presName="accentRepeatNode" presStyleLbl="solidFgAcc1" presStyleIdx="3" presStyleCnt="6"/>
      <dgm:spPr/>
    </dgm:pt>
    <dgm:pt modelId="{81CA835A-349E-41B3-B06B-6500D80F3703}" type="pres">
      <dgm:prSet presAssocID="{6708CDE6-ADE3-4789-8F64-FF6BFF6F83A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4DAF91-A1B4-4978-ABC3-36771E77EDB4}" type="pres">
      <dgm:prSet presAssocID="{6708CDE6-ADE3-4789-8F64-FF6BFF6F83AF}" presName="accent_5" presStyleCnt="0"/>
      <dgm:spPr/>
    </dgm:pt>
    <dgm:pt modelId="{EC8813D8-764F-454B-82AF-D5CECDD150EB}" type="pres">
      <dgm:prSet presAssocID="{6708CDE6-ADE3-4789-8F64-FF6BFF6F83AF}" presName="accentRepeatNode" presStyleLbl="solidFgAcc1" presStyleIdx="4" presStyleCnt="6"/>
      <dgm:spPr/>
    </dgm:pt>
    <dgm:pt modelId="{CDC27142-C30E-42AD-A521-1F9F28B7C802}" type="pres">
      <dgm:prSet presAssocID="{41441C42-B2C7-4FF2-83E0-77AD2A6F50A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948D13-667A-40F2-903A-A99E0B978404}" type="pres">
      <dgm:prSet presAssocID="{41441C42-B2C7-4FF2-83E0-77AD2A6F50A9}" presName="accent_6" presStyleCnt="0"/>
      <dgm:spPr/>
    </dgm:pt>
    <dgm:pt modelId="{88305188-2955-48DC-8057-4CAFDD3ABD96}" type="pres">
      <dgm:prSet presAssocID="{41441C42-B2C7-4FF2-83E0-77AD2A6F50A9}" presName="accentRepeatNode" presStyleLbl="solidFgAcc1" presStyleIdx="5" presStyleCnt="6"/>
      <dgm:spPr/>
    </dgm:pt>
  </dgm:ptLst>
  <dgm:cxnLst>
    <dgm:cxn modelId="{60A6BB5E-F9AD-4B4C-9DBD-19AE0828DCDC}" type="presOf" srcId="{4D3E7F60-091D-40F8-AC7A-C3AB042504FA}" destId="{AE620652-0EF8-496A-9DCA-AD2CD359F575}" srcOrd="0" destOrd="0" presId="urn:microsoft.com/office/officeart/2008/layout/VerticalCurvedList"/>
    <dgm:cxn modelId="{D837B1BC-C6B4-436C-B64C-4B219144FA8E}" srcId="{4D3E7F60-091D-40F8-AC7A-C3AB042504FA}" destId="{A077F7EA-EEC4-4FC9-877D-4864D7ECBAB5}" srcOrd="2" destOrd="0" parTransId="{1D906EB0-8CA2-4CD1-9D6A-EDF232624BD1}" sibTransId="{82C611FF-EA7C-4424-93CA-108E5FCA4F08}"/>
    <dgm:cxn modelId="{883C2BA6-3FFF-4F41-9808-56F21DCD29D0}" type="presOf" srcId="{FC4238A0-D6DB-4A98-96F6-B3792FE2D297}" destId="{6E3DBF9F-2528-4D8C-9A04-A43E1B9B389D}" srcOrd="0" destOrd="0" presId="urn:microsoft.com/office/officeart/2008/layout/VerticalCurvedList"/>
    <dgm:cxn modelId="{9406922A-BC51-4E7D-98C5-27FF34ADA4CE}" srcId="{4D3E7F60-091D-40F8-AC7A-C3AB042504FA}" destId="{111FC5BE-9105-4F4E-9303-66B8CD526C1A}" srcOrd="1" destOrd="0" parTransId="{46B8AB38-050F-42D3-93A3-56A867F1C77F}" sibTransId="{1B5B57BE-45DF-4E71-9318-464525950A64}"/>
    <dgm:cxn modelId="{8925C7C7-9170-497F-A605-274EC16322E2}" type="presOf" srcId="{D16040BF-AF12-46B7-A6EC-F53CEDC05FF0}" destId="{4BA04C0D-DD8B-4435-868F-7766DF9312D1}" srcOrd="0" destOrd="0" presId="urn:microsoft.com/office/officeart/2008/layout/VerticalCurvedList"/>
    <dgm:cxn modelId="{CD3A3AF8-24E2-4744-B9C7-F3C6AB827E94}" type="presOf" srcId="{A077F7EA-EEC4-4FC9-877D-4864D7ECBAB5}" destId="{546E0282-DFF9-41F3-87FB-9678D32A8F52}" srcOrd="0" destOrd="0" presId="urn:microsoft.com/office/officeart/2008/layout/VerticalCurvedList"/>
    <dgm:cxn modelId="{D02538E0-B112-46B8-81D4-76A8E2153BE3}" srcId="{4D3E7F60-091D-40F8-AC7A-C3AB042504FA}" destId="{41441C42-B2C7-4FF2-83E0-77AD2A6F50A9}" srcOrd="5" destOrd="0" parTransId="{3BA43D29-4B78-4101-9C85-378FBBF7590E}" sibTransId="{5C892998-2FD7-41B2-8A19-46444D962CA0}"/>
    <dgm:cxn modelId="{C5BA1299-9BC7-4490-9248-215DE7DA8D59}" type="presOf" srcId="{41441C42-B2C7-4FF2-83E0-77AD2A6F50A9}" destId="{CDC27142-C30E-42AD-A521-1F9F28B7C802}" srcOrd="0" destOrd="0" presId="urn:microsoft.com/office/officeart/2008/layout/VerticalCurvedList"/>
    <dgm:cxn modelId="{4C2AA2B7-A38A-4D39-A3A7-1EA2159D13C3}" srcId="{4D3E7F60-091D-40F8-AC7A-C3AB042504FA}" destId="{FC4238A0-D6DB-4A98-96F6-B3792FE2D297}" srcOrd="0" destOrd="0" parTransId="{4065DEF3-F4E3-4986-8E6A-3926CF1103E0}" sibTransId="{9A39FDC5-F0BD-4147-838D-48F45C7EBCCC}"/>
    <dgm:cxn modelId="{20AE469A-2462-4AC5-AF6C-4D5A0E1DAAE3}" srcId="{4D3E7F60-091D-40F8-AC7A-C3AB042504FA}" destId="{D16040BF-AF12-46B7-A6EC-F53CEDC05FF0}" srcOrd="3" destOrd="0" parTransId="{5A2C855A-ECAC-4EB8-8393-7ED930B574E4}" sibTransId="{313AA0B3-7B32-4FB2-BBFF-7BE0C13D0AB0}"/>
    <dgm:cxn modelId="{7B947E18-967A-486C-A22A-B179C23DD185}" type="presOf" srcId="{6708CDE6-ADE3-4789-8F64-FF6BFF6F83AF}" destId="{81CA835A-349E-41B3-B06B-6500D80F3703}" srcOrd="0" destOrd="0" presId="urn:microsoft.com/office/officeart/2008/layout/VerticalCurvedList"/>
    <dgm:cxn modelId="{19D9A045-C7A4-44D8-B8DD-6F657496CA4D}" type="presOf" srcId="{9A39FDC5-F0BD-4147-838D-48F45C7EBCCC}" destId="{4ECC3CB1-D491-4432-9800-90450D18FF7C}" srcOrd="0" destOrd="0" presId="urn:microsoft.com/office/officeart/2008/layout/VerticalCurvedList"/>
    <dgm:cxn modelId="{2B783F6D-8CF6-40EA-8127-B9F576BCB55D}" type="presOf" srcId="{111FC5BE-9105-4F4E-9303-66B8CD526C1A}" destId="{1D4C4886-E6FB-48AB-A419-D149376F17F5}" srcOrd="0" destOrd="0" presId="urn:microsoft.com/office/officeart/2008/layout/VerticalCurvedList"/>
    <dgm:cxn modelId="{F7F35E1D-8D6C-4F87-A777-0CDDBD9B8ADA}" srcId="{4D3E7F60-091D-40F8-AC7A-C3AB042504FA}" destId="{6708CDE6-ADE3-4789-8F64-FF6BFF6F83AF}" srcOrd="4" destOrd="0" parTransId="{6BFEE17E-D902-44CB-8217-7D409B9C75CF}" sibTransId="{FB826B84-064A-49D0-96A8-207DF2DDE5A5}"/>
    <dgm:cxn modelId="{54723ABC-1974-455A-A52D-3BF57B5C1F9A}" type="presParOf" srcId="{AE620652-0EF8-496A-9DCA-AD2CD359F575}" destId="{5B3D3DE2-926D-4D2D-9A11-0AD4E1A2D335}" srcOrd="0" destOrd="0" presId="urn:microsoft.com/office/officeart/2008/layout/VerticalCurvedList"/>
    <dgm:cxn modelId="{83FDAA3F-3625-4661-AECD-3EF7741397CA}" type="presParOf" srcId="{5B3D3DE2-926D-4D2D-9A11-0AD4E1A2D335}" destId="{7C4D40D6-54FC-477C-894E-23D4323D8A2D}" srcOrd="0" destOrd="0" presId="urn:microsoft.com/office/officeart/2008/layout/VerticalCurvedList"/>
    <dgm:cxn modelId="{9BF36A0D-A1E9-4C3C-8E3B-40679577B59E}" type="presParOf" srcId="{7C4D40D6-54FC-477C-894E-23D4323D8A2D}" destId="{14A588C2-627B-4547-8F32-A77B1FCC497F}" srcOrd="0" destOrd="0" presId="urn:microsoft.com/office/officeart/2008/layout/VerticalCurvedList"/>
    <dgm:cxn modelId="{1625A91F-C487-4965-83C0-17F4870D11E5}" type="presParOf" srcId="{7C4D40D6-54FC-477C-894E-23D4323D8A2D}" destId="{4ECC3CB1-D491-4432-9800-90450D18FF7C}" srcOrd="1" destOrd="0" presId="urn:microsoft.com/office/officeart/2008/layout/VerticalCurvedList"/>
    <dgm:cxn modelId="{8E0EE18A-FB1C-4B09-A9CA-4742305E0CC3}" type="presParOf" srcId="{7C4D40D6-54FC-477C-894E-23D4323D8A2D}" destId="{D9DE8B7E-1169-4BA0-9373-DE3F9F263102}" srcOrd="2" destOrd="0" presId="urn:microsoft.com/office/officeart/2008/layout/VerticalCurvedList"/>
    <dgm:cxn modelId="{9C691C9A-7EBD-416C-8CEF-2CDA60B005B8}" type="presParOf" srcId="{7C4D40D6-54FC-477C-894E-23D4323D8A2D}" destId="{DF4B09CB-7185-44A6-B528-7406515F9D3C}" srcOrd="3" destOrd="0" presId="urn:microsoft.com/office/officeart/2008/layout/VerticalCurvedList"/>
    <dgm:cxn modelId="{BF41663E-0B6A-4273-A953-27839B81754E}" type="presParOf" srcId="{5B3D3DE2-926D-4D2D-9A11-0AD4E1A2D335}" destId="{6E3DBF9F-2528-4D8C-9A04-A43E1B9B389D}" srcOrd="1" destOrd="0" presId="urn:microsoft.com/office/officeart/2008/layout/VerticalCurvedList"/>
    <dgm:cxn modelId="{8FB6EC9D-E373-43C1-AEED-05C48112B1B2}" type="presParOf" srcId="{5B3D3DE2-926D-4D2D-9A11-0AD4E1A2D335}" destId="{B827D666-315A-47EA-85C6-D40418369F08}" srcOrd="2" destOrd="0" presId="urn:microsoft.com/office/officeart/2008/layout/VerticalCurvedList"/>
    <dgm:cxn modelId="{C1FFD46F-292F-497C-BDF1-E0A0AFDA5006}" type="presParOf" srcId="{B827D666-315A-47EA-85C6-D40418369F08}" destId="{27E6007B-D00B-4CDC-BEEF-56B4D55BE8B8}" srcOrd="0" destOrd="0" presId="urn:microsoft.com/office/officeart/2008/layout/VerticalCurvedList"/>
    <dgm:cxn modelId="{6F8B7CC9-FC35-4270-B445-37951EFA3714}" type="presParOf" srcId="{5B3D3DE2-926D-4D2D-9A11-0AD4E1A2D335}" destId="{1D4C4886-E6FB-48AB-A419-D149376F17F5}" srcOrd="3" destOrd="0" presId="urn:microsoft.com/office/officeart/2008/layout/VerticalCurvedList"/>
    <dgm:cxn modelId="{B1816ECA-BE9F-4EF3-A0D6-728D308E6222}" type="presParOf" srcId="{5B3D3DE2-926D-4D2D-9A11-0AD4E1A2D335}" destId="{3F641986-8FAA-4290-B986-87AF8FC7396E}" srcOrd="4" destOrd="0" presId="urn:microsoft.com/office/officeart/2008/layout/VerticalCurvedList"/>
    <dgm:cxn modelId="{CE8F1558-84F4-45FE-A867-9BD699EB57FE}" type="presParOf" srcId="{3F641986-8FAA-4290-B986-87AF8FC7396E}" destId="{607D861A-15D0-4938-98A6-501A50CCC789}" srcOrd="0" destOrd="0" presId="urn:microsoft.com/office/officeart/2008/layout/VerticalCurvedList"/>
    <dgm:cxn modelId="{D4B9CABA-1897-4100-AA86-D0CEA68B4C8D}" type="presParOf" srcId="{5B3D3DE2-926D-4D2D-9A11-0AD4E1A2D335}" destId="{546E0282-DFF9-41F3-87FB-9678D32A8F52}" srcOrd="5" destOrd="0" presId="urn:microsoft.com/office/officeart/2008/layout/VerticalCurvedList"/>
    <dgm:cxn modelId="{98FA15E6-ABBF-4650-A130-1A8A5A5F298A}" type="presParOf" srcId="{5B3D3DE2-926D-4D2D-9A11-0AD4E1A2D335}" destId="{13770532-EAFA-4D0E-B1F5-8404AB15D111}" srcOrd="6" destOrd="0" presId="urn:microsoft.com/office/officeart/2008/layout/VerticalCurvedList"/>
    <dgm:cxn modelId="{9115AA29-21B9-4AF8-A0D8-47BD2AD2CB84}" type="presParOf" srcId="{13770532-EAFA-4D0E-B1F5-8404AB15D111}" destId="{1B584AD7-7259-47B0-B2AD-704486E5A0A1}" srcOrd="0" destOrd="0" presId="urn:microsoft.com/office/officeart/2008/layout/VerticalCurvedList"/>
    <dgm:cxn modelId="{B5E723B7-F6CA-42F0-ACD3-E2EC1CD48B6A}" type="presParOf" srcId="{5B3D3DE2-926D-4D2D-9A11-0AD4E1A2D335}" destId="{4BA04C0D-DD8B-4435-868F-7766DF9312D1}" srcOrd="7" destOrd="0" presId="urn:microsoft.com/office/officeart/2008/layout/VerticalCurvedList"/>
    <dgm:cxn modelId="{D3AF2498-33D7-40B1-97BE-C293161D8282}" type="presParOf" srcId="{5B3D3DE2-926D-4D2D-9A11-0AD4E1A2D335}" destId="{7B4DF464-A27E-4A90-9AC5-8ABF88DABBA5}" srcOrd="8" destOrd="0" presId="urn:microsoft.com/office/officeart/2008/layout/VerticalCurvedList"/>
    <dgm:cxn modelId="{F2467836-F487-45B2-B9F3-2E4CF836E151}" type="presParOf" srcId="{7B4DF464-A27E-4A90-9AC5-8ABF88DABBA5}" destId="{67B0CDC6-6855-428B-82D8-DF9F31E4B2AA}" srcOrd="0" destOrd="0" presId="urn:microsoft.com/office/officeart/2008/layout/VerticalCurvedList"/>
    <dgm:cxn modelId="{E915E9AB-51DE-4294-B856-5461599CA093}" type="presParOf" srcId="{5B3D3DE2-926D-4D2D-9A11-0AD4E1A2D335}" destId="{81CA835A-349E-41B3-B06B-6500D80F3703}" srcOrd="9" destOrd="0" presId="urn:microsoft.com/office/officeart/2008/layout/VerticalCurvedList"/>
    <dgm:cxn modelId="{02CD21B4-37C2-451C-B20C-AF0D121FB2C6}" type="presParOf" srcId="{5B3D3DE2-926D-4D2D-9A11-0AD4E1A2D335}" destId="{614DAF91-A1B4-4978-ABC3-36771E77EDB4}" srcOrd="10" destOrd="0" presId="urn:microsoft.com/office/officeart/2008/layout/VerticalCurvedList"/>
    <dgm:cxn modelId="{1F2676A2-3B53-41E1-B0E6-2CD4ED9A7489}" type="presParOf" srcId="{614DAF91-A1B4-4978-ABC3-36771E77EDB4}" destId="{EC8813D8-764F-454B-82AF-D5CECDD150EB}" srcOrd="0" destOrd="0" presId="urn:microsoft.com/office/officeart/2008/layout/VerticalCurvedList"/>
    <dgm:cxn modelId="{FAF44C8A-ABC5-4DC5-9E3F-889CF92504AC}" type="presParOf" srcId="{5B3D3DE2-926D-4D2D-9A11-0AD4E1A2D335}" destId="{CDC27142-C30E-42AD-A521-1F9F28B7C802}" srcOrd="11" destOrd="0" presId="urn:microsoft.com/office/officeart/2008/layout/VerticalCurvedList"/>
    <dgm:cxn modelId="{474F0443-1E44-4249-AB6C-3DE6697FBF8E}" type="presParOf" srcId="{5B3D3DE2-926D-4D2D-9A11-0AD4E1A2D335}" destId="{FB948D13-667A-40F2-903A-A99E0B978404}" srcOrd="12" destOrd="0" presId="urn:microsoft.com/office/officeart/2008/layout/VerticalCurvedList"/>
    <dgm:cxn modelId="{C5E864D7-AAF7-4BAC-8893-42496BF57030}" type="presParOf" srcId="{FB948D13-667A-40F2-903A-A99E0B978404}" destId="{88305188-2955-48DC-8057-4CAFDD3ABD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26C1-F2C0-426B-ACC6-E8D92895643E}">
      <dsp:nvSpPr>
        <dsp:cNvPr id="0" name=""/>
        <dsp:cNvSpPr/>
      </dsp:nvSpPr>
      <dsp:spPr>
        <a:xfrm>
          <a:off x="1969" y="0"/>
          <a:ext cx="2064395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Χωράφι</a:t>
          </a:r>
          <a:endParaRPr lang="el-GR" sz="2500" kern="1200" dirty="0"/>
        </a:p>
      </dsp:txBody>
      <dsp:txXfrm>
        <a:off x="1969" y="1625600"/>
        <a:ext cx="2064395" cy="1625600"/>
      </dsp:txXfrm>
    </dsp:sp>
    <dsp:sp modelId="{9CC6D28A-AC05-4C0A-A9A8-D17F163DBF51}">
      <dsp:nvSpPr>
        <dsp:cNvPr id="0" name=""/>
        <dsp:cNvSpPr/>
      </dsp:nvSpPr>
      <dsp:spPr>
        <a:xfrm>
          <a:off x="357511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210F2-7C3D-415D-ACFF-48E17ED675B5}">
      <dsp:nvSpPr>
        <dsp:cNvPr id="0" name=""/>
        <dsp:cNvSpPr/>
      </dsp:nvSpPr>
      <dsp:spPr>
        <a:xfrm>
          <a:off x="2128296" y="0"/>
          <a:ext cx="2064395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Οικόπεδο</a:t>
          </a:r>
          <a:endParaRPr lang="el-GR" sz="2500" kern="1200" dirty="0"/>
        </a:p>
      </dsp:txBody>
      <dsp:txXfrm>
        <a:off x="2128296" y="1625600"/>
        <a:ext cx="2064395" cy="1625600"/>
      </dsp:txXfrm>
    </dsp:sp>
    <dsp:sp modelId="{C1568C18-F6A7-4C0F-BAFC-34952DB894DA}">
      <dsp:nvSpPr>
        <dsp:cNvPr id="0" name=""/>
        <dsp:cNvSpPr/>
      </dsp:nvSpPr>
      <dsp:spPr>
        <a:xfrm>
          <a:off x="2483838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3EA91-C2C0-4F5B-943F-410393E3EE10}">
      <dsp:nvSpPr>
        <dsp:cNvPr id="0" name=""/>
        <dsp:cNvSpPr/>
      </dsp:nvSpPr>
      <dsp:spPr>
        <a:xfrm>
          <a:off x="4254623" y="0"/>
          <a:ext cx="2064395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Σπίτι</a:t>
          </a:r>
          <a:endParaRPr lang="el-GR" sz="2500" kern="1200" dirty="0"/>
        </a:p>
      </dsp:txBody>
      <dsp:txXfrm>
        <a:off x="4254623" y="1625600"/>
        <a:ext cx="2064395" cy="1625600"/>
      </dsp:txXfrm>
    </dsp:sp>
    <dsp:sp modelId="{CF1972CA-70A9-4596-B7C2-ED36920DC245}">
      <dsp:nvSpPr>
        <dsp:cNvPr id="0" name=""/>
        <dsp:cNvSpPr/>
      </dsp:nvSpPr>
      <dsp:spPr>
        <a:xfrm>
          <a:off x="461016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7E675-6F2C-4BCE-A83C-D232FD3573F6}">
      <dsp:nvSpPr>
        <dsp:cNvPr id="0" name=""/>
        <dsp:cNvSpPr/>
      </dsp:nvSpPr>
      <dsp:spPr>
        <a:xfrm>
          <a:off x="6380950" y="0"/>
          <a:ext cx="2064395" cy="406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Διαμέρισμα</a:t>
          </a:r>
          <a:r>
            <a:rPr lang="en-US" sz="2500" kern="1200" dirty="0" smtClean="0"/>
            <a:t>/</a:t>
          </a:r>
          <a:endParaRPr lang="el-GR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Μονάδα</a:t>
          </a:r>
          <a:endParaRPr lang="el-GR" sz="2500" kern="1200" dirty="0"/>
        </a:p>
      </dsp:txBody>
      <dsp:txXfrm>
        <a:off x="6380950" y="1625600"/>
        <a:ext cx="2064395" cy="1625600"/>
      </dsp:txXfrm>
    </dsp:sp>
    <dsp:sp modelId="{075DB4BB-B52A-4C71-A0A1-B38CBED4549F}">
      <dsp:nvSpPr>
        <dsp:cNvPr id="0" name=""/>
        <dsp:cNvSpPr/>
      </dsp:nvSpPr>
      <dsp:spPr>
        <a:xfrm>
          <a:off x="6736491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A0FA3-7321-45DC-8CAE-6A017380E8AC}">
      <dsp:nvSpPr>
        <dsp:cNvPr id="0" name=""/>
        <dsp:cNvSpPr/>
      </dsp:nvSpPr>
      <dsp:spPr>
        <a:xfrm>
          <a:off x="337892" y="3251200"/>
          <a:ext cx="7771529" cy="609600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C3CB1-D491-4432-9800-90450D18FF7C}">
      <dsp:nvSpPr>
        <dsp:cNvPr id="0" name=""/>
        <dsp:cNvSpPr/>
      </dsp:nvSpPr>
      <dsp:spPr>
        <a:xfrm>
          <a:off x="-6449931" y="-986507"/>
          <a:ext cx="7677130" cy="767713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DBF9F-2528-4D8C-9A04-A43E1B9B389D}">
      <dsp:nvSpPr>
        <dsp:cNvPr id="0" name=""/>
        <dsp:cNvSpPr/>
      </dsp:nvSpPr>
      <dsp:spPr>
        <a:xfrm>
          <a:off x="456807" y="300378"/>
          <a:ext cx="8243243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err="1" smtClean="0">
              <a:solidFill>
                <a:schemeClr val="tx1"/>
              </a:solidFill>
            </a:rPr>
            <a:t>Αδειοδότηση</a:t>
          </a:r>
          <a:r>
            <a:rPr lang="el-GR" sz="3100" kern="1200" dirty="0" smtClean="0">
              <a:solidFill>
                <a:schemeClr val="tx1"/>
              </a:solidFill>
            </a:rPr>
            <a:t> ανάπτυξης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456807" y="300378"/>
        <a:ext cx="8243243" cy="600529"/>
      </dsp:txXfrm>
    </dsp:sp>
    <dsp:sp modelId="{27E6007B-D00B-4CDC-BEEF-56B4D55BE8B8}">
      <dsp:nvSpPr>
        <dsp:cNvPr id="0" name=""/>
        <dsp:cNvSpPr/>
      </dsp:nvSpPr>
      <dsp:spPr>
        <a:xfrm>
          <a:off x="81476" y="225312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C4886-E6FB-48AB-A419-D149376F17F5}">
      <dsp:nvSpPr>
        <dsp:cNvPr id="0" name=""/>
        <dsp:cNvSpPr/>
      </dsp:nvSpPr>
      <dsp:spPr>
        <a:xfrm>
          <a:off x="950783" y="1201058"/>
          <a:ext cx="7749267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Υλοποίηση ανάπτυξης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950783" y="1201058"/>
        <a:ext cx="7749267" cy="600529"/>
      </dsp:txXfrm>
    </dsp:sp>
    <dsp:sp modelId="{607D861A-15D0-4938-98A6-501A50CCC789}">
      <dsp:nvSpPr>
        <dsp:cNvPr id="0" name=""/>
        <dsp:cNvSpPr/>
      </dsp:nvSpPr>
      <dsp:spPr>
        <a:xfrm>
          <a:off x="575453" y="1125992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E0282-DFF9-41F3-87FB-9678D32A8F52}">
      <dsp:nvSpPr>
        <dsp:cNvPr id="0" name=""/>
        <dsp:cNvSpPr/>
      </dsp:nvSpPr>
      <dsp:spPr>
        <a:xfrm>
          <a:off x="1176666" y="2101738"/>
          <a:ext cx="7523384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rgbClr val="C00000"/>
              </a:solidFill>
            </a:rPr>
            <a:t>Έγκριση κατασκευής</a:t>
          </a:r>
          <a:endParaRPr lang="el-GR" sz="3100" b="1" kern="1200" dirty="0">
            <a:solidFill>
              <a:srgbClr val="C00000"/>
            </a:solidFill>
          </a:endParaRPr>
        </a:p>
      </dsp:txBody>
      <dsp:txXfrm>
        <a:off x="1176666" y="2101738"/>
        <a:ext cx="7523384" cy="600529"/>
      </dsp:txXfrm>
    </dsp:sp>
    <dsp:sp modelId="{1B584AD7-7259-47B0-B2AD-704486E5A0A1}">
      <dsp:nvSpPr>
        <dsp:cNvPr id="0" name=""/>
        <dsp:cNvSpPr/>
      </dsp:nvSpPr>
      <dsp:spPr>
        <a:xfrm>
          <a:off x="801336" y="2026672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04C0D-DD8B-4435-868F-7766DF9312D1}">
      <dsp:nvSpPr>
        <dsp:cNvPr id="0" name=""/>
        <dsp:cNvSpPr/>
      </dsp:nvSpPr>
      <dsp:spPr>
        <a:xfrm>
          <a:off x="1176666" y="3001847"/>
          <a:ext cx="7523384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Εγγραφή μονάδων στο ΤΚΧ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1176666" y="3001847"/>
        <a:ext cx="7523384" cy="600529"/>
      </dsp:txXfrm>
    </dsp:sp>
    <dsp:sp modelId="{67B0CDC6-6855-428B-82D8-DF9F31E4B2AA}">
      <dsp:nvSpPr>
        <dsp:cNvPr id="0" name=""/>
        <dsp:cNvSpPr/>
      </dsp:nvSpPr>
      <dsp:spPr>
        <a:xfrm>
          <a:off x="801336" y="2926781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A835A-349E-41B3-B06B-6500D80F3703}">
      <dsp:nvSpPr>
        <dsp:cNvPr id="0" name=""/>
        <dsp:cNvSpPr/>
      </dsp:nvSpPr>
      <dsp:spPr>
        <a:xfrm>
          <a:off x="950783" y="3902527"/>
          <a:ext cx="7749267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Έκδοση τίτλων μονάδων στον ιδιοκτήτη 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950783" y="3902527"/>
        <a:ext cx="7749267" cy="600529"/>
      </dsp:txXfrm>
    </dsp:sp>
    <dsp:sp modelId="{EC8813D8-764F-454B-82AF-D5CECDD150EB}">
      <dsp:nvSpPr>
        <dsp:cNvPr id="0" name=""/>
        <dsp:cNvSpPr/>
      </dsp:nvSpPr>
      <dsp:spPr>
        <a:xfrm>
          <a:off x="575453" y="3827461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7142-C30E-42AD-A521-1F9F28B7C802}">
      <dsp:nvSpPr>
        <dsp:cNvPr id="0" name=""/>
        <dsp:cNvSpPr/>
      </dsp:nvSpPr>
      <dsp:spPr>
        <a:xfrm>
          <a:off x="456807" y="4803207"/>
          <a:ext cx="8243243" cy="600529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67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Μεταβίβαση τίτλου μονάδας στον αγοραστή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456807" y="4803207"/>
        <a:ext cx="8243243" cy="600529"/>
      </dsp:txXfrm>
    </dsp:sp>
    <dsp:sp modelId="{88305188-2955-48DC-8057-4CAFDD3ABD96}">
      <dsp:nvSpPr>
        <dsp:cNvPr id="0" name=""/>
        <dsp:cNvSpPr/>
      </dsp:nvSpPr>
      <dsp:spPr>
        <a:xfrm>
          <a:off x="81476" y="4728140"/>
          <a:ext cx="750661" cy="750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73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215438"/>
            <a:ext cx="2973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17C8A7C-6023-4D04-81E8-FDAF609B9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963" y="0"/>
            <a:ext cx="2973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27075"/>
            <a:ext cx="4852987" cy="364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08513"/>
            <a:ext cx="50355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5438"/>
            <a:ext cx="29733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963" y="9215438"/>
            <a:ext cx="2973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BB2A3F7-84D0-4D01-BFEC-37FA48510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89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36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36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AB17E-3AB6-4F74-BC5D-CDF738D36E53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9FC-3D77-4575-BEBB-BE1097E44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96C4-E7F0-4114-B90E-6936B6E88336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128-7326-42FC-8787-EAA51DE80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9B48-3FE9-41C5-92FC-6A0C77AD9644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D44-258D-4A41-8D54-A1DB62E7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7E2BE-DCDA-48A3-A43A-70253C584D0B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85-D049-406F-A6E5-8C184E983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54B1-C5C5-4170-94DA-F09E64FB5C3E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A29F-431E-47B5-9B57-3A223A3E6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3224-CB96-45F3-A05B-0D344F0C2F3E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5969-D728-43F6-AB3C-6BAAE6E4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E9AB-307B-439D-B913-798E0C101B76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F3A-1725-48CC-8E43-9526C52C4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2512-71AE-4D76-964D-46902AFE02E8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A328-4709-44C0-BB37-39A1FBCF2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5D6F-0F3F-4123-8778-1CA3946797F9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1ED3-17B3-4288-A86C-289641B3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C9C1-74CB-49EC-A118-BDB18A416C93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68C2-0BC6-4A53-AAB3-4100D8F5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FD62-CA0B-4813-926E-9E5C433F9F89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1330-F699-4F3A-B29A-A483FF55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52816-7C05-4D09-A057-D62E39A0F092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BD9-625E-4C7F-996D-25B2755A4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238-02C0-49F4-B57E-7ECBCDCF5CE9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E017-8334-4301-A153-533FE0A5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AE46-9776-43B8-A8FC-777EE6350343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35B0-DE3D-4DF5-BA20-C9E64DFD0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D8A0-9D87-47EF-8689-B9FC387BCA46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76D2-98AF-4ED3-97C0-AD10106CA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8542-D9FB-4D9F-A756-F953D1113915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EBE6-39CB-48C3-BCFC-44154B83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36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36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AB17E-3AB6-4F74-BC5D-CDF738D36E5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9FC-3D77-4575-BEBB-BE1097E44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004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52816-7C05-4D09-A057-D62E39A0F092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BD9-625E-4C7F-996D-25B2755A48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9513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443B8-3357-438A-96F2-7546AC6F31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8297-4730-415C-ADD9-B3E782E39A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288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3BEA1-6CA1-460B-8D53-34ACA0E4C4D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39F-BF0D-4CE4-A98F-B5492F49F7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7819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35FB0-E469-4034-8ECC-F62C302F4CD8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3EAE-7A8B-421B-84D7-2D9AFAF2B0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081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ACA75-F019-4279-8F3F-1A45C1A7EE87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379-B65A-4830-AF78-8DD6DE1D06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6468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443B8-3357-438A-96F2-7546AC6F3190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8297-4730-415C-ADD9-B3E782E39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005-34A2-4A7E-B864-B73FF4F772F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DAA-2386-4CFD-98C5-4AB87522F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814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2F633-2A87-40CB-93D7-A2D1AF84DD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6C-B9ED-48C8-8FB1-1C0ADEF22C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87869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703E3-A5EE-45DC-81B5-243BBC823D8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0A2-45F4-410A-9F3B-7B4358B9CD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1252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96C4-E7F0-4114-B90E-6936B6E8833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128-7326-42FC-8787-EAA51DE80C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6058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9B48-3FE9-41C5-92FC-6A0C77AD964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D44-258D-4A41-8D54-A1DB62E754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173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7E2BE-DCDA-48A3-A43A-70253C584D0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85-D049-406F-A6E5-8C184E9837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9887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36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36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AB17E-3AB6-4F74-BC5D-CDF738D36E5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9FC-3D77-4575-BEBB-BE1097E44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10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52816-7C05-4D09-A057-D62E39A0F092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BD9-625E-4C7F-996D-25B2755A48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76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443B8-3357-438A-96F2-7546AC6F31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8297-4730-415C-ADD9-B3E782E39A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650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3BEA1-6CA1-460B-8D53-34ACA0E4C4D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39F-BF0D-4CE4-A98F-B5492F49F7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521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3BEA1-6CA1-460B-8D53-34ACA0E4C4D6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39F-BF0D-4CE4-A98F-B5492F49F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35FB0-E469-4034-8ECC-F62C302F4CD8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3EAE-7A8B-421B-84D7-2D9AFAF2B0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7814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ACA75-F019-4279-8F3F-1A45C1A7EE87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379-B65A-4830-AF78-8DD6DE1D06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1819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005-34A2-4A7E-B864-B73FF4F772F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DAA-2386-4CFD-98C5-4AB87522F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859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2F633-2A87-40CB-93D7-A2D1AF84DD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6C-B9ED-48C8-8FB1-1C0ADEF22C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686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703E3-A5EE-45DC-81B5-243BBC823D8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0A2-45F4-410A-9F3B-7B4358B9CD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52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96C4-E7F0-4114-B90E-6936B6E8833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128-7326-42FC-8787-EAA51DE80C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15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9B48-3FE9-41C5-92FC-6A0C77AD964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D44-258D-4A41-8D54-A1DB62E754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1521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7E2BE-DCDA-48A3-A43A-70253C584D0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85-D049-406F-A6E5-8C184E9837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25418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36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36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AB17E-3AB6-4F74-BC5D-CDF738D36E5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9FC-3D77-4575-BEBB-BE1097E44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935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52816-7C05-4D09-A057-D62E39A0F092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BD9-625E-4C7F-996D-25B2755A48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65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35FB0-E469-4034-8ECC-F62C302F4CD8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3EAE-7A8B-421B-84D7-2D9AFAF2B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443B8-3357-438A-96F2-7546AC6F31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8297-4730-415C-ADD9-B3E782E39A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769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3BEA1-6CA1-460B-8D53-34ACA0E4C4D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39F-BF0D-4CE4-A98F-B5492F49F7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93055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35FB0-E469-4034-8ECC-F62C302F4CD8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3EAE-7A8B-421B-84D7-2D9AFAF2B0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59787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ACA75-F019-4279-8F3F-1A45C1A7EE87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379-B65A-4830-AF78-8DD6DE1D06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0997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005-34A2-4A7E-B864-B73FF4F772F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DAA-2386-4CFD-98C5-4AB87522F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9232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2F633-2A87-40CB-93D7-A2D1AF84DD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6C-B9ED-48C8-8FB1-1C0ADEF22C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821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703E3-A5EE-45DC-81B5-243BBC823D8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0A2-45F4-410A-9F3B-7B4358B9CD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9057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96C4-E7F0-4114-B90E-6936B6E8833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128-7326-42FC-8787-EAA51DE80C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8465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9B48-3FE9-41C5-92FC-6A0C77AD964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D44-258D-4A41-8D54-A1DB62E754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5137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7E2BE-DCDA-48A3-A43A-70253C584D0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85-D049-406F-A6E5-8C184E9837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173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ACA75-F019-4279-8F3F-1A45C1A7EE87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379-B65A-4830-AF78-8DD6DE1D0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36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36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AB17E-3AB6-4F74-BC5D-CDF738D36E5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9FC-3D77-4575-BEBB-BE1097E44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9907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52816-7C05-4D09-A057-D62E39A0F092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BD9-625E-4C7F-996D-25B2755A48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0534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443B8-3357-438A-96F2-7546AC6F31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8297-4730-415C-ADD9-B3E782E39A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2897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3BEA1-6CA1-460B-8D53-34ACA0E4C4D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39F-BF0D-4CE4-A98F-B5492F49F7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07385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35FB0-E469-4034-8ECC-F62C302F4CD8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3EAE-7A8B-421B-84D7-2D9AFAF2B0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488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ACA75-F019-4279-8F3F-1A45C1A7EE87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379-B65A-4830-AF78-8DD6DE1D06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3718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005-34A2-4A7E-B864-B73FF4F772F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DAA-2386-4CFD-98C5-4AB87522F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6560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2F633-2A87-40CB-93D7-A2D1AF84DD90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6C-B9ED-48C8-8FB1-1C0ADEF22C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85675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703E3-A5EE-45DC-81B5-243BBC823D83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0A2-45F4-410A-9F3B-7B4358B9CD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07367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96C4-E7F0-4114-B90E-6936B6E88336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128-7326-42FC-8787-EAA51DE80C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5381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005-34A2-4A7E-B864-B73FF4F772F4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DAA-2386-4CFD-98C5-4AB87522F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9B48-3FE9-41C5-92FC-6A0C77AD9644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D44-258D-4A41-8D54-A1DB62E754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4187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7E2BE-DCDA-48A3-A43A-70253C584D0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85-D049-406F-A6E5-8C184E9837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140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2F633-2A87-40CB-93D7-A2D1AF84DD90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6C-B9ED-48C8-8FB1-1C0ADEF22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703E3-A5EE-45DC-81B5-243BBC823D83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0A2-45F4-410A-9F3B-7B4358B9C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1285BF5-FE28-4C2C-A1C0-0F4359371E6B}" type="datetime1">
              <a:rPr lang="en-GB"/>
              <a:pPr>
                <a:defRPr/>
              </a:pPr>
              <a:t>30/05/2018</a:t>
            </a:fld>
            <a:endParaRPr lang="en-GB"/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25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37CB39-1D97-4099-A8F1-5C088EAC2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183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7BCAE-D4C2-4691-BF84-EFC99B03F560}" type="datetime1">
              <a:rPr lang="en-GB"/>
              <a:pPr>
                <a:defRPr/>
              </a:pPr>
              <a:t>30/05/2018</a:t>
            </a:fld>
            <a:endParaRPr lang="en-US"/>
          </a:p>
        </p:txBody>
      </p:sp>
      <p:sp>
        <p:nvSpPr>
          <p:cNvPr id="146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0FE47-DFBF-4864-9E73-672DBC269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1285BF5-FE28-4C2C-A1C0-0F4359371E6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37CB39-1D97-4099-A8F1-5C088EAC2F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33" name="Picture 1183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0481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1285BF5-FE28-4C2C-A1C0-0F4359371E6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37CB39-1D97-4099-A8F1-5C088EAC2F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33" name="Picture 1183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81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1285BF5-FE28-4C2C-A1C0-0F4359371E6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37CB39-1D97-4099-A8F1-5C088EAC2F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33" name="Picture 1183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946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1285BF5-FE28-4C2C-A1C0-0F4359371E6B}" type="datetime1">
              <a:rPr lang="en-GB">
                <a:solidFill>
                  <a:srgbClr val="000000"/>
                </a:solidFill>
              </a:rPr>
              <a:pPr>
                <a:defRPr/>
              </a:pPr>
              <a:t>30/05/2018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225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37CB39-1D97-4099-A8F1-5C088EAC2F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33" name="Picture 1183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7723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4679" y="984702"/>
            <a:ext cx="7766050" cy="16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Προϋποθέσεις </a:t>
            </a:r>
            <a:r>
              <a:rPr lang="el-G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Έκδοσης </a:t>
            </a:r>
            <a:r>
              <a:rPr lang="el-G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Μεταβίβασης </a:t>
            </a:r>
            <a:r>
              <a:rPr lang="el-G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ίτλων </a:t>
            </a:r>
            <a:r>
              <a:rPr lang="el-G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κινήτων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932654" y="2385579"/>
            <a:ext cx="6692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Δρ </a:t>
            </a:r>
            <a:r>
              <a:rPr lang="el-GR" dirty="0" err="1" smtClean="0">
                <a:solidFill>
                  <a:srgbClr val="000000"/>
                </a:solidFill>
                <a:latin typeface="Arial" charset="0"/>
              </a:rPr>
              <a:t>Ελίκκος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Α. 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Ηλία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40000"/>
              </a:lnSpc>
            </a:pP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Πρώτος 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Κτηματολογικός </a:t>
            </a: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Λειτουργός</a:t>
            </a:r>
          </a:p>
          <a:p>
            <a:pPr algn="ctr">
              <a:lnSpc>
                <a:spcPct val="14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Ειδικός Επιστήμονας ΤΕ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ΠΑ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Κ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l-GR" dirty="0">
                <a:solidFill>
                  <a:srgbClr val="000000"/>
                </a:solidFill>
                <a:latin typeface="Arial" charset="0"/>
              </a:rPr>
            </a:b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Αγρονόμος 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Τοπογράφος Μηχανικός ΕΜΠ</a:t>
            </a:r>
          </a:p>
          <a:p>
            <a:pPr algn="ctr">
              <a:lnSpc>
                <a:spcPct val="14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MSc 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Πανεπιστήμιο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Otago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 Νέας Ζηλανδίας</a:t>
            </a:r>
          </a:p>
          <a:p>
            <a:pPr algn="ctr">
              <a:lnSpc>
                <a:spcPct val="14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Διδάκτορας Μηχανικός ΕΜΠ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endParaRPr lang="en-GB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737619" y="5605289"/>
            <a:ext cx="70829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Λεμεσός 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Μαΐου, 201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8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39356-3530-4A7D-BAA2-C13B7ACC34A8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8" name="Picture 7" descr="EMBLEM%20-%20CMY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1" y="5713797"/>
            <a:ext cx="884237" cy="81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7" y="5705063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34" y="5817815"/>
            <a:ext cx="1361313" cy="7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926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14298" y="675511"/>
            <a:ext cx="8791575" cy="54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marL="228600" lvl="0"/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  <a:p>
            <a:pPr marL="228600" lvl="0">
              <a:lnSpc>
                <a:spcPts val="2800"/>
              </a:lnSpc>
            </a:pPr>
            <a:r>
              <a:rPr kumimoji="1" lang="el-GR" sz="2400" dirty="0">
                <a:solidFill>
                  <a:srgbClr val="FF0000"/>
                </a:solidFill>
                <a:latin typeface="Arial" charset="0"/>
              </a:rPr>
              <a:t>Δικαιοπάροχος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το πρόσωπο το οποίο μεταβιβάζει ένα</a:t>
            </a:r>
            <a:endParaRPr kumimoji="1" lang="en-US" sz="2400" dirty="0">
              <a:solidFill>
                <a:srgbClr val="000000"/>
              </a:solidFill>
              <a:latin typeface="Arial" charset="0"/>
            </a:endParaRPr>
          </a:p>
          <a:p>
            <a:pPr marL="228600" lvl="0">
              <a:lnSpc>
                <a:spcPts val="2800"/>
              </a:lnSpc>
            </a:pP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		  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 δικαίωμά του. </a:t>
            </a:r>
            <a:endParaRPr kumimoji="1" lang="en-US" sz="2400" dirty="0">
              <a:solidFill>
                <a:srgbClr val="000000"/>
              </a:solidFill>
              <a:latin typeface="Arial" charset="0"/>
            </a:endParaRPr>
          </a:p>
          <a:p>
            <a:pPr marL="228600" lvl="0">
              <a:lnSpc>
                <a:spcPts val="2800"/>
              </a:lnSpc>
            </a:pPr>
            <a:r>
              <a:rPr kumimoji="1" lang="el-GR" sz="2400" dirty="0">
                <a:solidFill>
                  <a:srgbClr val="FF0000"/>
                </a:solidFill>
                <a:latin typeface="Arial" charset="0"/>
              </a:rPr>
              <a:t>Δικαιοδόχος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το πρόσωπο στο οποίο μεταβιβάζεται ένα 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			   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δικαίωμα.</a:t>
            </a:r>
          </a:p>
          <a:p>
            <a:pPr marL="228600"/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  <a:p>
            <a:pPr marL="228600" algn="just">
              <a:lnSpc>
                <a:spcPts val="2800"/>
              </a:lnSpc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Στην περίπτωση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μεταβίβασης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κυριότητας είναι απαραίτητο να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προσκομισθεί, από τον δικαιοπάροχο, στο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ΤΚΧ απόδειξη πληρωμής των φόρων ακίνητης ιδιοκτησίας και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άλλων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φόρων/τελών σχετικών με την ακίνητη ιδιοκτησία (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αποχετευτικά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τέλη, φόρος κληρονομιάς, δημοτικά/κοινοτικά τέλη, φόρος κεφαλαιουχικών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κερδών, ΦΠΑ).  </a:t>
            </a:r>
          </a:p>
          <a:p>
            <a:pPr marL="228600">
              <a:lnSpc>
                <a:spcPts val="2800"/>
              </a:lnSpc>
            </a:pPr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  <a:p>
            <a:pPr marL="228600">
              <a:lnSpc>
                <a:spcPts val="2800"/>
              </a:lnSpc>
            </a:pP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Πρέπει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επίσης να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πληρωθούν, από τον δικαιοδόχο, τα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μεταβιβαστικά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τέλη, εκτός εάν καταβλήθηκε ΦΠΑ.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82958" y="6316454"/>
            <a:ext cx="5144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l-GR" sz="1600" dirty="0">
                <a:solidFill>
                  <a:srgbClr val="000000"/>
                </a:solidFill>
              </a:rPr>
              <a:t>Ο Περί Μεταβιβάσεως και Υποθηκεύσεως Ακινήτων Νόμος</a:t>
            </a:r>
            <a:endParaRPr kumimoji="1" lang="en-US" sz="1600" dirty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F9F77-B6B9-4427-9139-05BED282CB28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79276" y="179100"/>
            <a:ext cx="4864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 Κυριότητας</a:t>
            </a:r>
            <a:endParaRPr kumimoji="1" lang="en-US" sz="3200" b="1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2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ChangeArrowheads="1"/>
          </p:cNvSpPr>
          <p:nvPr/>
        </p:nvSpPr>
        <p:spPr bwMode="auto">
          <a:xfrm>
            <a:off x="1" y="624663"/>
            <a:ext cx="9143999" cy="55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 marL="228600" algn="ctr">
              <a:lnSpc>
                <a:spcPct val="130000"/>
              </a:lnSpc>
            </a:pPr>
            <a:r>
              <a:rPr kumimoji="1"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b="1" dirty="0" smtClean="0">
                <a:solidFill>
                  <a:srgbClr val="FF0000"/>
                </a:solidFill>
                <a:latin typeface="Arial" charset="0"/>
              </a:rPr>
              <a:t>(τα οποία ισχύουν από τις 16 Ιουλίου</a:t>
            </a:r>
            <a:r>
              <a:rPr kumimoji="1"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l-GR" b="1" dirty="0" smtClean="0">
                <a:solidFill>
                  <a:srgbClr val="FF0000"/>
                </a:solidFill>
                <a:latin typeface="Arial" charset="0"/>
              </a:rPr>
              <a:t>2015) </a:t>
            </a:r>
          </a:p>
          <a:p>
            <a:pPr marL="228600" algn="ctr">
              <a:lnSpc>
                <a:spcPct val="130000"/>
              </a:lnSpc>
            </a:pPr>
            <a:endParaRPr kumimoji="1" lang="el-GR" b="1" dirty="0" smtClean="0">
              <a:solidFill>
                <a:srgbClr val="FF0000"/>
              </a:solidFill>
              <a:latin typeface="Arial" charset="0"/>
            </a:endParaRPr>
          </a:p>
          <a:p>
            <a:pPr marL="228600">
              <a:lnSpc>
                <a:spcPts val="2800"/>
              </a:lnSpc>
            </a:pPr>
            <a:r>
              <a:rPr kumimoji="1" lang="el-GR" sz="2400" b="1" u="sng" dirty="0" smtClean="0">
                <a:solidFill>
                  <a:srgbClr val="000000"/>
                </a:solidFill>
                <a:latin typeface="Arial" charset="0"/>
              </a:rPr>
              <a:t>Δωρεές</a:t>
            </a:r>
            <a:r>
              <a:rPr kumimoji="1" lang="en-US" sz="2400" b="1" u="sng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l-GR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Για δωρεά από γονέα προς τέκνο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δεν καταβάλλονται τέλη. Σε άλλους συγγενείς μέχρι τρίτου βαθμού τα τέλη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υ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πολογίζονται στο ένα τοις δεκάκις </a:t>
            </a:r>
            <a:r>
              <a:rPr kumimoji="1" lang="el-GR" sz="2400" dirty="0" err="1" smtClean="0">
                <a:solidFill>
                  <a:srgbClr val="000000"/>
                </a:solidFill>
                <a:latin typeface="Arial" charset="0"/>
              </a:rPr>
              <a:t>χιλοίς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b="1" dirty="0" smtClean="0">
                <a:solidFill>
                  <a:srgbClr val="000000"/>
                </a:solidFill>
                <a:latin typeface="Arial" charset="0"/>
              </a:rPr>
              <a:t>(1</a:t>
            </a:r>
            <a:r>
              <a:rPr kumimoji="1" lang="el-GR" sz="2400" b="1" baseline="30000" dirty="0" smtClean="0">
                <a:solidFill>
                  <a:srgbClr val="000000"/>
                </a:solidFill>
                <a:latin typeface="Arial" charset="0"/>
              </a:rPr>
              <a:t>ο</a:t>
            </a:r>
            <a:r>
              <a:rPr kumimoji="1" lang="el-GR" sz="2400" b="1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kumimoji="1" lang="el-GR" sz="2400" b="1" baseline="-25000" dirty="0" smtClean="0">
                <a:solidFill>
                  <a:srgbClr val="000000"/>
                </a:solidFill>
                <a:latin typeface="Arial" charset="0"/>
              </a:rPr>
              <a:t>000</a:t>
            </a:r>
            <a:r>
              <a:rPr kumimoji="1" lang="el-GR" sz="2400" b="1" dirty="0" smtClean="0">
                <a:solidFill>
                  <a:srgbClr val="000000"/>
                </a:solidFill>
                <a:latin typeface="Arial" charset="0"/>
              </a:rPr>
              <a:t> )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σε αξίες 1.1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2013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kumimoji="1" lang="el-GR" sz="24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28600">
              <a:lnSpc>
                <a:spcPts val="2800"/>
              </a:lnSpc>
            </a:pPr>
            <a:endParaRPr kumimoji="1" lang="el-GR" sz="2400" baseline="-25000" dirty="0" smtClean="0">
              <a:solidFill>
                <a:srgbClr val="000000"/>
              </a:solidFill>
              <a:latin typeface="Arial" charset="0"/>
            </a:endParaRPr>
          </a:p>
          <a:p>
            <a:pPr marL="228600">
              <a:lnSpc>
                <a:spcPts val="2800"/>
              </a:lnSpc>
            </a:pP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b="1" u="sng" dirty="0" smtClean="0">
                <a:solidFill>
                  <a:srgbClr val="000000"/>
                </a:solidFill>
                <a:latin typeface="Arial" charset="0"/>
              </a:rPr>
              <a:t>Πωλήσεις</a:t>
            </a:r>
            <a:r>
              <a:rPr kumimoji="1" lang="en-US" sz="2400" b="1" u="sng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l-GR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Υπολογίζονται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επί της αγοραίας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αξίας, με 50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%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μείωση στο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ποσό που υπολογίζεται ως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ακολούθως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  <a:p>
            <a:pPr marL="228600" algn="ctr">
              <a:lnSpc>
                <a:spcPts val="2800"/>
              </a:lnSpc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€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85.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000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3%</a:t>
            </a:r>
          </a:p>
          <a:p>
            <a:pPr marL="228600" algn="ctr">
              <a:lnSpc>
                <a:spcPts val="2800"/>
              </a:lnSpc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€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85.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000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-170.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000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5%</a:t>
            </a:r>
          </a:p>
          <a:p>
            <a:pPr marL="228600" algn="ctr">
              <a:lnSpc>
                <a:spcPts val="2800"/>
              </a:lnSpc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€</a:t>
            </a:r>
            <a:r>
              <a:rPr kumimoji="1"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170.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000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%</a:t>
            </a:r>
          </a:p>
          <a:p>
            <a:pPr marL="228600" algn="ctr">
              <a:lnSpc>
                <a:spcPts val="2800"/>
              </a:lnSpc>
            </a:pPr>
            <a:endParaRPr kumimoji="1" lang="el-GR" sz="2400" dirty="0" smtClean="0">
              <a:solidFill>
                <a:srgbClr val="000000"/>
              </a:solidFill>
              <a:latin typeface="Arial" charset="0"/>
            </a:endParaRPr>
          </a:p>
          <a:p>
            <a:pPr marL="228600">
              <a:lnSpc>
                <a:spcPts val="2800"/>
              </a:lnSpc>
            </a:pPr>
            <a:r>
              <a:rPr kumimoji="1" lang="el-GR" sz="2400" b="1" dirty="0" smtClean="0">
                <a:solidFill>
                  <a:srgbClr val="FF0000"/>
                </a:solidFill>
                <a:latin typeface="Arial" charset="0"/>
              </a:rPr>
              <a:t>Δεν καταβάλλονται μεταβιβαστικά τέλη στην περίπτωση που προσκομιστεί βεβαίωση καταβολής ΦΠΑ.</a:t>
            </a:r>
            <a:endParaRPr kumimoji="1" lang="el-GR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24590" y="179100"/>
            <a:ext cx="7974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Τέλη Μεταβίβασης Ακίνητης Ιδιοκτησίας</a:t>
            </a:r>
            <a:endParaRPr kumimoji="1" lang="en-US" sz="3200" b="1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749425"/>
            <a:ext cx="7772400" cy="1143000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 Τίτλου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464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8229600" cy="5715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 Τίτλου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658225" cy="5829300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έκδοση τίτλου ακινήτου μπορεί να γίνει με την εγγραφή του στο ΤΚΧ.  Στις πλείστες περιπτώσεις αφορά νέο ακίνητο το οποίο μπορεί να δημιουργηθεί μετά από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800"/>
              </a:lnSpc>
              <a:buNone/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Κάθετο διαχωρισμό </a:t>
            </a:r>
            <a:r>
              <a:rPr lang="el-GR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με τον οποίο γεωργικό γεωτεμάχιο διαχωρίζεται σε δύο ή περισσότερα γεωτεμάχια. </a:t>
            </a:r>
            <a:endParaRPr lang="el-GR" sz="2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Κάθετο διαχωρισμό </a:t>
            </a:r>
            <a:r>
              <a:rPr lang="el-GR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με τον οποίο γεωτεμάχιο διαχωρίζεται σε οικόπεδα με όρους αρμόδιας πολεοδομικής αρχής.  Ανάλογα με τους όρους που τίθενται, δυνατό να διαπλατυνθεί υφιστάμενο οδικό δίκτυο, ή να δημιουργηθεί νέο οδικό δίκτυο, χώρος πρασίνου, ή άλλος χώρος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Οριζόντιο διαχωρισμό </a:t>
            </a:r>
            <a:r>
              <a:rPr lang="el-GR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με τον οποίο διαμερίσματα 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πολυκατοικίας</a:t>
            </a:r>
            <a:r>
              <a:rPr lang="en-US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ή μεζονέτες, </a:t>
            </a:r>
            <a:r>
              <a:rPr lang="el-GR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εγγράφονται ως 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νέα </a:t>
            </a:r>
            <a:r>
              <a:rPr lang="el-GR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ακίνητα.  Το 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οικόπεδο/γεωτεμάχιο εγγράφεται ως </a:t>
            </a:r>
            <a:r>
              <a:rPr lang="el-GR" sz="2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κοινόκτητο</a:t>
            </a:r>
            <a:r>
              <a:rPr lang="el-GR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9325" y="1257134"/>
            <a:ext cx="8239125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Ο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Διευθυντής του ΤΚΧ έχει τη διακριτική ευχέρεια να μην εγκρίνει 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την</a:t>
            </a:r>
            <a:r>
              <a:rPr kumimoji="1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έκδοση τίτλου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στην περίπτωση που τα νέα 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ακίνητα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δεν μπορούν 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κατάλληλα,</a:t>
            </a:r>
            <a:r>
              <a:rPr kumimoji="1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με ασφάλεια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και </a:t>
            </a: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άνετα να καρπούνται ως ξεχωριστά και αυτοτελή.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6302549"/>
            <a:ext cx="8743950" cy="32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Άρθρο 27 (1)(δ),  του Περί Ακίνητης Ιδιοκτησίας Νόμου, Κεφ. 224.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E1A3A-261E-4AF3-9C2C-0BE4AF7D4F9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746" name="Picture 2" descr="Image result for only helicopter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33" y="3152776"/>
            <a:ext cx="466021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432" y="5234262"/>
            <a:ext cx="407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Γήπεδο γκολφ στη Νέα Ζηλανδία στο οποίο η πρόσβαση γίνεται μόνο με ελικόπτερο.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8229600" cy="5715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 Τίτλου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4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13" y="317923"/>
            <a:ext cx="3960000" cy="83099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άθετος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ιαχωρισμός 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κινήτου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684" y="317925"/>
            <a:ext cx="396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ριζόντιος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ιαχωρισμός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κινήτου 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1113" y="419095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3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963" y="1241850"/>
            <a:ext cx="3960000" cy="230832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ως αποτέλεσμα την εγγραφή του ακινήτου (πχ χωράφι, οικόπεδο, οικόπεδο με σπίτι) ως μιας ενιαίας αυτοτελούς ιδιοκτησίας.</a:t>
            </a: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806" y="1241850"/>
            <a:ext cx="3960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ως αποτέλεσμα την εγγραφή ακίνητης μονάδας (πχ διαμέρισμα, μεζονέτα), με ταυτόχρονη εγγραφή </a:t>
            </a:r>
            <a:r>
              <a:rPr lang="el-GR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κοινόκτητων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/κοινόχρηστων μερών του ακινήτου. </a:t>
            </a: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784" y="5631756"/>
            <a:ext cx="3081825" cy="903931"/>
            <a:chOff x="152400" y="3545189"/>
            <a:chExt cx="6163650" cy="1807861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152400" y="3982244"/>
              <a:ext cx="6163650" cy="1357789"/>
            </a:xfrm>
            <a:custGeom>
              <a:avLst/>
              <a:gdLst>
                <a:gd name="connsiteX0" fmla="*/ 0 w 6678000"/>
                <a:gd name="connsiteY0" fmla="*/ 1338739 h 1338739"/>
                <a:gd name="connsiteX1" fmla="*/ 1849160 w 6678000"/>
                <a:gd name="connsiteY1" fmla="*/ 0 h 1338739"/>
                <a:gd name="connsiteX2" fmla="*/ 6678000 w 6678000"/>
                <a:gd name="connsiteY2" fmla="*/ 0 h 1338739"/>
                <a:gd name="connsiteX3" fmla="*/ 4828840 w 6678000"/>
                <a:gd name="connsiteY3" fmla="*/ 1338739 h 1338739"/>
                <a:gd name="connsiteX4" fmla="*/ 0 w 6678000"/>
                <a:gd name="connsiteY4" fmla="*/ 1338739 h 1338739"/>
                <a:gd name="connsiteX0" fmla="*/ 0 w 6678000"/>
                <a:gd name="connsiteY0" fmla="*/ 1338739 h 1357789"/>
                <a:gd name="connsiteX1" fmla="*/ 1849160 w 6678000"/>
                <a:gd name="connsiteY1" fmla="*/ 0 h 1357789"/>
                <a:gd name="connsiteX2" fmla="*/ 6678000 w 6678000"/>
                <a:gd name="connsiteY2" fmla="*/ 0 h 1357789"/>
                <a:gd name="connsiteX3" fmla="*/ 5228890 w 6678000"/>
                <a:gd name="connsiteY3" fmla="*/ 1357789 h 1357789"/>
                <a:gd name="connsiteX4" fmla="*/ 0 w 6678000"/>
                <a:gd name="connsiteY4" fmla="*/ 1338739 h 1357789"/>
                <a:gd name="connsiteX0" fmla="*/ 0 w 6163650"/>
                <a:gd name="connsiteY0" fmla="*/ 1338739 h 1357789"/>
                <a:gd name="connsiteX1" fmla="*/ 1849160 w 6163650"/>
                <a:gd name="connsiteY1" fmla="*/ 0 h 1357789"/>
                <a:gd name="connsiteX2" fmla="*/ 6163650 w 6163650"/>
                <a:gd name="connsiteY2" fmla="*/ 47625 h 1357789"/>
                <a:gd name="connsiteX3" fmla="*/ 5228890 w 6163650"/>
                <a:gd name="connsiteY3" fmla="*/ 1357789 h 1357789"/>
                <a:gd name="connsiteX4" fmla="*/ 0 w 6163650"/>
                <a:gd name="connsiteY4" fmla="*/ 1338739 h 135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3650" h="1357789">
                  <a:moveTo>
                    <a:pt x="0" y="1338739"/>
                  </a:moveTo>
                  <a:lnTo>
                    <a:pt x="1849160" y="0"/>
                  </a:lnTo>
                  <a:lnTo>
                    <a:pt x="6163650" y="47625"/>
                  </a:lnTo>
                  <a:lnTo>
                    <a:pt x="5228890" y="1357789"/>
                  </a:lnTo>
                  <a:lnTo>
                    <a:pt x="0" y="13387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543425" y="4010025"/>
              <a:ext cx="1771650" cy="695325"/>
            </a:xfrm>
            <a:custGeom>
              <a:avLst/>
              <a:gdLst>
                <a:gd name="connsiteX0" fmla="*/ 47625 w 1771650"/>
                <a:gd name="connsiteY0" fmla="*/ 0 h 695325"/>
                <a:gd name="connsiteX1" fmla="*/ 0 w 1771650"/>
                <a:gd name="connsiteY1" fmla="*/ 428625 h 695325"/>
                <a:gd name="connsiteX2" fmla="*/ 552450 w 1771650"/>
                <a:gd name="connsiteY2" fmla="*/ 695325 h 695325"/>
                <a:gd name="connsiteX3" fmla="*/ 1438275 w 1771650"/>
                <a:gd name="connsiteY3" fmla="*/ 523875 h 695325"/>
                <a:gd name="connsiteX4" fmla="*/ 1771650 w 1771650"/>
                <a:gd name="connsiteY4" fmla="*/ 19050 h 695325"/>
                <a:gd name="connsiteX5" fmla="*/ 47625 w 1771650"/>
                <a:gd name="connsiteY5" fmla="*/ 0 h 695325"/>
                <a:gd name="connsiteX0" fmla="*/ 47625 w 1771650"/>
                <a:gd name="connsiteY0" fmla="*/ 0 h 695325"/>
                <a:gd name="connsiteX1" fmla="*/ 0 w 1771650"/>
                <a:gd name="connsiteY1" fmla="*/ 428625 h 695325"/>
                <a:gd name="connsiteX2" fmla="*/ 552450 w 1771650"/>
                <a:gd name="connsiteY2" fmla="*/ 695325 h 695325"/>
                <a:gd name="connsiteX3" fmla="*/ 1409700 w 1771650"/>
                <a:gd name="connsiteY3" fmla="*/ 523875 h 695325"/>
                <a:gd name="connsiteX4" fmla="*/ 1771650 w 1771650"/>
                <a:gd name="connsiteY4" fmla="*/ 19050 h 695325"/>
                <a:gd name="connsiteX5" fmla="*/ 47625 w 1771650"/>
                <a:gd name="connsiteY5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1650" h="695325">
                  <a:moveTo>
                    <a:pt x="47625" y="0"/>
                  </a:moveTo>
                  <a:lnTo>
                    <a:pt x="0" y="428625"/>
                  </a:lnTo>
                  <a:lnTo>
                    <a:pt x="552450" y="695325"/>
                  </a:lnTo>
                  <a:lnTo>
                    <a:pt x="1409700" y="523875"/>
                  </a:lnTo>
                  <a:lnTo>
                    <a:pt x="1771650" y="1905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067050" y="4333875"/>
              <a:ext cx="1800225" cy="1019175"/>
            </a:xfrm>
            <a:custGeom>
              <a:avLst/>
              <a:gdLst>
                <a:gd name="connsiteX0" fmla="*/ 790575 w 1800225"/>
                <a:gd name="connsiteY0" fmla="*/ 0 h 1019175"/>
                <a:gd name="connsiteX1" fmla="*/ 0 w 1800225"/>
                <a:gd name="connsiteY1" fmla="*/ 495300 h 1019175"/>
                <a:gd name="connsiteX2" fmla="*/ 114300 w 1800225"/>
                <a:gd name="connsiteY2" fmla="*/ 1009650 h 1019175"/>
                <a:gd name="connsiteX3" fmla="*/ 1447800 w 1800225"/>
                <a:gd name="connsiteY3" fmla="*/ 1019175 h 1019175"/>
                <a:gd name="connsiteX4" fmla="*/ 1800225 w 1800225"/>
                <a:gd name="connsiteY4" fmla="*/ 571500 h 1019175"/>
                <a:gd name="connsiteX5" fmla="*/ 1628775 w 1800225"/>
                <a:gd name="connsiteY5" fmla="*/ 361950 h 1019175"/>
                <a:gd name="connsiteX6" fmla="*/ 1171575 w 1800225"/>
                <a:gd name="connsiteY6" fmla="*/ 238125 h 1019175"/>
                <a:gd name="connsiteX7" fmla="*/ 790575 w 1800225"/>
                <a:gd name="connsiteY7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25" h="1019175">
                  <a:moveTo>
                    <a:pt x="790575" y="0"/>
                  </a:moveTo>
                  <a:lnTo>
                    <a:pt x="0" y="495300"/>
                  </a:lnTo>
                  <a:lnTo>
                    <a:pt x="114300" y="1009650"/>
                  </a:lnTo>
                  <a:lnTo>
                    <a:pt x="1447800" y="1019175"/>
                  </a:lnTo>
                  <a:lnTo>
                    <a:pt x="1800225" y="571500"/>
                  </a:lnTo>
                  <a:lnTo>
                    <a:pt x="1628775" y="361950"/>
                  </a:lnTo>
                  <a:lnTo>
                    <a:pt x="1171575" y="238125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504950" y="3943350"/>
              <a:ext cx="1704975" cy="695325"/>
            </a:xfrm>
            <a:custGeom>
              <a:avLst/>
              <a:gdLst>
                <a:gd name="connsiteX0" fmla="*/ 0 w 1704975"/>
                <a:gd name="connsiteY0" fmla="*/ 409575 h 695325"/>
                <a:gd name="connsiteX1" fmla="*/ 9525 w 1704975"/>
                <a:gd name="connsiteY1" fmla="*/ 619125 h 695325"/>
                <a:gd name="connsiteX2" fmla="*/ 581025 w 1704975"/>
                <a:gd name="connsiteY2" fmla="*/ 676275 h 695325"/>
                <a:gd name="connsiteX3" fmla="*/ 1047750 w 1704975"/>
                <a:gd name="connsiteY3" fmla="*/ 695325 h 695325"/>
                <a:gd name="connsiteX4" fmla="*/ 1333500 w 1704975"/>
                <a:gd name="connsiteY4" fmla="*/ 571500 h 695325"/>
                <a:gd name="connsiteX5" fmla="*/ 1543050 w 1704975"/>
                <a:gd name="connsiteY5" fmla="*/ 400050 h 695325"/>
                <a:gd name="connsiteX6" fmla="*/ 1685925 w 1704975"/>
                <a:gd name="connsiteY6" fmla="*/ 247650 h 695325"/>
                <a:gd name="connsiteX7" fmla="*/ 1704975 w 1704975"/>
                <a:gd name="connsiteY7" fmla="*/ 104775 h 695325"/>
                <a:gd name="connsiteX8" fmla="*/ 1685925 w 1704975"/>
                <a:gd name="connsiteY8" fmla="*/ 47625 h 695325"/>
                <a:gd name="connsiteX9" fmla="*/ 495300 w 1704975"/>
                <a:gd name="connsiteY9" fmla="*/ 0 h 695325"/>
                <a:gd name="connsiteX10" fmla="*/ 0 w 1704975"/>
                <a:gd name="connsiteY10" fmla="*/ 40957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4975" h="695325">
                  <a:moveTo>
                    <a:pt x="0" y="409575"/>
                  </a:moveTo>
                  <a:lnTo>
                    <a:pt x="9525" y="619125"/>
                  </a:lnTo>
                  <a:lnTo>
                    <a:pt x="581025" y="676275"/>
                  </a:lnTo>
                  <a:lnTo>
                    <a:pt x="1047750" y="695325"/>
                  </a:lnTo>
                  <a:lnTo>
                    <a:pt x="1333500" y="571500"/>
                  </a:lnTo>
                  <a:lnTo>
                    <a:pt x="1543050" y="400050"/>
                  </a:lnTo>
                  <a:lnTo>
                    <a:pt x="1685925" y="247650"/>
                  </a:lnTo>
                  <a:lnTo>
                    <a:pt x="1704975" y="104775"/>
                  </a:lnTo>
                  <a:lnTo>
                    <a:pt x="1685925" y="47625"/>
                  </a:lnTo>
                  <a:lnTo>
                    <a:pt x="495300" y="0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FBB2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45396" y="3547221"/>
              <a:ext cx="1434179" cy="874110"/>
              <a:chOff x="1489710" y="3536474"/>
              <a:chExt cx="2048827" cy="1248728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solidFill>
                <a:srgbClr val="FBB2A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</p:grpSpPr>
            <p:sp>
              <p:nvSpPr>
                <p:cNvPr id="35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3271631" y="4233806"/>
              <a:ext cx="1434179" cy="874110"/>
              <a:chOff x="1489710" y="3536474"/>
              <a:chExt cx="2048827" cy="124872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solidFill>
                <a:srgbClr val="FFFE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  <a:grpFill/>
            </p:grpSpPr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FFE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FFE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4705810" y="3545189"/>
              <a:ext cx="1434179" cy="874110"/>
              <a:chOff x="1489710" y="3536474"/>
              <a:chExt cx="2048827" cy="1248728"/>
            </a:xfrm>
            <a:solidFill>
              <a:schemeClr val="accent3">
                <a:lumMod val="85000"/>
              </a:schemeClr>
            </a:solidFill>
          </p:grpSpPr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  <a:grpFill/>
            </p:grpSpPr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" name="Freeform 20"/>
            <p:cNvSpPr/>
            <p:nvPr/>
          </p:nvSpPr>
          <p:spPr bwMode="auto">
            <a:xfrm>
              <a:off x="952500" y="4791075"/>
              <a:ext cx="1866900" cy="381000"/>
            </a:xfrm>
            <a:custGeom>
              <a:avLst/>
              <a:gdLst>
                <a:gd name="connsiteX0" fmla="*/ 1714500 w 1866900"/>
                <a:gd name="connsiteY0" fmla="*/ 38100 h 381000"/>
                <a:gd name="connsiteX1" fmla="*/ 609600 w 1866900"/>
                <a:gd name="connsiteY1" fmla="*/ 0 h 381000"/>
                <a:gd name="connsiteX2" fmla="*/ 0 w 1866900"/>
                <a:gd name="connsiteY2" fmla="*/ 314325 h 381000"/>
                <a:gd name="connsiteX3" fmla="*/ 1485900 w 1866900"/>
                <a:gd name="connsiteY3" fmla="*/ 381000 h 381000"/>
                <a:gd name="connsiteX4" fmla="*/ 1866900 w 1866900"/>
                <a:gd name="connsiteY4" fmla="*/ 47625 h 381000"/>
                <a:gd name="connsiteX5" fmla="*/ 1714500 w 1866900"/>
                <a:gd name="connsiteY5" fmla="*/ 381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900" h="381000">
                  <a:moveTo>
                    <a:pt x="1714500" y="38100"/>
                  </a:moveTo>
                  <a:lnTo>
                    <a:pt x="609600" y="0"/>
                  </a:lnTo>
                  <a:lnTo>
                    <a:pt x="0" y="314325"/>
                  </a:lnTo>
                  <a:lnTo>
                    <a:pt x="1485900" y="381000"/>
                  </a:lnTo>
                  <a:lnTo>
                    <a:pt x="1866900" y="47625"/>
                  </a:lnTo>
                  <a:lnTo>
                    <a:pt x="1714500" y="3810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61381" y="3627230"/>
            <a:ext cx="3698319" cy="1794510"/>
            <a:chOff x="152400" y="1731963"/>
            <a:chExt cx="8218488" cy="3987800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152400" y="4232275"/>
              <a:ext cx="8218488" cy="1487488"/>
            </a:xfrm>
            <a:prstGeom prst="parallelogram">
              <a:avLst>
                <a:gd name="adj" fmla="val 13812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11638" y="4529138"/>
              <a:ext cx="2376487" cy="595312"/>
              <a:chOff x="4211638" y="4529138"/>
              <a:chExt cx="2376487" cy="595312"/>
            </a:xfrm>
            <a:solidFill>
              <a:srgbClr val="333399">
                <a:lumMod val="20000"/>
                <a:lumOff val="80000"/>
              </a:srgbClr>
            </a:solidFill>
          </p:grpSpPr>
          <p:sp>
            <p:nvSpPr>
              <p:cNvPr id="72" name="AutoShape 10"/>
              <p:cNvSpPr>
                <a:spLocks noChangeArrowheads="1"/>
              </p:cNvSpPr>
              <p:nvPr/>
            </p:nvSpPr>
            <p:spPr bwMode="auto">
              <a:xfrm>
                <a:off x="4211638" y="4827588"/>
                <a:ext cx="1189037" cy="296862"/>
              </a:xfrm>
              <a:prstGeom prst="parallelogram">
                <a:avLst>
                  <a:gd name="adj" fmla="val 100134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1"/>
              <p:cNvSpPr>
                <a:spLocks noChangeArrowheads="1"/>
              </p:cNvSpPr>
              <p:nvPr/>
            </p:nvSpPr>
            <p:spPr bwMode="auto">
              <a:xfrm>
                <a:off x="5103813" y="4827588"/>
                <a:ext cx="1187450" cy="296862"/>
              </a:xfrm>
              <a:prstGeom prst="parallelogram">
                <a:avLst>
                  <a:gd name="adj" fmla="val 100000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AutoShape 13"/>
              <p:cNvSpPr>
                <a:spLocks noChangeArrowheads="1"/>
              </p:cNvSpPr>
              <p:nvPr/>
            </p:nvSpPr>
            <p:spPr bwMode="auto">
              <a:xfrm>
                <a:off x="4508500" y="4529138"/>
                <a:ext cx="1189038" cy="298450"/>
              </a:xfrm>
              <a:prstGeom prst="parallelogram">
                <a:avLst>
                  <a:gd name="adj" fmla="val 99601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4"/>
              <p:cNvSpPr>
                <a:spLocks noChangeArrowheads="1"/>
              </p:cNvSpPr>
              <p:nvPr/>
            </p:nvSpPr>
            <p:spPr bwMode="auto">
              <a:xfrm>
                <a:off x="5400675" y="4529138"/>
                <a:ext cx="1187450" cy="298450"/>
              </a:xfrm>
              <a:prstGeom prst="parallelogram">
                <a:avLst>
                  <a:gd name="adj" fmla="val 99468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1638300" y="3736975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716338" y="3736975"/>
              <a:ext cx="892175" cy="1189038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2430463" y="4727575"/>
              <a:ext cx="196850" cy="396875"/>
            </a:xfrm>
            <a:prstGeom prst="rect">
              <a:avLst/>
            </a:prstGeom>
            <a:solidFill>
              <a:srgbClr val="F9CF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1935163" y="4430713"/>
              <a:ext cx="1187450" cy="198437"/>
              <a:chOff x="1248" y="2352"/>
              <a:chExt cx="576" cy="96"/>
            </a:xfrm>
          </p:grpSpPr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96" cy="96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9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96" cy="96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" name="AutoShape 10"/>
            <p:cNvSpPr>
              <a:spLocks noChangeArrowheads="1"/>
            </p:cNvSpPr>
            <p:nvPr/>
          </p:nvSpPr>
          <p:spPr bwMode="auto">
            <a:xfrm>
              <a:off x="4211638" y="4033838"/>
              <a:ext cx="198437" cy="1090612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AutoShape 11"/>
            <p:cNvSpPr>
              <a:spLocks noChangeArrowheads="1"/>
            </p:cNvSpPr>
            <p:nvPr/>
          </p:nvSpPr>
          <p:spPr bwMode="auto">
            <a:xfrm>
              <a:off x="5994400" y="4033838"/>
              <a:ext cx="198438" cy="1090612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AutoShape 12"/>
            <p:cNvSpPr>
              <a:spLocks noChangeArrowheads="1"/>
            </p:cNvSpPr>
            <p:nvPr/>
          </p:nvSpPr>
          <p:spPr bwMode="auto">
            <a:xfrm>
              <a:off x="6291263" y="3736975"/>
              <a:ext cx="198437" cy="1090613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AutoShape 13"/>
            <p:cNvSpPr>
              <a:spLocks noChangeArrowheads="1"/>
            </p:cNvSpPr>
            <p:nvPr/>
          </p:nvSpPr>
          <p:spPr bwMode="auto">
            <a:xfrm>
              <a:off x="1638300" y="2744788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3717925" y="2744788"/>
              <a:ext cx="890588" cy="1189037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3225" y="2744788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1935163" y="3438525"/>
              <a:ext cx="3860800" cy="198438"/>
              <a:chOff x="1248" y="2352"/>
              <a:chExt cx="1872" cy="96"/>
            </a:xfrm>
          </p:grpSpPr>
          <p:grpSp>
            <p:nvGrpSpPr>
              <p:cNvPr id="64" name="Group 17"/>
              <p:cNvGrpSpPr>
                <a:grpSpLocks/>
              </p:cNvGrpSpPr>
              <p:nvPr/>
            </p:nvGrpSpPr>
            <p:grpSpPr bwMode="auto">
              <a:xfrm>
                <a:off x="1248" y="2352"/>
                <a:ext cx="576" cy="96"/>
                <a:chOff x="1248" y="2352"/>
                <a:chExt cx="576" cy="96"/>
              </a:xfrm>
            </p:grpSpPr>
            <p:sp>
              <p:nvSpPr>
                <p:cNvPr id="68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1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5" name="Group 20"/>
              <p:cNvGrpSpPr>
                <a:grpSpLocks/>
              </p:cNvGrpSpPr>
              <p:nvPr/>
            </p:nvGrpSpPr>
            <p:grpSpPr bwMode="auto">
              <a:xfrm>
                <a:off x="2544" y="2352"/>
                <a:ext cx="576" cy="96"/>
                <a:chOff x="1248" y="2352"/>
                <a:chExt cx="576" cy="96"/>
              </a:xfrm>
            </p:grpSpPr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tangle 22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1638300" y="1752600"/>
              <a:ext cx="2276475" cy="1389063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52" name="AutoShape 24"/>
            <p:cNvSpPr>
              <a:spLocks noChangeArrowheads="1"/>
            </p:cNvSpPr>
            <p:nvPr/>
          </p:nvSpPr>
          <p:spPr bwMode="auto">
            <a:xfrm>
              <a:off x="3717925" y="1752600"/>
              <a:ext cx="890588" cy="1190625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4213225" y="1752600"/>
              <a:ext cx="2276475" cy="1389063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54" name="Group 26"/>
            <p:cNvGrpSpPr>
              <a:grpSpLocks/>
            </p:cNvGrpSpPr>
            <p:nvPr/>
          </p:nvGrpSpPr>
          <p:grpSpPr bwMode="auto">
            <a:xfrm>
              <a:off x="1935163" y="2447925"/>
              <a:ext cx="3860800" cy="198438"/>
              <a:chOff x="1248" y="2352"/>
              <a:chExt cx="1872" cy="96"/>
            </a:xfrm>
          </p:grpSpPr>
          <p:grpSp>
            <p:nvGrpSpPr>
              <p:cNvPr id="58" name="Group 27"/>
              <p:cNvGrpSpPr>
                <a:grpSpLocks/>
              </p:cNvGrpSpPr>
              <p:nvPr/>
            </p:nvGrpSpPr>
            <p:grpSpPr bwMode="auto">
              <a:xfrm>
                <a:off x="1248" y="2352"/>
                <a:ext cx="576" cy="96"/>
                <a:chOff x="1248" y="2352"/>
                <a:chExt cx="576" cy="96"/>
              </a:xfrm>
            </p:grpSpPr>
            <p:sp>
              <p:nvSpPr>
                <p:cNvPr id="62" name="Rectangle 2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Rectangle 2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9" name="Group 30"/>
              <p:cNvGrpSpPr>
                <a:grpSpLocks/>
              </p:cNvGrpSpPr>
              <p:nvPr/>
            </p:nvGrpSpPr>
            <p:grpSpPr bwMode="auto">
              <a:xfrm>
                <a:off x="2544" y="2352"/>
                <a:ext cx="576" cy="96"/>
                <a:chOff x="1248" y="2352"/>
                <a:chExt cx="576" cy="96"/>
              </a:xfrm>
            </p:grpSpPr>
            <p:sp>
              <p:nvSpPr>
                <p:cNvPr id="60" name="Rectangle 31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32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1657350" y="1739900"/>
              <a:ext cx="2235200" cy="355600"/>
            </a:xfrm>
            <a:custGeom>
              <a:avLst/>
              <a:gdLst>
                <a:gd name="T0" fmla="*/ 0 w 1420"/>
                <a:gd name="T1" fmla="*/ 349250 h 224"/>
                <a:gd name="T2" fmla="*/ 1901494 w 1420"/>
                <a:gd name="T3" fmla="*/ 355600 h 224"/>
                <a:gd name="T4" fmla="*/ 2235200 w 1420"/>
                <a:gd name="T5" fmla="*/ 0 h 224"/>
                <a:gd name="T6" fmla="*/ 321113 w 1420"/>
                <a:gd name="T7" fmla="*/ 12700 h 224"/>
                <a:gd name="T8" fmla="*/ 0 w 1420"/>
                <a:gd name="T9" fmla="*/ 34925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0"/>
                <a:gd name="T16" fmla="*/ 0 h 224"/>
                <a:gd name="T17" fmla="*/ 1420 w 142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0" h="224">
                  <a:moveTo>
                    <a:pt x="0" y="220"/>
                  </a:moveTo>
                  <a:lnTo>
                    <a:pt x="1208" y="224"/>
                  </a:lnTo>
                  <a:lnTo>
                    <a:pt x="1420" y="0"/>
                  </a:lnTo>
                  <a:lnTo>
                    <a:pt x="204" y="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4262438" y="1731963"/>
              <a:ext cx="2235200" cy="355600"/>
            </a:xfrm>
            <a:custGeom>
              <a:avLst/>
              <a:gdLst>
                <a:gd name="T0" fmla="*/ 0 w 1420"/>
                <a:gd name="T1" fmla="*/ 349250 h 224"/>
                <a:gd name="T2" fmla="*/ 1901494 w 1420"/>
                <a:gd name="T3" fmla="*/ 355600 h 224"/>
                <a:gd name="T4" fmla="*/ 2235200 w 1420"/>
                <a:gd name="T5" fmla="*/ 0 h 224"/>
                <a:gd name="T6" fmla="*/ 321113 w 1420"/>
                <a:gd name="T7" fmla="*/ 12700 h 224"/>
                <a:gd name="T8" fmla="*/ 0 w 1420"/>
                <a:gd name="T9" fmla="*/ 34925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0"/>
                <a:gd name="T16" fmla="*/ 0 h 224"/>
                <a:gd name="T17" fmla="*/ 1420 w 142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0" h="224">
                  <a:moveTo>
                    <a:pt x="0" y="220"/>
                  </a:moveTo>
                  <a:lnTo>
                    <a:pt x="1208" y="224"/>
                  </a:lnTo>
                  <a:lnTo>
                    <a:pt x="1420" y="0"/>
                  </a:lnTo>
                  <a:lnTo>
                    <a:pt x="204" y="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AutoShape 37"/>
            <p:cNvSpPr>
              <a:spLocks noChangeArrowheads="1"/>
            </p:cNvSpPr>
            <p:nvPr/>
          </p:nvSpPr>
          <p:spPr bwMode="auto">
            <a:xfrm>
              <a:off x="990600" y="5105400"/>
              <a:ext cx="2590800" cy="609600"/>
            </a:xfrm>
            <a:prstGeom prst="parallelogram">
              <a:avLst>
                <a:gd name="adj" fmla="val 106250"/>
              </a:avLst>
            </a:prstGeom>
            <a:solidFill>
              <a:srgbClr val="333399">
                <a:lumMod val="20000"/>
                <a:lumOff val="8000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99567" y="4374862"/>
            <a:ext cx="3067685" cy="1022193"/>
            <a:chOff x="1678305" y="2762249"/>
            <a:chExt cx="6135369" cy="2044385"/>
          </a:xfrm>
        </p:grpSpPr>
        <p:grpSp>
          <p:nvGrpSpPr>
            <p:cNvPr id="77" name="Group 76"/>
            <p:cNvGrpSpPr/>
            <p:nvPr/>
          </p:nvGrpSpPr>
          <p:grpSpPr>
            <a:xfrm>
              <a:off x="1678305" y="2762249"/>
              <a:ext cx="4095750" cy="2044384"/>
              <a:chOff x="2388870" y="2952749"/>
              <a:chExt cx="4095750" cy="2044384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388870" y="2952751"/>
                <a:ext cx="4095750" cy="2044382"/>
                <a:chOff x="152400" y="3276601"/>
                <a:chExt cx="4095750" cy="2044382"/>
              </a:xfrm>
            </p:grpSpPr>
            <p:sp>
              <p:nvSpPr>
                <p:cNvPr id="81" name="AutoShape 3"/>
                <p:cNvSpPr>
                  <a:spLocks noChangeArrowheads="1"/>
                </p:cNvSpPr>
                <p:nvPr/>
              </p:nvSpPr>
              <p:spPr bwMode="auto">
                <a:xfrm>
                  <a:off x="152400" y="3982244"/>
                  <a:ext cx="4095750" cy="1338739"/>
                </a:xfrm>
                <a:custGeom>
                  <a:avLst/>
                  <a:gdLst>
                    <a:gd name="connsiteX0" fmla="*/ 0 w 6678000"/>
                    <a:gd name="connsiteY0" fmla="*/ 1338739 h 1338739"/>
                    <a:gd name="connsiteX1" fmla="*/ 1849160 w 6678000"/>
                    <a:gd name="connsiteY1" fmla="*/ 0 h 1338739"/>
                    <a:gd name="connsiteX2" fmla="*/ 6678000 w 6678000"/>
                    <a:gd name="connsiteY2" fmla="*/ 0 h 1338739"/>
                    <a:gd name="connsiteX3" fmla="*/ 4828840 w 6678000"/>
                    <a:gd name="connsiteY3" fmla="*/ 1338739 h 1338739"/>
                    <a:gd name="connsiteX4" fmla="*/ 0 w 6678000"/>
                    <a:gd name="connsiteY4" fmla="*/ 1338739 h 1338739"/>
                    <a:gd name="connsiteX0" fmla="*/ 0 w 6678000"/>
                    <a:gd name="connsiteY0" fmla="*/ 1338739 h 1357789"/>
                    <a:gd name="connsiteX1" fmla="*/ 1849160 w 6678000"/>
                    <a:gd name="connsiteY1" fmla="*/ 0 h 1357789"/>
                    <a:gd name="connsiteX2" fmla="*/ 6678000 w 6678000"/>
                    <a:gd name="connsiteY2" fmla="*/ 0 h 1357789"/>
                    <a:gd name="connsiteX3" fmla="*/ 5228890 w 6678000"/>
                    <a:gd name="connsiteY3" fmla="*/ 1357789 h 1357789"/>
                    <a:gd name="connsiteX4" fmla="*/ 0 w 6678000"/>
                    <a:gd name="connsiteY4" fmla="*/ 1338739 h 1357789"/>
                    <a:gd name="connsiteX0" fmla="*/ 0 w 6163650"/>
                    <a:gd name="connsiteY0" fmla="*/ 1338739 h 1357789"/>
                    <a:gd name="connsiteX1" fmla="*/ 1849160 w 6163650"/>
                    <a:gd name="connsiteY1" fmla="*/ 0 h 1357789"/>
                    <a:gd name="connsiteX2" fmla="*/ 6163650 w 6163650"/>
                    <a:gd name="connsiteY2" fmla="*/ 47625 h 1357789"/>
                    <a:gd name="connsiteX3" fmla="*/ 5228890 w 6163650"/>
                    <a:gd name="connsiteY3" fmla="*/ 1357789 h 1357789"/>
                    <a:gd name="connsiteX4" fmla="*/ 0 w 6163650"/>
                    <a:gd name="connsiteY4" fmla="*/ 1338739 h 1357789"/>
                    <a:gd name="connsiteX0" fmla="*/ 0 w 6163650"/>
                    <a:gd name="connsiteY0" fmla="*/ 1338739 h 1338739"/>
                    <a:gd name="connsiteX1" fmla="*/ 1849160 w 6163650"/>
                    <a:gd name="connsiteY1" fmla="*/ 0 h 1338739"/>
                    <a:gd name="connsiteX2" fmla="*/ 6163650 w 6163650"/>
                    <a:gd name="connsiteY2" fmla="*/ 47625 h 1338739"/>
                    <a:gd name="connsiteX3" fmla="*/ 4583856 w 6163650"/>
                    <a:gd name="connsiteY3" fmla="*/ 1338739 h 1338739"/>
                    <a:gd name="connsiteX4" fmla="*/ 0 w 6163650"/>
                    <a:gd name="connsiteY4" fmla="*/ 1338739 h 1338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63650" h="1338739">
                      <a:moveTo>
                        <a:pt x="0" y="1338739"/>
                      </a:moveTo>
                      <a:lnTo>
                        <a:pt x="1849160" y="0"/>
                      </a:lnTo>
                      <a:lnTo>
                        <a:pt x="6163650" y="47625"/>
                      </a:lnTo>
                      <a:lnTo>
                        <a:pt x="4583856" y="1338739"/>
                      </a:lnTo>
                      <a:lnTo>
                        <a:pt x="0" y="1338739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1489710" y="3536474"/>
                  <a:ext cx="2048827" cy="1248728"/>
                  <a:chOff x="1489710" y="3536474"/>
                  <a:chExt cx="2048827" cy="1248728"/>
                </a:xfrm>
              </p:grpSpPr>
              <p:sp>
                <p:nvSpPr>
                  <p:cNvPr id="85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1489710" y="3536474"/>
                    <a:ext cx="2048827" cy="124872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202656" y="4428014"/>
                    <a:ext cx="177165" cy="357188"/>
                  </a:xfrm>
                  <a:prstGeom prst="rect">
                    <a:avLst/>
                  </a:prstGeom>
                  <a:solidFill>
                    <a:srgbClr val="F9CFA5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756886" y="4160838"/>
                    <a:ext cx="1068705" cy="178593"/>
                    <a:chOff x="1248" y="2352"/>
                    <a:chExt cx="576" cy="96"/>
                  </a:xfrm>
                </p:grpSpPr>
                <p:sp>
                  <p:nvSpPr>
                    <p:cNvPr id="8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2352"/>
                      <a:ext cx="96" cy="96"/>
                    </a:xfrm>
                    <a:prstGeom prst="rect">
                      <a:avLst/>
                    </a:prstGeom>
                    <a:solidFill>
                      <a:srgbClr val="F9CFA5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52"/>
                      <a:ext cx="96" cy="96"/>
                    </a:xfrm>
                    <a:prstGeom prst="rect">
                      <a:avLst/>
                    </a:prstGeom>
                    <a:solidFill>
                      <a:srgbClr val="F9CFA5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3" name="Freeform 82"/>
                <p:cNvSpPr/>
                <p:nvPr/>
              </p:nvSpPr>
              <p:spPr bwMode="auto">
                <a:xfrm>
                  <a:off x="2357438" y="3281363"/>
                  <a:ext cx="1266825" cy="576262"/>
                </a:xfrm>
                <a:custGeom>
                  <a:avLst/>
                  <a:gdLst>
                    <a:gd name="connsiteX0" fmla="*/ 1228725 w 1228725"/>
                    <a:gd name="connsiteY0" fmla="*/ 71437 h 404812"/>
                    <a:gd name="connsiteX1" fmla="*/ 895350 w 1228725"/>
                    <a:gd name="connsiteY1" fmla="*/ 404812 h 404812"/>
                    <a:gd name="connsiteX2" fmla="*/ 0 w 1228725"/>
                    <a:gd name="connsiteY2" fmla="*/ 0 h 404812"/>
                    <a:gd name="connsiteX3" fmla="*/ 1228725 w 1228725"/>
                    <a:gd name="connsiteY3" fmla="*/ 71437 h 404812"/>
                    <a:gd name="connsiteX0" fmla="*/ 1257300 w 1257300"/>
                    <a:gd name="connsiteY0" fmla="*/ 33337 h 404812"/>
                    <a:gd name="connsiteX1" fmla="*/ 895350 w 1257300"/>
                    <a:gd name="connsiteY1" fmla="*/ 404812 h 404812"/>
                    <a:gd name="connsiteX2" fmla="*/ 0 w 1257300"/>
                    <a:gd name="connsiteY2" fmla="*/ 0 h 404812"/>
                    <a:gd name="connsiteX3" fmla="*/ 1257300 w 1257300"/>
                    <a:gd name="connsiteY3" fmla="*/ 33337 h 404812"/>
                    <a:gd name="connsiteX0" fmla="*/ 1266825 w 1266825"/>
                    <a:gd name="connsiteY0" fmla="*/ 204787 h 576262"/>
                    <a:gd name="connsiteX1" fmla="*/ 904875 w 1266825"/>
                    <a:gd name="connsiteY1" fmla="*/ 576262 h 576262"/>
                    <a:gd name="connsiteX2" fmla="*/ 0 w 1266825"/>
                    <a:gd name="connsiteY2" fmla="*/ 0 h 576262"/>
                    <a:gd name="connsiteX3" fmla="*/ 1266825 w 1266825"/>
                    <a:gd name="connsiteY3" fmla="*/ 204787 h 5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6825" h="576262">
                      <a:moveTo>
                        <a:pt x="1266825" y="204787"/>
                      </a:moveTo>
                      <a:lnTo>
                        <a:pt x="904875" y="576262"/>
                      </a:lnTo>
                      <a:lnTo>
                        <a:pt x="0" y="0"/>
                      </a:lnTo>
                      <a:lnTo>
                        <a:pt x="1266825" y="20478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kern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1447799" y="3276601"/>
                  <a:ext cx="900113" cy="571499"/>
                </a:xfrm>
                <a:custGeom>
                  <a:avLst/>
                  <a:gdLst>
                    <a:gd name="connsiteX0" fmla="*/ 0 w 914400"/>
                    <a:gd name="connsiteY0" fmla="*/ 395287 h 395287"/>
                    <a:gd name="connsiteX1" fmla="*/ 352425 w 914400"/>
                    <a:gd name="connsiteY1" fmla="*/ 52387 h 395287"/>
                    <a:gd name="connsiteX2" fmla="*/ 914400 w 914400"/>
                    <a:gd name="connsiteY2" fmla="*/ 0 h 395287"/>
                    <a:gd name="connsiteX3" fmla="*/ 0 w 914400"/>
                    <a:gd name="connsiteY3" fmla="*/ 395287 h 395287"/>
                    <a:gd name="connsiteX0" fmla="*/ 0 w 900113"/>
                    <a:gd name="connsiteY0" fmla="*/ 571499 h 571499"/>
                    <a:gd name="connsiteX1" fmla="*/ 352425 w 900113"/>
                    <a:gd name="connsiteY1" fmla="*/ 228599 h 571499"/>
                    <a:gd name="connsiteX2" fmla="*/ 900113 w 900113"/>
                    <a:gd name="connsiteY2" fmla="*/ 0 h 571499"/>
                    <a:gd name="connsiteX3" fmla="*/ 0 w 900113"/>
                    <a:gd name="connsiteY3" fmla="*/ 571499 h 57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113" h="571499">
                      <a:moveTo>
                        <a:pt x="0" y="571499"/>
                      </a:moveTo>
                      <a:lnTo>
                        <a:pt x="352425" y="228599"/>
                      </a:lnTo>
                      <a:lnTo>
                        <a:pt x="900113" y="0"/>
                      </a:lnTo>
                      <a:lnTo>
                        <a:pt x="0" y="57149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0" name="Isosceles Triangle 79"/>
              <p:cNvSpPr/>
              <p:nvPr/>
            </p:nvSpPr>
            <p:spPr bwMode="auto">
              <a:xfrm>
                <a:off x="3684270" y="2952749"/>
                <a:ext cx="1821180" cy="581025"/>
              </a:xfrm>
              <a:prstGeom prst="triangle">
                <a:avLst>
                  <a:gd name="adj" fmla="val 49477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" name="AutoShape 3"/>
            <p:cNvSpPr>
              <a:spLocks noChangeArrowheads="1"/>
            </p:cNvSpPr>
            <p:nvPr/>
          </p:nvSpPr>
          <p:spPr bwMode="auto">
            <a:xfrm>
              <a:off x="4718049" y="3510758"/>
              <a:ext cx="3095625" cy="1295876"/>
            </a:xfrm>
            <a:custGeom>
              <a:avLst/>
              <a:gdLst>
                <a:gd name="connsiteX0" fmla="*/ 0 w 6678000"/>
                <a:gd name="connsiteY0" fmla="*/ 1338739 h 1338739"/>
                <a:gd name="connsiteX1" fmla="*/ 1849160 w 6678000"/>
                <a:gd name="connsiteY1" fmla="*/ 0 h 1338739"/>
                <a:gd name="connsiteX2" fmla="*/ 6678000 w 6678000"/>
                <a:gd name="connsiteY2" fmla="*/ 0 h 1338739"/>
                <a:gd name="connsiteX3" fmla="*/ 4828840 w 6678000"/>
                <a:gd name="connsiteY3" fmla="*/ 1338739 h 1338739"/>
                <a:gd name="connsiteX4" fmla="*/ 0 w 6678000"/>
                <a:gd name="connsiteY4" fmla="*/ 1338739 h 1338739"/>
                <a:gd name="connsiteX0" fmla="*/ 0 w 6678000"/>
                <a:gd name="connsiteY0" fmla="*/ 1338739 h 1357789"/>
                <a:gd name="connsiteX1" fmla="*/ 1849160 w 6678000"/>
                <a:gd name="connsiteY1" fmla="*/ 0 h 1357789"/>
                <a:gd name="connsiteX2" fmla="*/ 6678000 w 6678000"/>
                <a:gd name="connsiteY2" fmla="*/ 0 h 1357789"/>
                <a:gd name="connsiteX3" fmla="*/ 5228890 w 6678000"/>
                <a:gd name="connsiteY3" fmla="*/ 1357789 h 1357789"/>
                <a:gd name="connsiteX4" fmla="*/ 0 w 6678000"/>
                <a:gd name="connsiteY4" fmla="*/ 1338739 h 1357789"/>
                <a:gd name="connsiteX0" fmla="*/ 0 w 6163650"/>
                <a:gd name="connsiteY0" fmla="*/ 1338739 h 1357789"/>
                <a:gd name="connsiteX1" fmla="*/ 1849160 w 6163650"/>
                <a:gd name="connsiteY1" fmla="*/ 0 h 1357789"/>
                <a:gd name="connsiteX2" fmla="*/ 6163650 w 6163650"/>
                <a:gd name="connsiteY2" fmla="*/ 47625 h 1357789"/>
                <a:gd name="connsiteX3" fmla="*/ 5228890 w 6163650"/>
                <a:gd name="connsiteY3" fmla="*/ 1357789 h 1357789"/>
                <a:gd name="connsiteX4" fmla="*/ 0 w 6163650"/>
                <a:gd name="connsiteY4" fmla="*/ 1338739 h 1357789"/>
                <a:gd name="connsiteX0" fmla="*/ 0 w 6163650"/>
                <a:gd name="connsiteY0" fmla="*/ 1338739 h 1338739"/>
                <a:gd name="connsiteX1" fmla="*/ 1849160 w 6163650"/>
                <a:gd name="connsiteY1" fmla="*/ 0 h 1338739"/>
                <a:gd name="connsiteX2" fmla="*/ 6163650 w 6163650"/>
                <a:gd name="connsiteY2" fmla="*/ 47625 h 1338739"/>
                <a:gd name="connsiteX3" fmla="*/ 4583856 w 6163650"/>
                <a:gd name="connsiteY3" fmla="*/ 1338739 h 1338739"/>
                <a:gd name="connsiteX4" fmla="*/ 0 w 6163650"/>
                <a:gd name="connsiteY4" fmla="*/ 1338739 h 1338739"/>
                <a:gd name="connsiteX0" fmla="*/ 0 w 6163650"/>
                <a:gd name="connsiteY0" fmla="*/ 1291114 h 1291114"/>
                <a:gd name="connsiteX1" fmla="*/ 1576812 w 6163650"/>
                <a:gd name="connsiteY1" fmla="*/ 0 h 1291114"/>
                <a:gd name="connsiteX2" fmla="*/ 6163650 w 6163650"/>
                <a:gd name="connsiteY2" fmla="*/ 0 h 1291114"/>
                <a:gd name="connsiteX3" fmla="*/ 4583856 w 6163650"/>
                <a:gd name="connsiteY3" fmla="*/ 1291114 h 1291114"/>
                <a:gd name="connsiteX4" fmla="*/ 0 w 6163650"/>
                <a:gd name="connsiteY4" fmla="*/ 1291114 h 1291114"/>
                <a:gd name="connsiteX0" fmla="*/ 0 w 4658573"/>
                <a:gd name="connsiteY0" fmla="*/ 1295876 h 1295876"/>
                <a:gd name="connsiteX1" fmla="*/ 1576812 w 4658573"/>
                <a:gd name="connsiteY1" fmla="*/ 4762 h 1295876"/>
                <a:gd name="connsiteX2" fmla="*/ 4658573 w 4658573"/>
                <a:gd name="connsiteY2" fmla="*/ 0 h 1295876"/>
                <a:gd name="connsiteX3" fmla="*/ 4583856 w 4658573"/>
                <a:gd name="connsiteY3" fmla="*/ 1295876 h 1295876"/>
                <a:gd name="connsiteX4" fmla="*/ 0 w 4658573"/>
                <a:gd name="connsiteY4" fmla="*/ 1295876 h 1295876"/>
                <a:gd name="connsiteX0" fmla="*/ 0 w 4658573"/>
                <a:gd name="connsiteY0" fmla="*/ 1295876 h 1295876"/>
                <a:gd name="connsiteX1" fmla="*/ 1576812 w 4658573"/>
                <a:gd name="connsiteY1" fmla="*/ 4762 h 1295876"/>
                <a:gd name="connsiteX2" fmla="*/ 4658573 w 4658573"/>
                <a:gd name="connsiteY2" fmla="*/ 0 h 1295876"/>
                <a:gd name="connsiteX3" fmla="*/ 3458633 w 4658573"/>
                <a:gd name="connsiteY3" fmla="*/ 1291114 h 1295876"/>
                <a:gd name="connsiteX4" fmla="*/ 0 w 4658573"/>
                <a:gd name="connsiteY4" fmla="*/ 1295876 h 12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573" h="1295876">
                  <a:moveTo>
                    <a:pt x="0" y="1295876"/>
                  </a:moveTo>
                  <a:lnTo>
                    <a:pt x="1576812" y="4762"/>
                  </a:lnTo>
                  <a:lnTo>
                    <a:pt x="4658573" y="0"/>
                  </a:lnTo>
                  <a:lnTo>
                    <a:pt x="3458633" y="1291114"/>
                  </a:lnTo>
                  <a:lnTo>
                    <a:pt x="0" y="1295876"/>
                  </a:lnTo>
                  <a:close/>
                </a:path>
              </a:pathLst>
            </a:custGeom>
            <a:solidFill>
              <a:srgbClr val="F8F2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79407" y="6426651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12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8E9FE-8CBC-45F1-9BE8-471C05A4AF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08977" y="1298971"/>
            <a:ext cx="5619782" cy="2163366"/>
            <a:chOff x="2609852" y="2862263"/>
            <a:chExt cx="2497681" cy="961496"/>
          </a:xfrm>
        </p:grpSpPr>
        <p:sp>
          <p:nvSpPr>
            <p:cNvPr id="65538" name="AutoShape 3"/>
            <p:cNvSpPr>
              <a:spLocks noChangeArrowheads="1"/>
            </p:cNvSpPr>
            <p:nvPr/>
          </p:nvSpPr>
          <p:spPr bwMode="auto">
            <a:xfrm>
              <a:off x="2609852" y="2970408"/>
              <a:ext cx="1444179" cy="845581"/>
            </a:xfrm>
            <a:custGeom>
              <a:avLst/>
              <a:gdLst>
                <a:gd name="connsiteX0" fmla="*/ 0 w 6678000"/>
                <a:gd name="connsiteY0" fmla="*/ 1338739 h 1338739"/>
                <a:gd name="connsiteX1" fmla="*/ 1849160 w 6678000"/>
                <a:gd name="connsiteY1" fmla="*/ 0 h 1338739"/>
                <a:gd name="connsiteX2" fmla="*/ 6678000 w 6678000"/>
                <a:gd name="connsiteY2" fmla="*/ 0 h 1338739"/>
                <a:gd name="connsiteX3" fmla="*/ 4828840 w 6678000"/>
                <a:gd name="connsiteY3" fmla="*/ 1338739 h 1338739"/>
                <a:gd name="connsiteX4" fmla="*/ 0 w 6678000"/>
                <a:gd name="connsiteY4" fmla="*/ 1338739 h 1338739"/>
                <a:gd name="connsiteX0" fmla="*/ 0 w 6678000"/>
                <a:gd name="connsiteY0" fmla="*/ 1338739 h 1357789"/>
                <a:gd name="connsiteX1" fmla="*/ 1849160 w 6678000"/>
                <a:gd name="connsiteY1" fmla="*/ 0 h 1357789"/>
                <a:gd name="connsiteX2" fmla="*/ 6678000 w 6678000"/>
                <a:gd name="connsiteY2" fmla="*/ 0 h 1357789"/>
                <a:gd name="connsiteX3" fmla="*/ 5228890 w 6678000"/>
                <a:gd name="connsiteY3" fmla="*/ 1357789 h 1357789"/>
                <a:gd name="connsiteX4" fmla="*/ 0 w 6678000"/>
                <a:gd name="connsiteY4" fmla="*/ 1338739 h 1357789"/>
                <a:gd name="connsiteX0" fmla="*/ 0 w 6163650"/>
                <a:gd name="connsiteY0" fmla="*/ 1338739 h 1357789"/>
                <a:gd name="connsiteX1" fmla="*/ 1849160 w 6163650"/>
                <a:gd name="connsiteY1" fmla="*/ 0 h 1357789"/>
                <a:gd name="connsiteX2" fmla="*/ 6163650 w 6163650"/>
                <a:gd name="connsiteY2" fmla="*/ 47625 h 1357789"/>
                <a:gd name="connsiteX3" fmla="*/ 5228890 w 6163650"/>
                <a:gd name="connsiteY3" fmla="*/ 1357789 h 1357789"/>
                <a:gd name="connsiteX4" fmla="*/ 0 w 6163650"/>
                <a:gd name="connsiteY4" fmla="*/ 1338739 h 1357789"/>
                <a:gd name="connsiteX0" fmla="*/ 0 w 6163650"/>
                <a:gd name="connsiteY0" fmla="*/ 1291114 h 1310164"/>
                <a:gd name="connsiteX1" fmla="*/ 2963746 w 6163650"/>
                <a:gd name="connsiteY1" fmla="*/ 8288 h 1310164"/>
                <a:gd name="connsiteX2" fmla="*/ 6163650 w 6163650"/>
                <a:gd name="connsiteY2" fmla="*/ 0 h 1310164"/>
                <a:gd name="connsiteX3" fmla="*/ 5228890 w 6163650"/>
                <a:gd name="connsiteY3" fmla="*/ 1310164 h 1310164"/>
                <a:gd name="connsiteX4" fmla="*/ 0 w 6163650"/>
                <a:gd name="connsiteY4" fmla="*/ 1291114 h 1310164"/>
                <a:gd name="connsiteX0" fmla="*/ 0 w 4127675"/>
                <a:gd name="connsiteY0" fmla="*/ 1256169 h 1310164"/>
                <a:gd name="connsiteX1" fmla="*/ 927771 w 4127675"/>
                <a:gd name="connsiteY1" fmla="*/ 8288 h 1310164"/>
                <a:gd name="connsiteX2" fmla="*/ 4127675 w 4127675"/>
                <a:gd name="connsiteY2" fmla="*/ 0 h 1310164"/>
                <a:gd name="connsiteX3" fmla="*/ 3192915 w 4127675"/>
                <a:gd name="connsiteY3" fmla="*/ 1310164 h 1310164"/>
                <a:gd name="connsiteX4" fmla="*/ 0 w 4127675"/>
                <a:gd name="connsiteY4" fmla="*/ 1256169 h 1310164"/>
                <a:gd name="connsiteX0" fmla="*/ 0 w 4499205"/>
                <a:gd name="connsiteY0" fmla="*/ 1235201 h 1310164"/>
                <a:gd name="connsiteX1" fmla="*/ 1299301 w 4499205"/>
                <a:gd name="connsiteY1" fmla="*/ 8288 h 1310164"/>
                <a:gd name="connsiteX2" fmla="*/ 4499205 w 4499205"/>
                <a:gd name="connsiteY2" fmla="*/ 0 h 1310164"/>
                <a:gd name="connsiteX3" fmla="*/ 3564445 w 4499205"/>
                <a:gd name="connsiteY3" fmla="*/ 1310164 h 1310164"/>
                <a:gd name="connsiteX4" fmla="*/ 0 w 4499205"/>
                <a:gd name="connsiteY4" fmla="*/ 1235201 h 1310164"/>
                <a:gd name="connsiteX0" fmla="*/ 0 w 4499205"/>
                <a:gd name="connsiteY0" fmla="*/ 1235201 h 1235201"/>
                <a:gd name="connsiteX1" fmla="*/ 1299301 w 4499205"/>
                <a:gd name="connsiteY1" fmla="*/ 8288 h 1235201"/>
                <a:gd name="connsiteX2" fmla="*/ 4499205 w 4499205"/>
                <a:gd name="connsiteY2" fmla="*/ 0 h 1235201"/>
                <a:gd name="connsiteX3" fmla="*/ 3594167 w 4499205"/>
                <a:gd name="connsiteY3" fmla="*/ 1219304 h 1235201"/>
                <a:gd name="connsiteX4" fmla="*/ 0 w 4499205"/>
                <a:gd name="connsiteY4" fmla="*/ 1235201 h 1235201"/>
                <a:gd name="connsiteX0" fmla="*/ 0 w 4410038"/>
                <a:gd name="connsiteY0" fmla="*/ 1200255 h 1219305"/>
                <a:gd name="connsiteX1" fmla="*/ 1210134 w 4410038"/>
                <a:gd name="connsiteY1" fmla="*/ 8288 h 1219305"/>
                <a:gd name="connsiteX2" fmla="*/ 4410038 w 4410038"/>
                <a:gd name="connsiteY2" fmla="*/ 0 h 1219305"/>
                <a:gd name="connsiteX3" fmla="*/ 3505000 w 4410038"/>
                <a:gd name="connsiteY3" fmla="*/ 1219304 h 1219305"/>
                <a:gd name="connsiteX4" fmla="*/ 0 w 4410038"/>
                <a:gd name="connsiteY4" fmla="*/ 1200255 h 1219305"/>
                <a:gd name="connsiteX0" fmla="*/ 0 w 4528927"/>
                <a:gd name="connsiteY0" fmla="*/ 1186277 h 1219304"/>
                <a:gd name="connsiteX1" fmla="*/ 1329023 w 4528927"/>
                <a:gd name="connsiteY1" fmla="*/ 8288 h 1219304"/>
                <a:gd name="connsiteX2" fmla="*/ 4528927 w 4528927"/>
                <a:gd name="connsiteY2" fmla="*/ 0 h 1219304"/>
                <a:gd name="connsiteX3" fmla="*/ 3623889 w 4528927"/>
                <a:gd name="connsiteY3" fmla="*/ 1219304 h 1219304"/>
                <a:gd name="connsiteX4" fmla="*/ 0 w 4528927"/>
                <a:gd name="connsiteY4" fmla="*/ 1186277 h 1219304"/>
                <a:gd name="connsiteX0" fmla="*/ 0 w 4528927"/>
                <a:gd name="connsiteY0" fmla="*/ 1186277 h 1219304"/>
                <a:gd name="connsiteX1" fmla="*/ 1566802 w 4528927"/>
                <a:gd name="connsiteY1" fmla="*/ 29255 h 1219304"/>
                <a:gd name="connsiteX2" fmla="*/ 4528927 w 4528927"/>
                <a:gd name="connsiteY2" fmla="*/ 0 h 1219304"/>
                <a:gd name="connsiteX3" fmla="*/ 3623889 w 4528927"/>
                <a:gd name="connsiteY3" fmla="*/ 1219304 h 1219304"/>
                <a:gd name="connsiteX4" fmla="*/ 0 w 4528927"/>
                <a:gd name="connsiteY4" fmla="*/ 1186277 h 121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8927" h="1219304">
                  <a:moveTo>
                    <a:pt x="0" y="1186277"/>
                  </a:moveTo>
                  <a:lnTo>
                    <a:pt x="1566802" y="29255"/>
                  </a:lnTo>
                  <a:lnTo>
                    <a:pt x="4528927" y="0"/>
                  </a:lnTo>
                  <a:lnTo>
                    <a:pt x="3623889" y="1219304"/>
                  </a:lnTo>
                  <a:lnTo>
                    <a:pt x="0" y="118627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12771" y="2932506"/>
              <a:ext cx="1098313" cy="655583"/>
              <a:chOff x="1489710" y="3536474"/>
              <a:chExt cx="2092025" cy="1248728"/>
            </a:xfrm>
          </p:grpSpPr>
          <p:sp>
            <p:nvSpPr>
              <p:cNvPr id="65539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92025" cy="1248728"/>
              </a:xfrm>
              <a:prstGeom prst="cube">
                <a:avLst>
                  <a:gd name="adj" fmla="val 25000"/>
                </a:avLst>
              </a:prstGeom>
              <a:solidFill>
                <a:srgbClr val="FBB2A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1" name="Rectangle 6"/>
              <p:cNvSpPr>
                <a:spLocks noChangeArrowheads="1"/>
              </p:cNvSpPr>
              <p:nvPr/>
            </p:nvSpPr>
            <p:spPr bwMode="auto">
              <a:xfrm>
                <a:off x="2154099" y="4428014"/>
                <a:ext cx="177166" cy="357188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5542" name="Group 7"/>
              <p:cNvGrpSpPr>
                <a:grpSpLocks/>
              </p:cNvGrpSpPr>
              <p:nvPr/>
            </p:nvGrpSpPr>
            <p:grpSpPr bwMode="auto">
              <a:xfrm>
                <a:off x="1756886" y="4160837"/>
                <a:ext cx="935117" cy="184174"/>
                <a:chOff x="1248" y="2352"/>
                <a:chExt cx="504" cy="99"/>
              </a:xfrm>
            </p:grpSpPr>
            <p:sp>
              <p:nvSpPr>
                <p:cNvPr id="65572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73" name="Rectangle 9"/>
                <p:cNvSpPr>
                  <a:spLocks noChangeArrowheads="1"/>
                </p:cNvSpPr>
                <p:nvPr/>
              </p:nvSpPr>
              <p:spPr bwMode="auto">
                <a:xfrm>
                  <a:off x="1656" y="2355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3729038" y="3072141"/>
              <a:ext cx="1378495" cy="751618"/>
            </a:xfrm>
            <a:custGeom>
              <a:avLst/>
              <a:gdLst>
                <a:gd name="connsiteX0" fmla="*/ 0 w 6678000"/>
                <a:gd name="connsiteY0" fmla="*/ 1338739 h 1338739"/>
                <a:gd name="connsiteX1" fmla="*/ 1849160 w 6678000"/>
                <a:gd name="connsiteY1" fmla="*/ 0 h 1338739"/>
                <a:gd name="connsiteX2" fmla="*/ 6678000 w 6678000"/>
                <a:gd name="connsiteY2" fmla="*/ 0 h 1338739"/>
                <a:gd name="connsiteX3" fmla="*/ 4828840 w 6678000"/>
                <a:gd name="connsiteY3" fmla="*/ 1338739 h 1338739"/>
                <a:gd name="connsiteX4" fmla="*/ 0 w 6678000"/>
                <a:gd name="connsiteY4" fmla="*/ 1338739 h 1338739"/>
                <a:gd name="connsiteX0" fmla="*/ 0 w 6678000"/>
                <a:gd name="connsiteY0" fmla="*/ 1338739 h 1357789"/>
                <a:gd name="connsiteX1" fmla="*/ 1849160 w 6678000"/>
                <a:gd name="connsiteY1" fmla="*/ 0 h 1357789"/>
                <a:gd name="connsiteX2" fmla="*/ 6678000 w 6678000"/>
                <a:gd name="connsiteY2" fmla="*/ 0 h 1357789"/>
                <a:gd name="connsiteX3" fmla="*/ 5228890 w 6678000"/>
                <a:gd name="connsiteY3" fmla="*/ 1357789 h 1357789"/>
                <a:gd name="connsiteX4" fmla="*/ 0 w 6678000"/>
                <a:gd name="connsiteY4" fmla="*/ 1338739 h 1357789"/>
                <a:gd name="connsiteX0" fmla="*/ 0 w 6163650"/>
                <a:gd name="connsiteY0" fmla="*/ 1338739 h 1357789"/>
                <a:gd name="connsiteX1" fmla="*/ 1849160 w 6163650"/>
                <a:gd name="connsiteY1" fmla="*/ 0 h 1357789"/>
                <a:gd name="connsiteX2" fmla="*/ 6163650 w 6163650"/>
                <a:gd name="connsiteY2" fmla="*/ 47625 h 1357789"/>
                <a:gd name="connsiteX3" fmla="*/ 5228890 w 6163650"/>
                <a:gd name="connsiteY3" fmla="*/ 1357789 h 1357789"/>
                <a:gd name="connsiteX4" fmla="*/ 0 w 6163650"/>
                <a:gd name="connsiteY4" fmla="*/ 1338739 h 1357789"/>
                <a:gd name="connsiteX0" fmla="*/ 0 w 6163650"/>
                <a:gd name="connsiteY0" fmla="*/ 1291114 h 1310164"/>
                <a:gd name="connsiteX1" fmla="*/ 2963746 w 6163650"/>
                <a:gd name="connsiteY1" fmla="*/ 8288 h 1310164"/>
                <a:gd name="connsiteX2" fmla="*/ 6163650 w 6163650"/>
                <a:gd name="connsiteY2" fmla="*/ 0 h 1310164"/>
                <a:gd name="connsiteX3" fmla="*/ 5228890 w 6163650"/>
                <a:gd name="connsiteY3" fmla="*/ 1310164 h 1310164"/>
                <a:gd name="connsiteX4" fmla="*/ 0 w 6163650"/>
                <a:gd name="connsiteY4" fmla="*/ 1291114 h 1310164"/>
                <a:gd name="connsiteX0" fmla="*/ 0 w 4127675"/>
                <a:gd name="connsiteY0" fmla="*/ 1256169 h 1310164"/>
                <a:gd name="connsiteX1" fmla="*/ 927771 w 4127675"/>
                <a:gd name="connsiteY1" fmla="*/ 8288 h 1310164"/>
                <a:gd name="connsiteX2" fmla="*/ 4127675 w 4127675"/>
                <a:gd name="connsiteY2" fmla="*/ 0 h 1310164"/>
                <a:gd name="connsiteX3" fmla="*/ 3192915 w 4127675"/>
                <a:gd name="connsiteY3" fmla="*/ 1310164 h 1310164"/>
                <a:gd name="connsiteX4" fmla="*/ 0 w 4127675"/>
                <a:gd name="connsiteY4" fmla="*/ 1256169 h 1310164"/>
                <a:gd name="connsiteX0" fmla="*/ 0 w 4499205"/>
                <a:gd name="connsiteY0" fmla="*/ 1235201 h 1310164"/>
                <a:gd name="connsiteX1" fmla="*/ 1299301 w 4499205"/>
                <a:gd name="connsiteY1" fmla="*/ 8288 h 1310164"/>
                <a:gd name="connsiteX2" fmla="*/ 4499205 w 4499205"/>
                <a:gd name="connsiteY2" fmla="*/ 0 h 1310164"/>
                <a:gd name="connsiteX3" fmla="*/ 3564445 w 4499205"/>
                <a:gd name="connsiteY3" fmla="*/ 1310164 h 1310164"/>
                <a:gd name="connsiteX4" fmla="*/ 0 w 4499205"/>
                <a:gd name="connsiteY4" fmla="*/ 1235201 h 1310164"/>
                <a:gd name="connsiteX0" fmla="*/ 0 w 4499205"/>
                <a:gd name="connsiteY0" fmla="*/ 1235201 h 1235201"/>
                <a:gd name="connsiteX1" fmla="*/ 1299301 w 4499205"/>
                <a:gd name="connsiteY1" fmla="*/ 8288 h 1235201"/>
                <a:gd name="connsiteX2" fmla="*/ 4499205 w 4499205"/>
                <a:gd name="connsiteY2" fmla="*/ 0 h 1235201"/>
                <a:gd name="connsiteX3" fmla="*/ 3594167 w 4499205"/>
                <a:gd name="connsiteY3" fmla="*/ 1219304 h 1235201"/>
                <a:gd name="connsiteX4" fmla="*/ 0 w 4499205"/>
                <a:gd name="connsiteY4" fmla="*/ 1235201 h 1235201"/>
                <a:gd name="connsiteX0" fmla="*/ 0 w 4410038"/>
                <a:gd name="connsiteY0" fmla="*/ 1200255 h 1219305"/>
                <a:gd name="connsiteX1" fmla="*/ 1210134 w 4410038"/>
                <a:gd name="connsiteY1" fmla="*/ 8288 h 1219305"/>
                <a:gd name="connsiteX2" fmla="*/ 4410038 w 4410038"/>
                <a:gd name="connsiteY2" fmla="*/ 0 h 1219305"/>
                <a:gd name="connsiteX3" fmla="*/ 3505000 w 4410038"/>
                <a:gd name="connsiteY3" fmla="*/ 1219304 h 1219305"/>
                <a:gd name="connsiteX4" fmla="*/ 0 w 4410038"/>
                <a:gd name="connsiteY4" fmla="*/ 1200255 h 1219305"/>
                <a:gd name="connsiteX0" fmla="*/ 0 w 4142538"/>
                <a:gd name="connsiteY0" fmla="*/ 1191967 h 1211015"/>
                <a:gd name="connsiteX1" fmla="*/ 1210134 w 4142538"/>
                <a:gd name="connsiteY1" fmla="*/ 0 h 1211015"/>
                <a:gd name="connsiteX2" fmla="*/ 4142538 w 4142538"/>
                <a:gd name="connsiteY2" fmla="*/ 14973 h 1211015"/>
                <a:gd name="connsiteX3" fmla="*/ 3505000 w 4142538"/>
                <a:gd name="connsiteY3" fmla="*/ 1211016 h 1211015"/>
                <a:gd name="connsiteX4" fmla="*/ 0 w 4142538"/>
                <a:gd name="connsiteY4" fmla="*/ 1191967 h 1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538" h="1211015">
                  <a:moveTo>
                    <a:pt x="0" y="1191967"/>
                  </a:moveTo>
                  <a:lnTo>
                    <a:pt x="1210134" y="0"/>
                  </a:lnTo>
                  <a:lnTo>
                    <a:pt x="4142538" y="14973"/>
                  </a:lnTo>
                  <a:lnTo>
                    <a:pt x="3505000" y="1211016"/>
                  </a:lnTo>
                  <a:lnTo>
                    <a:pt x="0" y="11919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850448" y="2932506"/>
              <a:ext cx="1075634" cy="647983"/>
              <a:chOff x="1489710" y="3536474"/>
              <a:chExt cx="2048827" cy="124872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7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2289883" y="4428014"/>
                <a:ext cx="177166" cy="3571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" name="Group 7"/>
              <p:cNvGrpSpPr>
                <a:grpSpLocks/>
              </p:cNvGrpSpPr>
              <p:nvPr/>
            </p:nvGrpSpPr>
            <p:grpSpPr bwMode="auto">
              <a:xfrm>
                <a:off x="1877487" y="4160838"/>
                <a:ext cx="948105" cy="178593"/>
                <a:chOff x="1313" y="2352"/>
                <a:chExt cx="511" cy="96"/>
              </a:xfrm>
              <a:grpFill/>
            </p:grpSpPr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1313" y="2352"/>
                  <a:ext cx="96" cy="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" name="Freeform 1"/>
            <p:cNvSpPr/>
            <p:nvPr/>
          </p:nvSpPr>
          <p:spPr bwMode="auto">
            <a:xfrm>
              <a:off x="3729038" y="3576637"/>
              <a:ext cx="195262" cy="116152"/>
            </a:xfrm>
            <a:custGeom>
              <a:avLst/>
              <a:gdLst>
                <a:gd name="connsiteX0" fmla="*/ 252412 w 252412"/>
                <a:gd name="connsiteY0" fmla="*/ 4763 h 228600"/>
                <a:gd name="connsiteX1" fmla="*/ 76200 w 252412"/>
                <a:gd name="connsiteY1" fmla="*/ 0 h 228600"/>
                <a:gd name="connsiteX2" fmla="*/ 0 w 252412"/>
                <a:gd name="connsiteY2" fmla="*/ 223838 h 228600"/>
                <a:gd name="connsiteX3" fmla="*/ 238125 w 252412"/>
                <a:gd name="connsiteY3" fmla="*/ 228600 h 228600"/>
                <a:gd name="connsiteX4" fmla="*/ 252412 w 252412"/>
                <a:gd name="connsiteY4" fmla="*/ 4763 h 228600"/>
                <a:gd name="connsiteX0" fmla="*/ 252412 w 252412"/>
                <a:gd name="connsiteY0" fmla="*/ 1 h 223838"/>
                <a:gd name="connsiteX1" fmla="*/ 100013 w 252412"/>
                <a:gd name="connsiteY1" fmla="*/ 0 h 223838"/>
                <a:gd name="connsiteX2" fmla="*/ 0 w 252412"/>
                <a:gd name="connsiteY2" fmla="*/ 219076 h 223838"/>
                <a:gd name="connsiteX3" fmla="*/ 238125 w 252412"/>
                <a:gd name="connsiteY3" fmla="*/ 223838 h 223838"/>
                <a:gd name="connsiteX4" fmla="*/ 252412 w 252412"/>
                <a:gd name="connsiteY4" fmla="*/ 1 h 223838"/>
                <a:gd name="connsiteX0" fmla="*/ 195262 w 195262"/>
                <a:gd name="connsiteY0" fmla="*/ 1 h 228601"/>
                <a:gd name="connsiteX1" fmla="*/ 42863 w 195262"/>
                <a:gd name="connsiteY1" fmla="*/ 0 h 228601"/>
                <a:gd name="connsiteX2" fmla="*/ 0 w 195262"/>
                <a:gd name="connsiteY2" fmla="*/ 228601 h 228601"/>
                <a:gd name="connsiteX3" fmla="*/ 180975 w 195262"/>
                <a:gd name="connsiteY3" fmla="*/ 223838 h 228601"/>
                <a:gd name="connsiteX4" fmla="*/ 195262 w 195262"/>
                <a:gd name="connsiteY4" fmla="*/ 1 h 228601"/>
                <a:gd name="connsiteX0" fmla="*/ 195262 w 195262"/>
                <a:gd name="connsiteY0" fmla="*/ 1 h 232305"/>
                <a:gd name="connsiteX1" fmla="*/ 42863 w 195262"/>
                <a:gd name="connsiteY1" fmla="*/ 0 h 232305"/>
                <a:gd name="connsiteX2" fmla="*/ 0 w 195262"/>
                <a:gd name="connsiteY2" fmla="*/ 228601 h 232305"/>
                <a:gd name="connsiteX3" fmla="*/ 180975 w 195262"/>
                <a:gd name="connsiteY3" fmla="*/ 232305 h 232305"/>
                <a:gd name="connsiteX4" fmla="*/ 195262 w 195262"/>
                <a:gd name="connsiteY4" fmla="*/ 1 h 23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62" h="232305">
                  <a:moveTo>
                    <a:pt x="195262" y="1"/>
                  </a:moveTo>
                  <a:lnTo>
                    <a:pt x="42863" y="0"/>
                  </a:lnTo>
                  <a:lnTo>
                    <a:pt x="0" y="228601"/>
                  </a:lnTo>
                  <a:lnTo>
                    <a:pt x="180975" y="232305"/>
                  </a:lnTo>
                  <a:lnTo>
                    <a:pt x="195262" y="1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3779986" y="2862263"/>
              <a:ext cx="180975" cy="252412"/>
            </a:xfrm>
            <a:prstGeom prst="cub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3779986" y="3095097"/>
              <a:ext cx="144314" cy="48539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3805637" y="3385833"/>
              <a:ext cx="93012" cy="1853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1112" y="317923"/>
            <a:ext cx="8140887" cy="830997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Ειδική κατηγορία διαχωρισμού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Μισά Οικόπεδα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173" y="3507996"/>
            <a:ext cx="893444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Επιτρέπεται ο κάθετος διαχωρισμός σε μισά οικόπεδα, υπό τις ακόλουθες προϋποθέσεις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Εξ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’ αδιαιρέτου συνιδιοκτησία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Κανένας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από τους συγκυρίους του οικοπέδου δεν έχει άλλο μισό οικόπεδο (εκτός αν αποκτήθηκε με δωρεά/κληρονομιά)</a:t>
            </a:r>
            <a:r>
              <a:rPr kumimoji="1"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Σε </a:t>
            </a:r>
            <a:r>
              <a:rPr kumimoji="1" lang="el-GR" sz="2400" dirty="0">
                <a:solidFill>
                  <a:srgbClr val="000000"/>
                </a:solidFill>
                <a:latin typeface="Arial" charset="0"/>
              </a:rPr>
              <a:t>περίπτωση ύπαρξης οικοδομής (στο μέρος του αιτητή), να έχει εξασφαλισθεί πιστοποιητικό τελικής έγκρισης από την αρμόδια αρχή</a:t>
            </a: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kumimoji="1"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2667" y="6472910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8E9FE-8CBC-45F1-9BE8-471C05A4AF2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389" y="2396329"/>
            <a:ext cx="5177647" cy="2512314"/>
            <a:chOff x="152400" y="1731963"/>
            <a:chExt cx="8218488" cy="3987800"/>
          </a:xfrm>
        </p:grpSpPr>
        <p:sp>
          <p:nvSpPr>
            <p:cNvPr id="65538" name="AutoShape 3"/>
            <p:cNvSpPr>
              <a:spLocks noChangeArrowheads="1"/>
            </p:cNvSpPr>
            <p:nvPr/>
          </p:nvSpPr>
          <p:spPr bwMode="auto">
            <a:xfrm>
              <a:off x="152400" y="4232275"/>
              <a:ext cx="8218488" cy="1487488"/>
            </a:xfrm>
            <a:prstGeom prst="parallelogram">
              <a:avLst>
                <a:gd name="adj" fmla="val 13812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11638" y="4529138"/>
              <a:ext cx="2376487" cy="595312"/>
              <a:chOff x="4211638" y="4529138"/>
              <a:chExt cx="2376487" cy="59531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9" name="AutoShape 10"/>
              <p:cNvSpPr>
                <a:spLocks noChangeArrowheads="1"/>
              </p:cNvSpPr>
              <p:nvPr/>
            </p:nvSpPr>
            <p:spPr bwMode="auto">
              <a:xfrm>
                <a:off x="4211638" y="4827588"/>
                <a:ext cx="1189037" cy="296862"/>
              </a:xfrm>
              <a:prstGeom prst="parallelogram">
                <a:avLst>
                  <a:gd name="adj" fmla="val 100134"/>
                </a:avLst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5103813" y="4827588"/>
                <a:ext cx="1187450" cy="296862"/>
              </a:xfrm>
              <a:prstGeom prst="parallelogram">
                <a:avLst>
                  <a:gd name="adj" fmla="val 100000"/>
                </a:avLst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4508500" y="4529138"/>
                <a:ext cx="1189038" cy="298450"/>
              </a:xfrm>
              <a:prstGeom prst="parallelogram">
                <a:avLst>
                  <a:gd name="adj" fmla="val 99601"/>
                </a:avLst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>
                <a:off x="5400675" y="4529138"/>
                <a:ext cx="1187450" cy="298450"/>
              </a:xfrm>
              <a:prstGeom prst="parallelogram">
                <a:avLst>
                  <a:gd name="adj" fmla="val 99468"/>
                </a:avLst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5539" name="AutoShape 4"/>
            <p:cNvSpPr>
              <a:spLocks noChangeArrowheads="1"/>
            </p:cNvSpPr>
            <p:nvPr/>
          </p:nvSpPr>
          <p:spPr bwMode="auto">
            <a:xfrm>
              <a:off x="1638300" y="3736975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0" name="AutoShape 5"/>
            <p:cNvSpPr>
              <a:spLocks noChangeArrowheads="1"/>
            </p:cNvSpPr>
            <p:nvPr/>
          </p:nvSpPr>
          <p:spPr bwMode="auto">
            <a:xfrm>
              <a:off x="3716338" y="3736975"/>
              <a:ext cx="892175" cy="1189038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1" name="Rectangle 6"/>
            <p:cNvSpPr>
              <a:spLocks noChangeArrowheads="1"/>
            </p:cNvSpPr>
            <p:nvPr/>
          </p:nvSpPr>
          <p:spPr bwMode="auto">
            <a:xfrm>
              <a:off x="2430463" y="4727575"/>
              <a:ext cx="196850" cy="396875"/>
            </a:xfrm>
            <a:prstGeom prst="rect">
              <a:avLst/>
            </a:prstGeom>
            <a:solidFill>
              <a:srgbClr val="F9CF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65542" name="Group 7"/>
            <p:cNvGrpSpPr>
              <a:grpSpLocks/>
            </p:cNvGrpSpPr>
            <p:nvPr/>
          </p:nvGrpSpPr>
          <p:grpSpPr bwMode="auto">
            <a:xfrm>
              <a:off x="1935163" y="4430713"/>
              <a:ext cx="1187450" cy="198437"/>
              <a:chOff x="1248" y="2352"/>
              <a:chExt cx="576" cy="96"/>
            </a:xfrm>
          </p:grpSpPr>
          <p:sp>
            <p:nvSpPr>
              <p:cNvPr id="65572" name="Rectangle 8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96" cy="96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5573" name="Rectangle 9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96" cy="96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5543" name="AutoShape 10"/>
            <p:cNvSpPr>
              <a:spLocks noChangeArrowheads="1"/>
            </p:cNvSpPr>
            <p:nvPr/>
          </p:nvSpPr>
          <p:spPr bwMode="auto">
            <a:xfrm>
              <a:off x="4211638" y="4033838"/>
              <a:ext cx="198437" cy="1090612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4" name="AutoShape 11"/>
            <p:cNvSpPr>
              <a:spLocks noChangeArrowheads="1"/>
            </p:cNvSpPr>
            <p:nvPr/>
          </p:nvSpPr>
          <p:spPr bwMode="auto">
            <a:xfrm>
              <a:off x="5994400" y="4033838"/>
              <a:ext cx="198438" cy="1090612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5" name="AutoShape 12"/>
            <p:cNvSpPr>
              <a:spLocks noChangeArrowheads="1"/>
            </p:cNvSpPr>
            <p:nvPr/>
          </p:nvSpPr>
          <p:spPr bwMode="auto">
            <a:xfrm>
              <a:off x="6291263" y="3736975"/>
              <a:ext cx="198437" cy="1090613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6" name="AutoShape 13"/>
            <p:cNvSpPr>
              <a:spLocks noChangeArrowheads="1"/>
            </p:cNvSpPr>
            <p:nvPr/>
          </p:nvSpPr>
          <p:spPr bwMode="auto">
            <a:xfrm>
              <a:off x="1638300" y="2744788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7" name="AutoShape 14"/>
            <p:cNvSpPr>
              <a:spLocks noChangeArrowheads="1"/>
            </p:cNvSpPr>
            <p:nvPr/>
          </p:nvSpPr>
          <p:spPr bwMode="auto">
            <a:xfrm>
              <a:off x="3717925" y="2744788"/>
              <a:ext cx="890588" cy="1189037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48" name="AutoShape 15"/>
            <p:cNvSpPr>
              <a:spLocks noChangeArrowheads="1"/>
            </p:cNvSpPr>
            <p:nvPr/>
          </p:nvSpPr>
          <p:spPr bwMode="auto">
            <a:xfrm>
              <a:off x="4213225" y="2744788"/>
              <a:ext cx="2276475" cy="138747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65549" name="Group 16"/>
            <p:cNvGrpSpPr>
              <a:grpSpLocks/>
            </p:cNvGrpSpPr>
            <p:nvPr/>
          </p:nvGrpSpPr>
          <p:grpSpPr bwMode="auto">
            <a:xfrm>
              <a:off x="1935163" y="3438525"/>
              <a:ext cx="3860800" cy="198438"/>
              <a:chOff x="1248" y="2352"/>
              <a:chExt cx="1872" cy="96"/>
            </a:xfrm>
          </p:grpSpPr>
          <p:grpSp>
            <p:nvGrpSpPr>
              <p:cNvPr id="65566" name="Group 17"/>
              <p:cNvGrpSpPr>
                <a:grpSpLocks/>
              </p:cNvGrpSpPr>
              <p:nvPr/>
            </p:nvGrpSpPr>
            <p:grpSpPr bwMode="auto">
              <a:xfrm>
                <a:off x="1248" y="2352"/>
                <a:ext cx="576" cy="96"/>
                <a:chOff x="1248" y="2352"/>
                <a:chExt cx="576" cy="96"/>
              </a:xfrm>
            </p:grpSpPr>
            <p:sp>
              <p:nvSpPr>
                <p:cNvPr id="655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55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65567" name="Group 20"/>
              <p:cNvGrpSpPr>
                <a:grpSpLocks/>
              </p:cNvGrpSpPr>
              <p:nvPr/>
            </p:nvGrpSpPr>
            <p:grpSpPr bwMode="auto">
              <a:xfrm>
                <a:off x="2544" y="2352"/>
                <a:ext cx="576" cy="96"/>
                <a:chOff x="1248" y="2352"/>
                <a:chExt cx="576" cy="96"/>
              </a:xfrm>
            </p:grpSpPr>
            <p:sp>
              <p:nvSpPr>
                <p:cNvPr id="65568" name="Rectangle 21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5569" name="Rectangle 22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65550" name="AutoShape 23"/>
            <p:cNvSpPr>
              <a:spLocks noChangeArrowheads="1"/>
            </p:cNvSpPr>
            <p:nvPr/>
          </p:nvSpPr>
          <p:spPr bwMode="auto">
            <a:xfrm>
              <a:off x="1638300" y="1752600"/>
              <a:ext cx="2276475" cy="138906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51" name="AutoShape 24"/>
            <p:cNvSpPr>
              <a:spLocks noChangeArrowheads="1"/>
            </p:cNvSpPr>
            <p:nvPr/>
          </p:nvSpPr>
          <p:spPr bwMode="auto">
            <a:xfrm>
              <a:off x="3717925" y="1752600"/>
              <a:ext cx="890588" cy="1190625"/>
            </a:xfrm>
            <a:prstGeom prst="cube">
              <a:avLst>
                <a:gd name="adj" fmla="val 25000"/>
              </a:avLst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52" name="AutoShape 25"/>
            <p:cNvSpPr>
              <a:spLocks noChangeArrowheads="1"/>
            </p:cNvSpPr>
            <p:nvPr/>
          </p:nvSpPr>
          <p:spPr bwMode="auto">
            <a:xfrm>
              <a:off x="4213225" y="1752600"/>
              <a:ext cx="2276475" cy="138906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65553" name="Group 26"/>
            <p:cNvGrpSpPr>
              <a:grpSpLocks/>
            </p:cNvGrpSpPr>
            <p:nvPr/>
          </p:nvGrpSpPr>
          <p:grpSpPr bwMode="auto">
            <a:xfrm>
              <a:off x="1935163" y="2447925"/>
              <a:ext cx="3860800" cy="198438"/>
              <a:chOff x="1248" y="2352"/>
              <a:chExt cx="1872" cy="96"/>
            </a:xfrm>
          </p:grpSpPr>
          <p:grpSp>
            <p:nvGrpSpPr>
              <p:cNvPr id="65560" name="Group 27"/>
              <p:cNvGrpSpPr>
                <a:grpSpLocks/>
              </p:cNvGrpSpPr>
              <p:nvPr/>
            </p:nvGrpSpPr>
            <p:grpSpPr bwMode="auto">
              <a:xfrm>
                <a:off x="1248" y="2352"/>
                <a:ext cx="576" cy="96"/>
                <a:chOff x="1248" y="2352"/>
                <a:chExt cx="576" cy="96"/>
              </a:xfrm>
            </p:grpSpPr>
            <p:sp>
              <p:nvSpPr>
                <p:cNvPr id="65564" name="Rectangle 2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5565" name="Rectangle 2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65561" name="Group 30"/>
              <p:cNvGrpSpPr>
                <a:grpSpLocks/>
              </p:cNvGrpSpPr>
              <p:nvPr/>
            </p:nvGrpSpPr>
            <p:grpSpPr bwMode="auto">
              <a:xfrm>
                <a:off x="2544" y="2352"/>
                <a:ext cx="576" cy="96"/>
                <a:chOff x="1248" y="2352"/>
                <a:chExt cx="576" cy="96"/>
              </a:xfrm>
            </p:grpSpPr>
            <p:sp>
              <p:nvSpPr>
                <p:cNvPr id="65562" name="Rectangle 31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5563" name="Rectangle 32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65555" name="Freeform 34"/>
            <p:cNvSpPr>
              <a:spLocks/>
            </p:cNvSpPr>
            <p:nvPr/>
          </p:nvSpPr>
          <p:spPr bwMode="auto">
            <a:xfrm>
              <a:off x="1657350" y="1739900"/>
              <a:ext cx="2235200" cy="355600"/>
            </a:xfrm>
            <a:custGeom>
              <a:avLst/>
              <a:gdLst>
                <a:gd name="T0" fmla="*/ 0 w 1420"/>
                <a:gd name="T1" fmla="*/ 349250 h 224"/>
                <a:gd name="T2" fmla="*/ 1901494 w 1420"/>
                <a:gd name="T3" fmla="*/ 355600 h 224"/>
                <a:gd name="T4" fmla="*/ 2235200 w 1420"/>
                <a:gd name="T5" fmla="*/ 0 h 224"/>
                <a:gd name="T6" fmla="*/ 321113 w 1420"/>
                <a:gd name="T7" fmla="*/ 12700 h 224"/>
                <a:gd name="T8" fmla="*/ 0 w 1420"/>
                <a:gd name="T9" fmla="*/ 34925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0"/>
                <a:gd name="T16" fmla="*/ 0 h 224"/>
                <a:gd name="T17" fmla="*/ 1420 w 142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0" h="224">
                  <a:moveTo>
                    <a:pt x="0" y="220"/>
                  </a:moveTo>
                  <a:lnTo>
                    <a:pt x="1208" y="224"/>
                  </a:lnTo>
                  <a:lnTo>
                    <a:pt x="1420" y="0"/>
                  </a:lnTo>
                  <a:lnTo>
                    <a:pt x="204" y="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556" name="Freeform 35"/>
            <p:cNvSpPr>
              <a:spLocks/>
            </p:cNvSpPr>
            <p:nvPr/>
          </p:nvSpPr>
          <p:spPr bwMode="auto">
            <a:xfrm>
              <a:off x="4262438" y="1731963"/>
              <a:ext cx="2235200" cy="355600"/>
            </a:xfrm>
            <a:custGeom>
              <a:avLst/>
              <a:gdLst>
                <a:gd name="T0" fmla="*/ 0 w 1420"/>
                <a:gd name="T1" fmla="*/ 349250 h 224"/>
                <a:gd name="T2" fmla="*/ 1901494 w 1420"/>
                <a:gd name="T3" fmla="*/ 355600 h 224"/>
                <a:gd name="T4" fmla="*/ 2235200 w 1420"/>
                <a:gd name="T5" fmla="*/ 0 h 224"/>
                <a:gd name="T6" fmla="*/ 321113 w 1420"/>
                <a:gd name="T7" fmla="*/ 12700 h 224"/>
                <a:gd name="T8" fmla="*/ 0 w 1420"/>
                <a:gd name="T9" fmla="*/ 34925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0"/>
                <a:gd name="T16" fmla="*/ 0 h 224"/>
                <a:gd name="T17" fmla="*/ 1420 w 142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0" h="224">
                  <a:moveTo>
                    <a:pt x="0" y="220"/>
                  </a:moveTo>
                  <a:lnTo>
                    <a:pt x="1208" y="224"/>
                  </a:lnTo>
                  <a:lnTo>
                    <a:pt x="1420" y="0"/>
                  </a:lnTo>
                  <a:lnTo>
                    <a:pt x="204" y="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990600" y="5105400"/>
              <a:ext cx="2590800" cy="609600"/>
            </a:xfrm>
            <a:prstGeom prst="parallelogram">
              <a:avLst>
                <a:gd name="adj" fmla="val 10625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0" y="130629"/>
            <a:ext cx="914399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Μονάδες που εγγράφονται</a:t>
            </a:r>
          </a:p>
          <a:p>
            <a:pPr algn="ctr">
              <a:lnSpc>
                <a:spcPts val="3800"/>
              </a:lnSpc>
            </a:pP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οριζόντιο διαχωρισμό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538332" y="4275925"/>
            <a:ext cx="4074228" cy="1742809"/>
            <a:chOff x="152400" y="3545189"/>
            <a:chExt cx="6163650" cy="1807861"/>
          </a:xfrm>
        </p:grpSpPr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152400" y="3982244"/>
              <a:ext cx="6163650" cy="1357789"/>
            </a:xfrm>
            <a:custGeom>
              <a:avLst/>
              <a:gdLst>
                <a:gd name="connsiteX0" fmla="*/ 0 w 6678000"/>
                <a:gd name="connsiteY0" fmla="*/ 1338739 h 1338739"/>
                <a:gd name="connsiteX1" fmla="*/ 1849160 w 6678000"/>
                <a:gd name="connsiteY1" fmla="*/ 0 h 1338739"/>
                <a:gd name="connsiteX2" fmla="*/ 6678000 w 6678000"/>
                <a:gd name="connsiteY2" fmla="*/ 0 h 1338739"/>
                <a:gd name="connsiteX3" fmla="*/ 4828840 w 6678000"/>
                <a:gd name="connsiteY3" fmla="*/ 1338739 h 1338739"/>
                <a:gd name="connsiteX4" fmla="*/ 0 w 6678000"/>
                <a:gd name="connsiteY4" fmla="*/ 1338739 h 1338739"/>
                <a:gd name="connsiteX0" fmla="*/ 0 w 6678000"/>
                <a:gd name="connsiteY0" fmla="*/ 1338739 h 1357789"/>
                <a:gd name="connsiteX1" fmla="*/ 1849160 w 6678000"/>
                <a:gd name="connsiteY1" fmla="*/ 0 h 1357789"/>
                <a:gd name="connsiteX2" fmla="*/ 6678000 w 6678000"/>
                <a:gd name="connsiteY2" fmla="*/ 0 h 1357789"/>
                <a:gd name="connsiteX3" fmla="*/ 5228890 w 6678000"/>
                <a:gd name="connsiteY3" fmla="*/ 1357789 h 1357789"/>
                <a:gd name="connsiteX4" fmla="*/ 0 w 6678000"/>
                <a:gd name="connsiteY4" fmla="*/ 1338739 h 1357789"/>
                <a:gd name="connsiteX0" fmla="*/ 0 w 6163650"/>
                <a:gd name="connsiteY0" fmla="*/ 1338739 h 1357789"/>
                <a:gd name="connsiteX1" fmla="*/ 1849160 w 6163650"/>
                <a:gd name="connsiteY1" fmla="*/ 0 h 1357789"/>
                <a:gd name="connsiteX2" fmla="*/ 6163650 w 6163650"/>
                <a:gd name="connsiteY2" fmla="*/ 47625 h 1357789"/>
                <a:gd name="connsiteX3" fmla="*/ 5228890 w 6163650"/>
                <a:gd name="connsiteY3" fmla="*/ 1357789 h 1357789"/>
                <a:gd name="connsiteX4" fmla="*/ 0 w 6163650"/>
                <a:gd name="connsiteY4" fmla="*/ 1338739 h 135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3650" h="1357789">
                  <a:moveTo>
                    <a:pt x="0" y="1338739"/>
                  </a:moveTo>
                  <a:lnTo>
                    <a:pt x="1849160" y="0"/>
                  </a:lnTo>
                  <a:lnTo>
                    <a:pt x="6163650" y="47625"/>
                  </a:lnTo>
                  <a:lnTo>
                    <a:pt x="5228890" y="1357789"/>
                  </a:lnTo>
                  <a:lnTo>
                    <a:pt x="0" y="13387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543425" y="4010025"/>
              <a:ext cx="1771650" cy="695325"/>
            </a:xfrm>
            <a:custGeom>
              <a:avLst/>
              <a:gdLst>
                <a:gd name="connsiteX0" fmla="*/ 47625 w 1771650"/>
                <a:gd name="connsiteY0" fmla="*/ 0 h 695325"/>
                <a:gd name="connsiteX1" fmla="*/ 0 w 1771650"/>
                <a:gd name="connsiteY1" fmla="*/ 428625 h 695325"/>
                <a:gd name="connsiteX2" fmla="*/ 552450 w 1771650"/>
                <a:gd name="connsiteY2" fmla="*/ 695325 h 695325"/>
                <a:gd name="connsiteX3" fmla="*/ 1438275 w 1771650"/>
                <a:gd name="connsiteY3" fmla="*/ 523875 h 695325"/>
                <a:gd name="connsiteX4" fmla="*/ 1771650 w 1771650"/>
                <a:gd name="connsiteY4" fmla="*/ 19050 h 695325"/>
                <a:gd name="connsiteX5" fmla="*/ 47625 w 1771650"/>
                <a:gd name="connsiteY5" fmla="*/ 0 h 695325"/>
                <a:gd name="connsiteX0" fmla="*/ 47625 w 1771650"/>
                <a:gd name="connsiteY0" fmla="*/ 0 h 695325"/>
                <a:gd name="connsiteX1" fmla="*/ 0 w 1771650"/>
                <a:gd name="connsiteY1" fmla="*/ 428625 h 695325"/>
                <a:gd name="connsiteX2" fmla="*/ 552450 w 1771650"/>
                <a:gd name="connsiteY2" fmla="*/ 695325 h 695325"/>
                <a:gd name="connsiteX3" fmla="*/ 1409700 w 1771650"/>
                <a:gd name="connsiteY3" fmla="*/ 523875 h 695325"/>
                <a:gd name="connsiteX4" fmla="*/ 1771650 w 1771650"/>
                <a:gd name="connsiteY4" fmla="*/ 19050 h 695325"/>
                <a:gd name="connsiteX5" fmla="*/ 47625 w 1771650"/>
                <a:gd name="connsiteY5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1650" h="695325">
                  <a:moveTo>
                    <a:pt x="47625" y="0"/>
                  </a:moveTo>
                  <a:lnTo>
                    <a:pt x="0" y="428625"/>
                  </a:lnTo>
                  <a:lnTo>
                    <a:pt x="552450" y="695325"/>
                  </a:lnTo>
                  <a:lnTo>
                    <a:pt x="1409700" y="523875"/>
                  </a:lnTo>
                  <a:lnTo>
                    <a:pt x="1771650" y="1905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067050" y="4333875"/>
              <a:ext cx="1800225" cy="1019175"/>
            </a:xfrm>
            <a:custGeom>
              <a:avLst/>
              <a:gdLst>
                <a:gd name="connsiteX0" fmla="*/ 790575 w 1800225"/>
                <a:gd name="connsiteY0" fmla="*/ 0 h 1019175"/>
                <a:gd name="connsiteX1" fmla="*/ 0 w 1800225"/>
                <a:gd name="connsiteY1" fmla="*/ 495300 h 1019175"/>
                <a:gd name="connsiteX2" fmla="*/ 114300 w 1800225"/>
                <a:gd name="connsiteY2" fmla="*/ 1009650 h 1019175"/>
                <a:gd name="connsiteX3" fmla="*/ 1447800 w 1800225"/>
                <a:gd name="connsiteY3" fmla="*/ 1019175 h 1019175"/>
                <a:gd name="connsiteX4" fmla="*/ 1800225 w 1800225"/>
                <a:gd name="connsiteY4" fmla="*/ 571500 h 1019175"/>
                <a:gd name="connsiteX5" fmla="*/ 1628775 w 1800225"/>
                <a:gd name="connsiteY5" fmla="*/ 361950 h 1019175"/>
                <a:gd name="connsiteX6" fmla="*/ 1171575 w 1800225"/>
                <a:gd name="connsiteY6" fmla="*/ 238125 h 1019175"/>
                <a:gd name="connsiteX7" fmla="*/ 790575 w 1800225"/>
                <a:gd name="connsiteY7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25" h="1019175">
                  <a:moveTo>
                    <a:pt x="790575" y="0"/>
                  </a:moveTo>
                  <a:lnTo>
                    <a:pt x="0" y="495300"/>
                  </a:lnTo>
                  <a:lnTo>
                    <a:pt x="114300" y="1009650"/>
                  </a:lnTo>
                  <a:lnTo>
                    <a:pt x="1447800" y="1019175"/>
                  </a:lnTo>
                  <a:lnTo>
                    <a:pt x="1800225" y="571500"/>
                  </a:lnTo>
                  <a:lnTo>
                    <a:pt x="1628775" y="361950"/>
                  </a:lnTo>
                  <a:lnTo>
                    <a:pt x="1171575" y="238125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504950" y="3943350"/>
              <a:ext cx="1704975" cy="695325"/>
            </a:xfrm>
            <a:custGeom>
              <a:avLst/>
              <a:gdLst>
                <a:gd name="connsiteX0" fmla="*/ 0 w 1704975"/>
                <a:gd name="connsiteY0" fmla="*/ 409575 h 695325"/>
                <a:gd name="connsiteX1" fmla="*/ 9525 w 1704975"/>
                <a:gd name="connsiteY1" fmla="*/ 619125 h 695325"/>
                <a:gd name="connsiteX2" fmla="*/ 581025 w 1704975"/>
                <a:gd name="connsiteY2" fmla="*/ 676275 h 695325"/>
                <a:gd name="connsiteX3" fmla="*/ 1047750 w 1704975"/>
                <a:gd name="connsiteY3" fmla="*/ 695325 h 695325"/>
                <a:gd name="connsiteX4" fmla="*/ 1333500 w 1704975"/>
                <a:gd name="connsiteY4" fmla="*/ 571500 h 695325"/>
                <a:gd name="connsiteX5" fmla="*/ 1543050 w 1704975"/>
                <a:gd name="connsiteY5" fmla="*/ 400050 h 695325"/>
                <a:gd name="connsiteX6" fmla="*/ 1685925 w 1704975"/>
                <a:gd name="connsiteY6" fmla="*/ 247650 h 695325"/>
                <a:gd name="connsiteX7" fmla="*/ 1704975 w 1704975"/>
                <a:gd name="connsiteY7" fmla="*/ 104775 h 695325"/>
                <a:gd name="connsiteX8" fmla="*/ 1685925 w 1704975"/>
                <a:gd name="connsiteY8" fmla="*/ 47625 h 695325"/>
                <a:gd name="connsiteX9" fmla="*/ 495300 w 1704975"/>
                <a:gd name="connsiteY9" fmla="*/ 0 h 695325"/>
                <a:gd name="connsiteX10" fmla="*/ 0 w 1704975"/>
                <a:gd name="connsiteY10" fmla="*/ 40957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4975" h="695325">
                  <a:moveTo>
                    <a:pt x="0" y="409575"/>
                  </a:moveTo>
                  <a:lnTo>
                    <a:pt x="9525" y="619125"/>
                  </a:lnTo>
                  <a:lnTo>
                    <a:pt x="581025" y="676275"/>
                  </a:lnTo>
                  <a:lnTo>
                    <a:pt x="1047750" y="695325"/>
                  </a:lnTo>
                  <a:lnTo>
                    <a:pt x="1333500" y="571500"/>
                  </a:lnTo>
                  <a:lnTo>
                    <a:pt x="1543050" y="400050"/>
                  </a:lnTo>
                  <a:lnTo>
                    <a:pt x="1685925" y="247650"/>
                  </a:lnTo>
                  <a:lnTo>
                    <a:pt x="1704975" y="104775"/>
                  </a:lnTo>
                  <a:lnTo>
                    <a:pt x="1685925" y="47625"/>
                  </a:lnTo>
                  <a:lnTo>
                    <a:pt x="495300" y="0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FBB2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645396" y="3547221"/>
              <a:ext cx="1434179" cy="874110"/>
              <a:chOff x="1489710" y="3536474"/>
              <a:chExt cx="2048827" cy="1248728"/>
            </a:xfrm>
          </p:grpSpPr>
          <p:sp>
            <p:nvSpPr>
              <p:cNvPr id="65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solidFill>
                <a:srgbClr val="FBB2A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solidFill>
                <a:srgbClr val="F9CFA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7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</p:grpSpPr>
            <p:sp>
              <p:nvSpPr>
                <p:cNvPr id="68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9CF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3271631" y="4233806"/>
              <a:ext cx="1434179" cy="874110"/>
              <a:chOff x="1489710" y="3536474"/>
              <a:chExt cx="2048827" cy="124872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solidFill>
                <a:srgbClr val="FFFE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  <a:grpFill/>
            </p:grpSpPr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solidFill>
                  <a:srgbClr val="FFFE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solidFill>
                  <a:srgbClr val="FFFE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4705810" y="3545189"/>
              <a:ext cx="1434179" cy="874110"/>
              <a:chOff x="1489710" y="3536474"/>
              <a:chExt cx="2048827" cy="1248728"/>
            </a:xfrm>
            <a:solidFill>
              <a:schemeClr val="accent3">
                <a:lumMod val="85000"/>
              </a:schemeClr>
            </a:solidFill>
          </p:grpSpPr>
          <p:sp>
            <p:nvSpPr>
              <p:cNvPr id="55" name="AutoShape 4"/>
              <p:cNvSpPr>
                <a:spLocks noChangeArrowheads="1"/>
              </p:cNvSpPr>
              <p:nvPr/>
            </p:nvSpPr>
            <p:spPr bwMode="auto">
              <a:xfrm>
                <a:off x="1489710" y="3536474"/>
                <a:ext cx="2048827" cy="1248728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2202656" y="4428014"/>
                <a:ext cx="177165" cy="3571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7" name="Group 7"/>
              <p:cNvGrpSpPr>
                <a:grpSpLocks/>
              </p:cNvGrpSpPr>
              <p:nvPr/>
            </p:nvGrpSpPr>
            <p:grpSpPr bwMode="auto">
              <a:xfrm>
                <a:off x="1756886" y="4160838"/>
                <a:ext cx="1068705" cy="178593"/>
                <a:chOff x="1248" y="2352"/>
                <a:chExt cx="576" cy="96"/>
              </a:xfrm>
              <a:grpFill/>
            </p:grpSpPr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96" cy="9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4" name="Freeform 53"/>
            <p:cNvSpPr/>
            <p:nvPr/>
          </p:nvSpPr>
          <p:spPr bwMode="auto">
            <a:xfrm>
              <a:off x="952500" y="4791075"/>
              <a:ext cx="1866900" cy="381000"/>
            </a:xfrm>
            <a:custGeom>
              <a:avLst/>
              <a:gdLst>
                <a:gd name="connsiteX0" fmla="*/ 1714500 w 1866900"/>
                <a:gd name="connsiteY0" fmla="*/ 38100 h 381000"/>
                <a:gd name="connsiteX1" fmla="*/ 609600 w 1866900"/>
                <a:gd name="connsiteY1" fmla="*/ 0 h 381000"/>
                <a:gd name="connsiteX2" fmla="*/ 0 w 1866900"/>
                <a:gd name="connsiteY2" fmla="*/ 314325 h 381000"/>
                <a:gd name="connsiteX3" fmla="*/ 1485900 w 1866900"/>
                <a:gd name="connsiteY3" fmla="*/ 381000 h 381000"/>
                <a:gd name="connsiteX4" fmla="*/ 1866900 w 1866900"/>
                <a:gd name="connsiteY4" fmla="*/ 47625 h 381000"/>
                <a:gd name="connsiteX5" fmla="*/ 1714500 w 1866900"/>
                <a:gd name="connsiteY5" fmla="*/ 381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900" h="381000">
                  <a:moveTo>
                    <a:pt x="1714500" y="38100"/>
                  </a:moveTo>
                  <a:lnTo>
                    <a:pt x="609600" y="0"/>
                  </a:lnTo>
                  <a:lnTo>
                    <a:pt x="0" y="314325"/>
                  </a:lnTo>
                  <a:lnTo>
                    <a:pt x="1485900" y="381000"/>
                  </a:lnTo>
                  <a:lnTo>
                    <a:pt x="1866900" y="47625"/>
                  </a:lnTo>
                  <a:lnTo>
                    <a:pt x="1714500" y="3810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l-G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65633" y="1397188"/>
            <a:ext cx="4998618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την εγγραφή των μονάδων καθορίζονται τα εμβαδά τους, τα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κοινόκτητα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/κοινόχρηστα τμήματα της ανάπτυξης, χώροι στάθμευσης, αποκλειστικά δικαιώματα χρήσης και το μερίδιο κάθε μονάδας στο σύνολο της ανάπτυξης.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70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2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7106623"/>
              </p:ext>
            </p:extLst>
          </p:nvPr>
        </p:nvGraphicFramePr>
        <p:xfrm>
          <a:off x="112033" y="951131"/>
          <a:ext cx="8781142" cy="570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0850" y="120134"/>
            <a:ext cx="821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Στάδια μέχρι τη μεταβίβαση τίτλου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υπό ανάπτυξη ακίνητο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675" y="857969"/>
            <a:ext cx="8343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l-GR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Τι χρειάζεται για την εγγραφή μονάδων (έκδοση τίτλων) οριζόντιου διαχωρισμού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endParaRPr lang="en-US" sz="3600" dirty="0" smtClean="0">
              <a:solidFill>
                <a:srgbClr val="FF0000"/>
              </a:solidFill>
              <a:latin typeface="Arnprior" panose="02000400000000000000" pitchFamily="2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Άδεια διαίρεσης.</a:t>
            </a:r>
          </a:p>
          <a:p>
            <a:pPr marL="342900" indent="-34290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Άδεια οικοδομής. </a:t>
            </a:r>
          </a:p>
          <a:p>
            <a:pPr marL="342900" indent="-34290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Πιστοποιητικό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έγκρισης αρμόδιας αρχής για την άδεια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οικοδομής (καθαρό, με σημειώσεις, με μη εξουσιοδοτημένες εργασίες).</a:t>
            </a: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Συμπληρωμένο έντυπο χαρακτηριστικών των μονάδων.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Βεβαίωση για ανεξάντλητο συντελεστή δόμησης (στις περιπτώσεις που υπάρχει).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8229600" cy="5715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 Τίτλου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06524"/>
            <a:ext cx="8801100" cy="3375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Ορισμοί</a:t>
            </a:r>
            <a:b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Μεταβίβαση Τίτλου</a:t>
            </a:r>
            <a:b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Έκδοση Τίτλου</a:t>
            </a:r>
            <a:b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Τι πρέπει να γνωρίζω σε αγοραπωλησία</a:t>
            </a:r>
            <a:endParaRPr lang="en-GB" sz="32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9791" y="311833"/>
            <a:ext cx="6091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Περιεχόμενο Παρουσίασης</a:t>
            </a:r>
            <a:endParaRPr lang="el-G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282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77786"/>
            <a:ext cx="6280150" cy="62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liae029\AppData\Local\Microsoft\Windows\Temporary Internet Files\Content.IE5\NAZMB7XU\man-standing-silhouet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7" y="3274462"/>
            <a:ext cx="2383100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eliae029\AppData\Local\Microsoft\Windows\Temporary Internet Files\Content.IE5\9DACTAWD\Man_standing_silhouett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34" y="3395449"/>
            <a:ext cx="1021491" cy="31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393435" y="645562"/>
            <a:ext cx="2930789" cy="2514600"/>
          </a:xfrm>
          <a:prstGeom prst="cloud">
            <a:avLst/>
          </a:prstGeom>
          <a:solidFill>
            <a:srgbClr val="F1FE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Αγόρασα το διαμέρισμα που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>
                <a:latin typeface="Arial Narrow" panose="020B0606020202030204" pitchFamily="34" charset="0"/>
              </a:rPr>
              <a:t>β</a:t>
            </a:r>
            <a:r>
              <a:rPr lang="el-GR" sz="1600" dirty="0" smtClean="0">
                <a:latin typeface="Arial Narrow" panose="020B0606020202030204" pitchFamily="34" charset="0"/>
              </a:rPr>
              <a:t>λέπεις στον π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ρώτο</a:t>
            </a: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όροφο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kumimoji="0" lang="el-GR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δεξιά, κατέθεσα </a:t>
            </a:r>
            <a:r>
              <a:rPr lang="el-GR" sz="1600" dirty="0" smtClean="0">
                <a:latin typeface="Arial Narrow" panose="020B0606020202030204" pitchFamily="34" charset="0"/>
              </a:rPr>
              <a:t>τ</a:t>
            </a:r>
            <a:r>
              <a:rPr lang="el-GR" sz="1600" baseline="0" dirty="0" smtClean="0">
                <a:latin typeface="Arial Narrow" panose="020B0606020202030204" pitchFamily="34" charset="0"/>
              </a:rPr>
              <a:t>ο ΠΩΕ</a:t>
            </a:r>
            <a:endParaRPr lang="en-US" sz="16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baseline="0" dirty="0" smtClean="0">
                <a:latin typeface="Arial Narrow" panose="020B0606020202030204" pitchFamily="34" charset="0"/>
              </a:rPr>
              <a:t> και </a:t>
            </a:r>
            <a:r>
              <a:rPr lang="el-GR" sz="1600" dirty="0" smtClean="0">
                <a:latin typeface="Arial Narrow" panose="020B0606020202030204" pitchFamily="34" charset="0"/>
              </a:rPr>
              <a:t>στο Κτηματολόγιο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Arial Narrow" panose="020B0606020202030204" pitchFamily="34" charset="0"/>
              </a:rPr>
              <a:t>αρνούνται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l-GR" sz="1600" dirty="0" smtClean="0">
                <a:latin typeface="Arial Narrow" panose="020B0606020202030204" pitchFamily="34" charset="0"/>
              </a:rPr>
              <a:t>ν</a:t>
            </a: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α μου εκδώσουν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τον </a:t>
            </a:r>
            <a:r>
              <a:rPr lang="el-GR" sz="1600" dirty="0" smtClean="0">
                <a:latin typeface="Arial Narrow" panose="020B0606020202030204" pitchFamily="34" charset="0"/>
              </a:rPr>
              <a:t>τ</a:t>
            </a:r>
            <a:r>
              <a:rPr lang="el-GR" sz="1600" baseline="0" dirty="0" smtClean="0">
                <a:latin typeface="Arial Narrow" panose="020B0606020202030204" pitchFamily="34" charset="0"/>
              </a:rPr>
              <a:t>ίτλο</a:t>
            </a:r>
            <a:r>
              <a:rPr lang="el-GR" sz="1600" dirty="0" smtClean="0">
                <a:latin typeface="Arial Narrow" panose="020B0606020202030204" pitchFamily="34" charset="0"/>
              </a:rPr>
              <a:t> ιδιοκτησίας μου.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573262" y="3015184"/>
            <a:ext cx="389343" cy="635302"/>
          </a:xfrm>
          <a:custGeom>
            <a:avLst/>
            <a:gdLst>
              <a:gd name="connsiteX0" fmla="*/ 388888 w 389343"/>
              <a:gd name="connsiteY0" fmla="*/ 164028 h 635302"/>
              <a:gd name="connsiteX1" fmla="*/ 179338 w 389343"/>
              <a:gd name="connsiteY1" fmla="*/ 125928 h 635302"/>
              <a:gd name="connsiteX2" fmla="*/ 7888 w 389343"/>
              <a:gd name="connsiteY2" fmla="*/ 2103 h 635302"/>
              <a:gd name="connsiteX3" fmla="*/ 45988 w 389343"/>
              <a:gd name="connsiteY3" fmla="*/ 240228 h 635302"/>
              <a:gd name="connsiteX4" fmla="*/ 198388 w 389343"/>
              <a:gd name="connsiteY4" fmla="*/ 373578 h 635302"/>
              <a:gd name="connsiteX5" fmla="*/ 188863 w 389343"/>
              <a:gd name="connsiteY5" fmla="*/ 630753 h 635302"/>
              <a:gd name="connsiteX6" fmla="*/ 255538 w 389343"/>
              <a:gd name="connsiteY6" fmla="*/ 525978 h 635302"/>
              <a:gd name="connsiteX7" fmla="*/ 255538 w 389343"/>
              <a:gd name="connsiteY7" fmla="*/ 373578 h 635302"/>
              <a:gd name="connsiteX8" fmla="*/ 236488 w 389343"/>
              <a:gd name="connsiteY8" fmla="*/ 278328 h 635302"/>
              <a:gd name="connsiteX9" fmla="*/ 388888 w 389343"/>
              <a:gd name="connsiteY9" fmla="*/ 164028 h 6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343" h="635302">
                <a:moveTo>
                  <a:pt x="388888" y="164028"/>
                </a:moveTo>
                <a:cubicBezTo>
                  <a:pt x="379363" y="138628"/>
                  <a:pt x="242838" y="152915"/>
                  <a:pt x="179338" y="125928"/>
                </a:cubicBezTo>
                <a:cubicBezTo>
                  <a:pt x="115838" y="98941"/>
                  <a:pt x="30113" y="-16947"/>
                  <a:pt x="7888" y="2103"/>
                </a:cubicBezTo>
                <a:cubicBezTo>
                  <a:pt x="-14337" y="21153"/>
                  <a:pt x="14238" y="178315"/>
                  <a:pt x="45988" y="240228"/>
                </a:cubicBezTo>
                <a:cubicBezTo>
                  <a:pt x="77738" y="302141"/>
                  <a:pt x="174576" y="308491"/>
                  <a:pt x="198388" y="373578"/>
                </a:cubicBezTo>
                <a:cubicBezTo>
                  <a:pt x="222200" y="438665"/>
                  <a:pt x="179338" y="605353"/>
                  <a:pt x="188863" y="630753"/>
                </a:cubicBezTo>
                <a:cubicBezTo>
                  <a:pt x="198388" y="656153"/>
                  <a:pt x="244426" y="568840"/>
                  <a:pt x="255538" y="525978"/>
                </a:cubicBezTo>
                <a:cubicBezTo>
                  <a:pt x="266650" y="483116"/>
                  <a:pt x="258713" y="414853"/>
                  <a:pt x="255538" y="373578"/>
                </a:cubicBezTo>
                <a:cubicBezTo>
                  <a:pt x="252363" y="332303"/>
                  <a:pt x="217438" y="314840"/>
                  <a:pt x="236488" y="278328"/>
                </a:cubicBezTo>
                <a:cubicBezTo>
                  <a:pt x="255538" y="241816"/>
                  <a:pt x="398413" y="189428"/>
                  <a:pt x="388888" y="164028"/>
                </a:cubicBezTo>
                <a:close/>
              </a:path>
            </a:pathLst>
          </a:custGeom>
          <a:solidFill>
            <a:srgbClr val="F1FE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Πόσοι πρέπει να συγκατατεθούν προκειμένου να εκδοθεί ο Τίτλος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6955" y="1657961"/>
            <a:ext cx="8657214" cy="3940175"/>
            <a:chOff x="-140270" y="0"/>
            <a:chExt cx="4098648" cy="1541834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-140270" y="0"/>
              <a:ext cx="3997287" cy="15418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36770" y="75879"/>
              <a:ext cx="4095148" cy="1286542"/>
              <a:chOff x="-136777" y="17520"/>
              <a:chExt cx="4095362" cy="1287066"/>
            </a:xfrm>
            <a:grpFill/>
          </p:grpSpPr>
          <p:pic>
            <p:nvPicPr>
              <p:cNvPr id="8" name="Picture 7" descr="Image result for co-ownershi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9187" y="238327"/>
                <a:ext cx="880353" cy="96790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144376" y="431956"/>
                <a:ext cx="1814209" cy="2289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Επιχειρηματίας </a:t>
                </a:r>
                <a:r>
                  <a:rPr lang="el-GR" sz="1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Ανάπτυξης </a:t>
                </a: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Γης</a:t>
                </a:r>
              </a:p>
              <a:p>
                <a:pPr>
                  <a:spcAft>
                    <a:spcPts val="0"/>
                  </a:spcAft>
                </a:pPr>
                <a:r>
                  <a:rPr lang="el-GR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ή ιδιοκτήτης γης</a:t>
                </a:r>
                <a:endParaRPr lang="en-GB" sz="16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2081716" y="851074"/>
                <a:ext cx="1400882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Αγοραστής/αγοραστές</a:t>
                </a:r>
                <a:endParaRPr lang="en-GB" sz="16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1809343" y="1172052"/>
                <a:ext cx="1819369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Δ</a:t>
                </a:r>
                <a:r>
                  <a:rPr lang="el-GR" sz="16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ιευθυντής </a:t>
                </a: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Κτηματολογίου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1839493" y="17520"/>
                <a:ext cx="1892220" cy="325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Ενυπόθηκος </a:t>
                </a: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δανειστής/δανειστές</a:t>
                </a:r>
              </a:p>
              <a:p>
                <a:pPr>
                  <a:spcAft>
                    <a:spcPts val="0"/>
                  </a:spcAft>
                </a:pPr>
                <a:r>
                  <a:rPr lang="el-GR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(Τραπεζικό Ίδρυμα)</a:t>
                </a:r>
              </a:p>
              <a:p>
                <a:pPr>
                  <a:spcAft>
                    <a:spcPts val="0"/>
                  </a:spcAft>
                </a:pP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ή κ</a:t>
                </a:r>
                <a:r>
                  <a:rPr lang="el-GR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άτοχος εμπράγματου βάρους</a:t>
                </a:r>
                <a:endParaRPr lang="en-GB" sz="16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74102" y="113909"/>
                <a:ext cx="1765391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Υπηρεσίες Δημόσιας </a:t>
                </a: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Ωφέλειας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-136777" y="862086"/>
                <a:ext cx="1513830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Πολεοδομική</a:t>
                </a:r>
                <a:r>
                  <a:rPr lang="en-GB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l-GR" sz="16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Οικοδομική </a:t>
                </a:r>
                <a:r>
                  <a:rPr lang="el-GR" sz="1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Αρχή</a:t>
                </a:r>
                <a:endParaRPr lang="en-GB" sz="16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680936" y="1142978"/>
                <a:ext cx="1206230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Τμήμα Φορολογίας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-38912" y="432881"/>
                <a:ext cx="1488332" cy="1325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6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Εργολάβος</a:t>
                </a:r>
                <a:r>
                  <a:rPr lang="el-GR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 Μηχανικός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EMBLEM%20-%20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LS_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58" y="2828836"/>
            <a:ext cx="70888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 περί Ακίνητης Ιδιοκτησίας (</a:t>
            </a:r>
            <a:r>
              <a:rPr lang="el-GR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Διακατοχή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Εγγραφή και Εκτίμηση) Νόμος Κεφ. 224 όπως έχει τροποποιηθεί με το Ν. </a:t>
            </a:r>
            <a:r>
              <a:rPr lang="el-GR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αρ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48(Ι)/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 περί 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Μεταβιβάσεως και Υποθηκεύσεως Ακινήτων Νόμος </a:t>
            </a:r>
            <a:r>
              <a:rPr lang="el-GR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αρ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9/1965, όπως έχει τροποποιηθεί με το Ν. 139(Ι)/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2015.</a:t>
            </a:r>
            <a:endParaRPr lang="el-GR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974" y="1384165"/>
            <a:ext cx="8686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Νέες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Νομοθεσίες επιτρέπουν την αναγκαστική έκδοση τίτλων ιδιοκτησίας μονάδων και την αναγκαστική μεταβίβασή τους σε αγοραστές.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71918" y="275532"/>
            <a:ext cx="70352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3600"/>
              </a:lnSpc>
            </a:pPr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Αναγκαστική Έκδοση Τίτλου /</a:t>
            </a:r>
          </a:p>
          <a:p>
            <a:pPr algn="ctr" eaLnBrk="0" hangingPunct="0">
              <a:lnSpc>
                <a:spcPts val="3600"/>
              </a:lnSpc>
            </a:pPr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Αναγκαστική Μεταβίβαση Τίτλου</a:t>
            </a:r>
            <a:endParaRPr kumimoji="1" lang="en-US" sz="3200" b="1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Αποτέλεσμα εικόνας για threa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9" y="4188166"/>
            <a:ext cx="1705953" cy="19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EMBLEM%20-%20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LS_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97479"/>
            <a:ext cx="7772400" cy="1143000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πρέπει να γνωρίζω κατά την αγοραπωλησία ακινήτου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2ABD9-625E-4C7F-996D-25B2755A48D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906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ChangeArrowheads="1"/>
          </p:cNvSpPr>
          <p:nvPr/>
        </p:nvSpPr>
        <p:spPr bwMode="auto">
          <a:xfrm>
            <a:off x="159658" y="1668544"/>
            <a:ext cx="8534400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Είναι ουσιώδους σημασίας, η γνώση του συνόλου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των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δικαιωμάτων και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των περιορισμών των προσώπων σε σχέση με </a:t>
            </a:r>
            <a:r>
              <a:rPr lang="el-G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την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ακίνητη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ιδιοκτησία,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η οποία αποτελεί αντικείμενο αγοραπωλησίας.</a:t>
            </a:r>
            <a:endParaRPr kumimoji="1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550B5-80B2-44C6-8EB8-80ABFD62A5A2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7" y="3197168"/>
            <a:ext cx="6428304" cy="25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71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Επίγνωση των δικαιωμάτων / περιορισμών 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προσώπων </a:t>
            </a: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σχέση με ένα 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ακίνητο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MBLEM%20-%20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LS_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3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550B5-80B2-44C6-8EB8-80ABFD62A5A2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61446"/>
              </p:ext>
            </p:extLst>
          </p:nvPr>
        </p:nvGraphicFramePr>
        <p:xfrm>
          <a:off x="624114" y="1987550"/>
          <a:ext cx="7895771" cy="4389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895771">
                  <a:extLst>
                    <a:ext uri="{9D8B030D-6E8A-4147-A177-3AD203B41FA5}">
                      <a16:colId xmlns="" xmlns:a16="http://schemas.microsoft.com/office/drawing/2014/main" val="3073586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 ακίνητο είναι εγγεγραμμένο στο Κτηματολόγιο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621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</a:t>
                      </a:r>
                      <a:r>
                        <a:rPr lang="el-G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ποια </a:t>
                      </a:r>
                      <a:r>
                        <a:rPr lang="el-G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πολεοδομική ζώνη εντάσσεται</a:t>
                      </a:r>
                      <a:r>
                        <a:rPr lang="el-G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το </a:t>
                      </a:r>
                      <a:r>
                        <a:rPr lang="el-G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ακίνητο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91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Ποιος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είναι ο συντελεστής δόμησης, κάλυψης και σε ποιο ύψος μπορεί να ανεγερθεί οικοδομή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668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Ποια είναι η προσβασιμότητα του ακινήτου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Εφάπτεται ή διέρχεται από αυτό εγγεγραμμένος δρόμος, ή μονοπάτι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Υπάρχει δικαίωμα διόδου, ή είναι περίκλειστο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07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Διέρχεται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από αυτό ή συνορεύει με </a:t>
                      </a:r>
                      <a:r>
                        <a:rPr lang="el-GR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αργάκι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αυλάκι, ποταμό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83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Είναι υποθηκευμένο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623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Υπάρχουν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οποιοιδήποτε περιορισμοί, εμπράγματα βάρη που επηρεάζουν το ακίνητο, ή απαγορεύσεις εναντίον του ιδιοκτήτη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081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πραγματικό εμβαδό του ακινήτου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συνάδει με αυτό του Τίτλου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780292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337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Επίγνωση 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συνόλου των </a:t>
            </a: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δικαιωμάτων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περιορισμών των προσώπων </a:t>
            </a:r>
            <a:endParaRPr lang="el-G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 σχέση </a:t>
            </a: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το ακίνητο </a:t>
            </a:r>
          </a:p>
        </p:txBody>
      </p:sp>
    </p:spTree>
    <p:extLst>
      <p:ext uri="{BB962C8B-B14F-4D97-AF65-F5344CB8AC3E}">
        <p14:creationId xmlns:p14="http://schemas.microsoft.com/office/powerpoint/2010/main" val="377696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77828"/>
              </p:ext>
            </p:extLst>
          </p:nvPr>
        </p:nvGraphicFramePr>
        <p:xfrm>
          <a:off x="232454" y="1541780"/>
          <a:ext cx="8679089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428625">
                  <a:extLst>
                    <a:ext uri="{9D8B030D-6E8A-4147-A177-3AD203B41FA5}">
                      <a16:colId xmlns="" xmlns:a16="http://schemas.microsoft.com/office/drawing/2014/main" val="455292095"/>
                    </a:ext>
                  </a:extLst>
                </a:gridCol>
                <a:gridCol w="8250464">
                  <a:extLst>
                    <a:ext uri="{9D8B030D-6E8A-4147-A177-3AD203B41FA5}">
                      <a16:colId xmlns="" xmlns:a16="http://schemas.microsoft.com/office/drawing/2014/main" val="3785970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Η υπό κατασκευή ανάπτυξη διαθέτει πολεοδομική και οικοδομική άδεια;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500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Η ανάπτυξη γίνεται σύμφωνα με τις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άδειες, </a:t>
                      </a: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ή υπάρχει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παρέκκλιση</a:t>
                      </a: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;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34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Ζητήθηκε οποιαδήποτε τροποποίηση στις άδειες;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393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Ποιοι είναι οι κοινόχρηστοι χώροι;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Υπάρχουν αποκλειστικά δικαιώματα χρήσης και από </a:t>
                      </a:r>
                      <a:r>
                        <a:rPr lang="el-GR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ποιούς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θα χρησιμοποιούνται;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942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Υπάρχουν κοινόχρηστοι χώροι στάθμευσης, ή χώροι στάθμευσης αναπήρων;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30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Ποιο είναι το μερίδιο ιδιοκτησίας της μονάδας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στο </a:t>
                      </a: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συνολικό μερίδιο της ανάπτυξης;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7462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Υπάρχουν ανεξάντλητοι συντελεστές δόμησης και εάν ναι σε ποιους θα εγγραφούν;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4440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3062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Ειδικότερα για αγορά μονάδας η οποία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προκύπτει με οριζόντιο διαχωρισμό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416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88697"/>
              </p:ext>
            </p:extLst>
          </p:nvPr>
        </p:nvGraphicFramePr>
        <p:xfrm>
          <a:off x="232454" y="1236980"/>
          <a:ext cx="8679089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28625">
                  <a:extLst>
                    <a:ext uri="{9D8B030D-6E8A-4147-A177-3AD203B41FA5}">
                      <a16:colId xmlns="" xmlns:a16="http://schemas.microsoft.com/office/drawing/2014/main" val="455292095"/>
                    </a:ext>
                  </a:extLst>
                </a:gridCol>
                <a:gridCol w="8250464">
                  <a:extLst>
                    <a:ext uri="{9D8B030D-6E8A-4147-A177-3AD203B41FA5}">
                      <a16:colId xmlns="" xmlns:a16="http://schemas.microsoft.com/office/drawing/2014/main" val="3785970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Σε πόσες μονάδες διαχωρίζεται η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ανάπτυξη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και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πως </a:t>
                      </a:r>
                      <a:r>
                        <a:rPr lang="el-GR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χωροθετούνται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;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90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Υπάρχουν πέραν του ενός ιδιοκτήτες στην ανάπτυξη και υπάρχει οποιαδήποτε μεταξύ τους συμφωνία διανομής κατατεθειμένη στο ΤΚΧ;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0980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Είναι </a:t>
                      </a: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υποθηκευμένο το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ακίνητο και για ποιό ποσό;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319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Υπάρχει δυνατότητα οι πληρωμές για αγορά της μονάδας να κατατίθεται απευθείας στον Τραπεζικό Οργανισμό προς εξόφληση του δανείου που έγινε για την ανάπτυξη; 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624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Ποιο είναι το χρονοδιάγραμμα συμπλήρωσης της ανάπτυξης, εξασφάλισης έγκρισης από τις αρμόδιες αρχές, έκδοσης τίτλου για τις μονάδες και μεταβίβασης στον αγοραστή; </a:t>
                      </a:r>
                      <a:r>
                        <a:rPr lang="el-GR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Ποιες οι συνέπειες του πωλητή σε περίπτωση παραβίασης των χρονοδιαγραμμάτων;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00309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32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Ειδικότερα για αγορά μονάδας η οποία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προκύπτει με οριζόντιο διαχωρισμό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D515-C756-40DA-B66C-1498CEB63EEA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591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" y="1388891"/>
            <a:ext cx="7466984" cy="46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1" y="105267"/>
            <a:ext cx="8258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Πύλη Κτηματολογίου 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DLS portal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Εργαλείο Διαφάνειας και Ενημέρωσης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07195"/>
            <a:ext cx="89988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Οι εμπλεκόμενοι ιδιοκτήτες, επενδυτές, μηχανικοί, εργολάβοι, να διασφαλίζουν ότι η ανάπτυξη γίνεται εντός των όρων που θέτουν οι αρμόδιες πολεοδομικές/οικοδομικές αρχές.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τάση να εξαντλούνται και να ξεπερνιούνται οι οικοδομικοί συντελεστές, συνιστά κακή πρακτική.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Οι όροι που τίθενται από τις πολεοδομικές/οικοδομικές αρχές να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δικαιολογημένοι και να εξισορροπούν το δημόσιο συμφέρον με το σκοπό της ανάπτυξης.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να επιβραβεύει τους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πειθαρχούντες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να τιμωρεί τους παρανομούντες.  </a:t>
            </a:r>
          </a:p>
          <a:p>
            <a:pPr algn="just">
              <a:lnSpc>
                <a:spcPts val="3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175" y="130629"/>
            <a:ext cx="8229600" cy="1335314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Ανάπτυξη με βάση τους</a:t>
            </a:r>
            <a:b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Πολεοδομικούς/Οικοδομικούς Όρους</a:t>
            </a:r>
            <a:b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17982" y="463883"/>
            <a:ext cx="204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Ακίνητο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9728624"/>
              </p:ext>
            </p:extLst>
          </p:nvPr>
        </p:nvGraphicFramePr>
        <p:xfrm>
          <a:off x="508000" y="1048658"/>
          <a:ext cx="84473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MBLEM%20-%20CMY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LS_Logo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725" y="376023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γεωτεμάχιο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986116" y="3765471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γεωτεμάχιο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167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91" y="3505540"/>
            <a:ext cx="3810000" cy="285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833461"/>
            <a:ext cx="8924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Τα εμπλεκόμενα σε μια αγοραπωλησία πρόσωπα πρέπει να είναι επαρκώς ενημερωμένα και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συναλλαγή να γίνεται στο πλαίσιο ηθικής δεοντολογίας. Σε καμία περίπτωση δεν εφαρμόζεται η πρακτική της λαϊκής παροιμίας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Εγιώ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στραώννω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τζιαι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πουλώ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τζιαι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εσού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άμπλεπε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τζαι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γόραζε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26" y="3676385"/>
            <a:ext cx="4350587" cy="24000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8229600" cy="5715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Καθαρή/Έντιμη Συναλλαγή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386" y="737506"/>
            <a:ext cx="86389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κατανόηση του συνόλου των δικαιωμάτων και περιορισμών, που αφορούν ένα ακίνητο, είναι πολλές φορές δύσκολη για τα πρόσωπα που δεν ασχολούνται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τον τομέα των ακινήτων. Επιπρόσθετα, οι διαδικασίες μπορεί να είναι πολύπλοκες. Για τη μείωση των κινδύνων οι οποίοι δυνατό να προκύψουν σε μια αγοραπωλησία, είναι χρήσιμη η αναζήτηση βοήθειας από επαγγελματίες στο χώρο της αγοράς ακινήτων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δηλαδή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Εγγεγραμμένων Αδειούχων Κτηματομεσιτών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Συμβούλιο Εγγραφής Κτηματομεσιτών)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Αρμόδιων Χωρομετρών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(Συμβούλιο </a:t>
            </a:r>
          </a:p>
          <a:p>
            <a:pPr>
              <a:lnSpc>
                <a:spcPts val="3000"/>
              </a:lnSpc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Κτηματογράφησης, ΤΚΧ, ΕΤΕΚ)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Εκτιμητών (ΕΤΕΚ)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73" y="4368800"/>
            <a:ext cx="2884578" cy="21680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4825" y="76200"/>
            <a:ext cx="8229600" cy="571500"/>
          </a:xfrm>
        </p:spPr>
        <p:txBody>
          <a:bodyPr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Συμβουλή από Ειδικούς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EMBLEM%20-%20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LS_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998663"/>
            <a:ext cx="8229600" cy="1143000"/>
          </a:xfrm>
        </p:spPr>
        <p:txBody>
          <a:bodyPr/>
          <a:lstStyle/>
          <a:p>
            <a:r>
              <a:rPr lang="el-GR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Ευχαριστώ</a:t>
            </a:r>
            <a:endParaRPr lang="en-GB" sz="5400" b="1" dirty="0">
              <a:solidFill>
                <a:srgbClr val="FF0000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5969-D728-43F6-AB3C-6BAAE6E479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13" y="317923"/>
            <a:ext cx="3960000" cy="83099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γγεγραμμένο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κίνητο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684" y="317925"/>
            <a:ext cx="396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γγεγραμμένο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κίνητο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1113" y="419095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3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13" y="1327575"/>
            <a:ext cx="3960000" cy="378565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Εγγεγραμμένο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μητρώο του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Κτηματολογίου (ΤΚΧ).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Διαθέτει τίτλο.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Έτοιμο να μεταβιβαστεί, εκτός αν υπάρχει εμπόδιο (πχ εγγραφή Δικαστικής Απόφασης-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684" y="1327575"/>
            <a:ext cx="3960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διαθέτει τίτλο.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μπορεί να μεταβιβαστεί.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είναι υπό κατασκευή οικόπεδο/ διαμέρισμα/σπίτι.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αγοραστεί με Πωλητήριο Έγγραφο (ΠΩΕ) </a:t>
            </a:r>
            <a:endParaRPr lang="el-G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C:\Users\eliae029\AppData\Local\Microsoft\Windows\Temporary Internet Files\Content.IE5\NAZMB7XU\13290596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688679"/>
            <a:ext cx="1861301" cy="18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liae029\AppData\Local\Microsoft\Windows\Temporary Internet Files\Content.IE5\C0BG6I7I\education_clip_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31" y="4871700"/>
            <a:ext cx="694487" cy="6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ae029\AppData\Local\Microsoft\Windows\Temporary Internet Files\Content.IE5\7MM49UZ2\constru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73" y="4871699"/>
            <a:ext cx="1601211" cy="16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2667" y="6472910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13" y="317923"/>
            <a:ext cx="3960000" cy="46166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Έκδοση Τίτλου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5684" y="317925"/>
            <a:ext cx="3960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 Τίτλου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1113" y="225591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3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13" y="1327575"/>
            <a:ext cx="3960000" cy="452431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Εγγραφή νέου ακινήτου (οικόπεδο, διαμέρισμα, μεζονέτα).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γγραφή δρόμου μετά από απαλλοτρίωση.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αφαίρεση ρυμοτομίας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 αναπροσαρμογή συνόρων.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Εκδίδεται στον αρχικό ιδιοκτήτη.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τέλη της έκδοσης είναι χαμηλά.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5684" y="1327575"/>
            <a:ext cx="3960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Προϋποθέτει την ύπαρξη εγγραφής του ακινήτου στο ΤΚΧ.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γίνει με πώληση ή με δωρεά.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τέλη της δωρεάς είναι μηδενικά ή χαμηλά, ενώ της πώλησης είναι ψηλά.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667" y="6472910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927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13" y="317923"/>
            <a:ext cx="3960000" cy="83099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Πωλητήριο Έγγραφο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5684" y="317925"/>
            <a:ext cx="3960000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Ιδιοκτησίας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Πιστοποιητικό Εγγραφής Ακίνητης Ιδιοκτησίας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1113" y="419095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3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13" y="1327575"/>
            <a:ext cx="3960000" cy="255454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Σύμβαση (συμφωνία) αγοράς-πώλησης ακινήτου (εγγεγραμμένου ή μη εγγεγραμμένου).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κατατεθεί στο ΤΚΧ ως αποδεικτικό στοιχείο για μελλοντική </a:t>
            </a:r>
            <a:r>
              <a:rPr lang="el-GR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τιτλοποίηση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ή για σκοπούς ειδικής εκτέλεσης.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5684" y="1327575"/>
            <a:ext cx="3960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εκμήριο κυριότητας (ιδιοκτησίας), το οποίο αναγνωρίζεται από τους πολίτες και το Κράτος  (Τμήματα / Υπηρεσίες / Φορείς/ Οργανισμούς).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eliae029\AppData\Local\Microsoft\Windows\Temporary Internet Files\Content.IE5\SOL2LKRM\0511-0809-0703-4604_Signing_a_Contract_Clip_Art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03" y="4443759"/>
            <a:ext cx="2123219" cy="21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32667" y="6472910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65" y="3828491"/>
            <a:ext cx="2100038" cy="2890640"/>
          </a:xfrm>
          <a:prstGeom prst="rect">
            <a:avLst/>
          </a:prstGeom>
        </p:spPr>
      </p:pic>
      <p:pic>
        <p:nvPicPr>
          <p:cNvPr id="1034" name="Picture 10" descr="C:\Users\eliae029\AppData\Local\Microsoft\Windows\Temporary Internet Files\Content.IE5\C0BG6I7I\education_clip_ar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62" y="5376831"/>
            <a:ext cx="1053881" cy="1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925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873250"/>
            <a:ext cx="7772400" cy="1143000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 Τίτλου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ABD9-625E-4C7F-996D-25B2755A48D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4184" y="6268898"/>
            <a:ext cx="131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Δρ </a:t>
            </a:r>
            <a:r>
              <a:rPr lang="el-G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Ελίκκος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Α. Ηλία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MBLEM%20-%20CMY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" y="6086063"/>
            <a:ext cx="442119" cy="44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www.cut.ac.cy/digitalAssets/17/17780_100CUT-LOGO-GR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52255"/>
            <a:ext cx="1143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LS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8" y="6157399"/>
            <a:ext cx="680657" cy="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9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352425" y="1054031"/>
            <a:ext cx="84582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Καμιά μεταβίβαση ακίνητης ιδιοκτησίας δεν είναι έγκυρη και κανένα εμπράγματο βάρος 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1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περιορισμός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σε </a:t>
            </a:r>
            <a:r>
              <a:rPr kumimoji="1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αυτή δεν είναι έγκυρο, εκτός αν εγγραφεί ή καταχωρηθεί στο </a:t>
            </a:r>
            <a:r>
              <a:rPr kumimoji="1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ΤΚΧ</a:t>
            </a: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1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Άρθρο 40, του Περί Ακίνητης Ιδιοκτησίας Νόμου, Κεφ. 224.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29718" y="179101"/>
            <a:ext cx="6763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 Ακίνητης Ιδιοκτησίας</a:t>
            </a:r>
            <a:endParaRPr kumimoji="1" 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B2B6F-8346-45FF-B6C3-C09047640D6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32" y="2838732"/>
            <a:ext cx="3809107" cy="26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Αποτέλεσμα εικόνας για house s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8" y="2605088"/>
            <a:ext cx="2845695" cy="30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1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00024" y="1044081"/>
            <a:ext cx="8791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marL="228600">
              <a:lnSpc>
                <a:spcPts val="2800"/>
              </a:lnSpc>
            </a:pPr>
            <a:r>
              <a:rPr kumimoji="1" lang="el-GR" sz="2400" dirty="0" smtClean="0">
                <a:solidFill>
                  <a:srgbClr val="000000"/>
                </a:solidFill>
                <a:latin typeface="Arial" charset="0"/>
              </a:rPr>
              <a:t>Εάν το ακίνητο είναι εγγεγραμμένο στο ΤΚΧ, η μεταβίβαση μπορεί να γίνει με διαδικασία η οποία ολοκληρώνεται την ίδια μέρα, στο Επαρχιακό Κτηματολογικό Γραφείο.</a:t>
            </a:r>
          </a:p>
          <a:p>
            <a:pPr marL="228600"/>
            <a:endParaRPr kumimoji="1" lang="el-GR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78158" y="6323012"/>
            <a:ext cx="5144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l-GR" sz="1600" dirty="0">
                <a:solidFill>
                  <a:srgbClr val="000000"/>
                </a:solidFill>
              </a:rPr>
              <a:t>Ο Περί Μεταβιβάσεως και Υποθηκεύσεως Ακινήτων Νόμος</a:t>
            </a:r>
            <a:endParaRPr kumimoji="1" lang="en-US" sz="1600" dirty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279276" y="179100"/>
            <a:ext cx="4864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Μεταβίβαση Κυριότητας</a:t>
            </a:r>
            <a:endParaRPr kumimoji="1" lang="en-US" sz="3200" b="1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F9F77-B6B9-4427-9139-05BED282CB28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Αποτέλεσμα εικόνας για title deed transf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535368"/>
            <a:ext cx="4795837" cy="3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64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11848</TotalTime>
  <Words>1742</Words>
  <Application>Microsoft Office PowerPoint</Application>
  <PresentationFormat>On-screen Show (4:3)</PresentationFormat>
  <Paragraphs>265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Global</vt:lpstr>
      <vt:lpstr>Default Design</vt:lpstr>
      <vt:lpstr>2_Global</vt:lpstr>
      <vt:lpstr>3_Global</vt:lpstr>
      <vt:lpstr>4_Global</vt:lpstr>
      <vt:lpstr>5_Global</vt:lpstr>
      <vt:lpstr>PowerPoint Presentation</vt:lpstr>
      <vt:lpstr>- Ορισμοί - Μεταβίβαση Τίτλου - Έκδοση Τίτλου - Τι πρέπει να γνωρίζω σε αγοραπωλησία</vt:lpstr>
      <vt:lpstr>PowerPoint Presentation</vt:lpstr>
      <vt:lpstr>PowerPoint Presentation</vt:lpstr>
      <vt:lpstr>PowerPoint Presentation</vt:lpstr>
      <vt:lpstr>PowerPoint Presentation</vt:lpstr>
      <vt:lpstr>Μεταβίβαση Τίτλου</vt:lpstr>
      <vt:lpstr>PowerPoint Presentation</vt:lpstr>
      <vt:lpstr>PowerPoint Presentation</vt:lpstr>
      <vt:lpstr>PowerPoint Presentation</vt:lpstr>
      <vt:lpstr>PowerPoint Presentation</vt:lpstr>
      <vt:lpstr>Έκδοση Τίτλου</vt:lpstr>
      <vt:lpstr>Έκδοση Τίτλου</vt:lpstr>
      <vt:lpstr>Έκδοση Τίτλου</vt:lpstr>
      <vt:lpstr>PowerPoint Presentation</vt:lpstr>
      <vt:lpstr>PowerPoint Presentation</vt:lpstr>
      <vt:lpstr>PowerPoint Presentation</vt:lpstr>
      <vt:lpstr>PowerPoint Presentation</vt:lpstr>
      <vt:lpstr>Έκδοση Τίτλου</vt:lpstr>
      <vt:lpstr>PowerPoint Presentation</vt:lpstr>
      <vt:lpstr>Πόσοι πρέπει να συγκατατεθούν προκειμένου να εκδοθεί ο Τίτλος;</vt:lpstr>
      <vt:lpstr>PowerPoint Presentation</vt:lpstr>
      <vt:lpstr>Τι πρέπει να γνωρίζω κατά την αγοραπωλησία ακινήτου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Ανάπτυξη με βάση τους Πολεοδομικούς/Οικοδομικούς Όρους </vt:lpstr>
      <vt:lpstr>4. Καθαρή/Έντιμη Συναλλαγή</vt:lpstr>
      <vt:lpstr>5. Συμβουλή από Ειδικούς</vt:lpstr>
      <vt:lpstr>Ευχαριστώ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Elia Elikkos</cp:lastModifiedBy>
  <cp:revision>1192</cp:revision>
  <cp:lastPrinted>2012-10-20T05:34:45Z</cp:lastPrinted>
  <dcterms:created xsi:type="dcterms:W3CDTF">1601-01-01T00:00:00Z</dcterms:created>
  <dcterms:modified xsi:type="dcterms:W3CDTF">2018-05-30T07:48:05Z</dcterms:modified>
</cp:coreProperties>
</file>