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6" r:id="rId4"/>
    <p:sldId id="272" r:id="rId5"/>
    <p:sldId id="261" r:id="rId6"/>
    <p:sldId id="267" r:id="rId7"/>
    <p:sldId id="279" r:id="rId8"/>
    <p:sldId id="262" r:id="rId9"/>
    <p:sldId id="268" r:id="rId10"/>
    <p:sldId id="276" r:id="rId11"/>
    <p:sldId id="263" r:id="rId12"/>
    <p:sldId id="269" r:id="rId13"/>
    <p:sldId id="278" r:id="rId14"/>
    <p:sldId id="264" r:id="rId15"/>
    <p:sldId id="270" r:id="rId16"/>
    <p:sldId id="275" r:id="rId17"/>
    <p:sldId id="265" r:id="rId18"/>
    <p:sldId id="271" r:id="rId19"/>
    <p:sldId id="260" r:id="rId20"/>
  </p:sldIdLst>
  <p:sldSz cx="9144000" cy="6858000" type="screen4x3"/>
  <p:notesSz cx="6710363" cy="9842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7824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0986" y="0"/>
            <a:ext cx="2907824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74C7D-49D4-4AB7-A9A0-2B4F75FD68C6}" type="datetimeFigureOut">
              <a:rPr lang="en-US" smtClean="0"/>
              <a:t>30/05/2018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8188"/>
            <a:ext cx="4921250" cy="3690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037" y="4675188"/>
            <a:ext cx="5368290" cy="4429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48667"/>
            <a:ext cx="2907824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0986" y="9348667"/>
            <a:ext cx="2907824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000AA-DAE5-4FD4-B7CF-3E1AA616E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62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000AA-DAE5-4FD4-B7CF-3E1AA616E2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82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000AA-DAE5-4FD4-B7CF-3E1AA616E2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82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000AA-DAE5-4FD4-B7CF-3E1AA616E2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82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000AA-DAE5-4FD4-B7CF-3E1AA616E2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82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000AA-DAE5-4FD4-B7CF-3E1AA616E2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82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000AA-DAE5-4FD4-B7CF-3E1AA616E2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82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D36A-F987-4393-8049-E6E26633ECAD}" type="datetimeFigureOut">
              <a:rPr lang="en-US" smtClean="0"/>
              <a:t>30/05/2018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2B36-6923-4879-88FC-728BF3374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85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D36A-F987-4393-8049-E6E26633ECAD}" type="datetimeFigureOut">
              <a:rPr lang="en-US" smtClean="0"/>
              <a:t>30/05/2018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2B36-6923-4879-88FC-728BF3374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9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D36A-F987-4393-8049-E6E26633ECAD}" type="datetimeFigureOut">
              <a:rPr lang="en-US" smtClean="0"/>
              <a:t>30/05/2018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2B36-6923-4879-88FC-728BF3374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4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D36A-F987-4393-8049-E6E26633ECAD}" type="datetimeFigureOut">
              <a:rPr lang="en-US" smtClean="0"/>
              <a:t>30/05/2018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2B36-6923-4879-88FC-728BF3374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34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D36A-F987-4393-8049-E6E26633ECAD}" type="datetimeFigureOut">
              <a:rPr lang="en-US" smtClean="0"/>
              <a:t>30/05/2018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2B36-6923-4879-88FC-728BF3374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D36A-F987-4393-8049-E6E26633ECAD}" type="datetimeFigureOut">
              <a:rPr lang="en-US" smtClean="0"/>
              <a:t>30/05/2018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2B36-6923-4879-88FC-728BF3374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59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D36A-F987-4393-8049-E6E26633ECAD}" type="datetimeFigureOut">
              <a:rPr lang="en-US" smtClean="0"/>
              <a:t>30/05/2018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2B36-6923-4879-88FC-728BF3374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1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D36A-F987-4393-8049-E6E26633ECAD}" type="datetimeFigureOut">
              <a:rPr lang="en-US" smtClean="0"/>
              <a:t>30/05/2018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2B36-6923-4879-88FC-728BF3374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83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D36A-F987-4393-8049-E6E26633ECAD}" type="datetimeFigureOut">
              <a:rPr lang="en-US" smtClean="0"/>
              <a:t>30/05/2018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2B36-6923-4879-88FC-728BF3374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80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D36A-F987-4393-8049-E6E26633ECAD}" type="datetimeFigureOut">
              <a:rPr lang="en-US" smtClean="0"/>
              <a:t>30/05/2018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2B36-6923-4879-88FC-728BF3374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5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9D36A-F987-4393-8049-E6E26633ECAD}" type="datetimeFigureOut">
              <a:rPr lang="en-US" smtClean="0"/>
              <a:t>30/05/2018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2B36-6923-4879-88FC-728BF3374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9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9D36A-F987-4393-8049-E6E26633ECAD}" type="datetimeFigureOut">
              <a:rPr lang="en-US" smtClean="0"/>
              <a:t>30/05/2018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72B36-6923-4879-88FC-728BF3374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3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4822304"/>
            <a:ext cx="7344816" cy="550912"/>
          </a:xfrm>
        </p:spPr>
        <p:txBody>
          <a:bodyPr>
            <a:noAutofit/>
          </a:bodyPr>
          <a:lstStyle/>
          <a:p>
            <a:r>
              <a:rPr lang="el-GR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_</a:t>
            </a:r>
            <a:r>
              <a:rPr lang="el-GR" b="1" dirty="0">
                <a:solidFill>
                  <a:srgbClr val="FF0000"/>
                </a:solidFill>
                <a:latin typeface="Calibri Light" panose="020F0302020204030204" pitchFamily="34" charset="0"/>
              </a:rPr>
              <a:t>αγοράζοντας</a:t>
            </a:r>
            <a:r>
              <a:rPr lang="el-GR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 ακίνητο με ασφάλεια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026" name="Picture 2" descr="Image result for precautions you should take before purchasing proper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4" y="980728"/>
            <a:ext cx="9117896" cy="367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646" y="6165304"/>
            <a:ext cx="2819400" cy="473710"/>
          </a:xfrm>
          <a:prstGeom prst="rect">
            <a:avLst/>
          </a:prstGeom>
          <a:noFill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068216" y="5373216"/>
            <a:ext cx="5792688" cy="5509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b="1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Κωνσταντίνος Κωνσταντή, Α’ Αντιπρόεδρος ΕΤΕΚ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988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2" y="476672"/>
            <a:ext cx="4859640" cy="5865020"/>
            <a:chOff x="1403648" y="332656"/>
            <a:chExt cx="4651712" cy="572100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48"/>
            <a:stretch/>
          </p:blipFill>
          <p:spPr bwMode="auto">
            <a:xfrm>
              <a:off x="1403648" y="332656"/>
              <a:ext cx="4651712" cy="4608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9" y="4869160"/>
              <a:ext cx="4651711" cy="118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26" y="1020910"/>
            <a:ext cx="4097758" cy="532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889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πολεοδομικη αδειοδοτησ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69893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0599" y="5263175"/>
            <a:ext cx="6989375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rgbClr val="FFFF00"/>
                </a:solidFill>
                <a:latin typeface="Calibri Light" panose="020F0302020204030204" pitchFamily="34" charset="0"/>
              </a:rPr>
              <a:t>4_συνεργασία με επαγγελματίες</a:t>
            </a:r>
            <a:endParaRPr lang="en-US" sz="4000" b="1" dirty="0">
              <a:solidFill>
                <a:srgbClr val="FFFF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94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πολεοδομικη αδειοδοτηση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9042485" cy="369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690" y="764704"/>
            <a:ext cx="7824734" cy="5509200"/>
          </a:xfrm>
          <a:prstGeom prst="rect">
            <a:avLst/>
          </a:prstGeom>
          <a:noFill/>
          <a:ln w="76200">
            <a:solidFill>
              <a:srgbClr val="FFFF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320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διασφάλιση συνεργασίας με επαγγελματίες (πωλητής, κατασκευαστής και άλλοι συνεργάτες) που γνωρίζουν τις διαδικασίες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320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ανασκόπηση προηγούμενων έργων των ίδιων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320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ερώτημα για ασφάλεια επαγγελματικής ευθύνης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320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διερεύνηση για απαισιόδοξο σενάριο μη τήρησής όρων σύμβασης/χρεωκοπίας κτλ – δικαιώματα/ασφάλεια αγοραστή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l-GR" sz="3200" b="1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44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67602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791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63" y="312575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725144"/>
            <a:ext cx="4757127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rgbClr val="FFFF00"/>
                </a:solidFill>
                <a:latin typeface="Calibri Light" panose="020F0302020204030204" pitchFamily="34" charset="0"/>
              </a:rPr>
              <a:t>5_περιβάλλον αγοράς</a:t>
            </a:r>
            <a:endParaRPr lang="en-US" sz="4000" b="1" dirty="0">
              <a:solidFill>
                <a:srgbClr val="FFFF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006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lated image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0498"/>
            <a:ext cx="6681734" cy="668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36508"/>
            <a:ext cx="8640960" cy="6494085"/>
          </a:xfrm>
          <a:prstGeom prst="rect">
            <a:avLst/>
          </a:prstGeom>
          <a:noFill/>
          <a:ln w="76200">
            <a:solidFill>
              <a:srgbClr val="FFFF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320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ανάγκη για εκσυγχρονισμό διαδικασιών </a:t>
            </a:r>
            <a:r>
              <a:rPr lang="el-GR" sz="3200" b="1" dirty="0" err="1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αδειοδότησης</a:t>
            </a:r>
            <a:r>
              <a:rPr lang="el-GR" sz="320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 και απαρχαιωμένου οικοδομικού κώδικα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320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παντελής απουσία οικοδομικού ελέγχου/ρόλος οικοδομικών αρχών / πρόταση ΕΤΕΚ για ελεγκτή δόμησης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320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βελτίωση νομικού/φορολογικού πλαισίου για </a:t>
            </a:r>
            <a:r>
              <a:rPr lang="el-GR" sz="3200" b="1" dirty="0" err="1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τιτλοποίηση</a:t>
            </a:r>
            <a:r>
              <a:rPr lang="el-GR" sz="320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 και μεταβίβαση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320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ανάγκη για μείωση γραφειοκρατίας, απλοποίηση νομοθεσίας, αύξηση παραγωγικότητας, βελτίωση χρόνου ανταπόκρισης αρμοδίων αρχών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3200" b="1" dirty="0">
                <a:solidFill>
                  <a:srgbClr val="FF0000"/>
                </a:solidFill>
                <a:latin typeface="Calibri Light" panose="020F0302020204030204" pitchFamily="34" charset="0"/>
              </a:rPr>
              <a:t>έλεγχος και ρύθμιση επιχειρηματιών ανάπτυξης γης</a:t>
            </a:r>
            <a:endParaRPr lang="el-GR" sz="3200" b="1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6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1" y="1772816"/>
            <a:ext cx="3696077" cy="256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582" y="1052736"/>
            <a:ext cx="5143246" cy="382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" b="84836"/>
          <a:stretch/>
        </p:blipFill>
        <p:spPr bwMode="auto">
          <a:xfrm>
            <a:off x="518344" y="5404773"/>
            <a:ext cx="8591336" cy="68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419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2564904"/>
            <a:ext cx="576064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rgbClr val="FFFF00"/>
                </a:solidFill>
                <a:latin typeface="Calibri Light" panose="020F0302020204030204" pitchFamily="34" charset="0"/>
              </a:rPr>
              <a:t>6_ρόλος και δράσεις ΕΤΕΚ</a:t>
            </a:r>
            <a:endParaRPr lang="en-US" sz="4000" b="1" dirty="0">
              <a:solidFill>
                <a:srgbClr val="FFFF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2" descr="Image result for precautions you should take before purchasing proper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09" y="3429000"/>
            <a:ext cx="567062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602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recautions you should take before purchasing property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32" y="356612"/>
            <a:ext cx="8046992" cy="357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7801" y="349040"/>
            <a:ext cx="8352928" cy="6001643"/>
          </a:xfrm>
          <a:prstGeom prst="rect">
            <a:avLst/>
          </a:prstGeom>
          <a:noFill/>
          <a:ln w="76200">
            <a:solidFill>
              <a:srgbClr val="FFFF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3200" b="1" dirty="0">
                <a:solidFill>
                  <a:srgbClr val="FF0000"/>
                </a:solidFill>
                <a:latin typeface="Calibri Light" panose="020F0302020204030204" pitchFamily="34" charset="0"/>
              </a:rPr>
              <a:t>η αγορά ακίνητης ιδιοκτησίας αποτελεί επένδυση ζωής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320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η μείωση του ρίσκου είναι εφικτή σε σημαντικό βαθμό πριν υπογραφεί η συμφωνία – </a:t>
            </a:r>
            <a:r>
              <a:rPr lang="el-GR" sz="3200" b="1" dirty="0">
                <a:solidFill>
                  <a:srgbClr val="FF0000"/>
                </a:solidFill>
                <a:latin typeface="Calibri Light" panose="020F0302020204030204" pitchFamily="34" charset="0"/>
              </a:rPr>
              <a:t>ανάγκη για τεχνική ανεξάρτητη γνώμη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320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ρόλος ΕΤΕΚ στην προστασία του αγοραστή: ενημέρωση κοινού και δεοντολογία μελών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3200" b="1" dirty="0">
                <a:solidFill>
                  <a:srgbClr val="FF0000"/>
                </a:solidFill>
                <a:latin typeface="Calibri Light" panose="020F0302020204030204" pitchFamily="34" charset="0"/>
              </a:rPr>
              <a:t>συνολική πρόταση ΕΤΕΚ </a:t>
            </a:r>
            <a:r>
              <a:rPr lang="el-GR" sz="320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προς Υπουργό Εσωτερικών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3200" dirty="0"/>
              <a:t>αναγκαιότητα ενίσχυσης της ανεξαρτησίας και αμεροληψίας του μελετητή / Μητρώο Μελετητών</a:t>
            </a:r>
          </a:p>
        </p:txBody>
      </p:sp>
    </p:spTree>
    <p:extLst>
      <p:ext uri="{BB962C8B-B14F-4D97-AF65-F5344CB8AC3E}">
        <p14:creationId xmlns:p14="http://schemas.microsoft.com/office/powerpoint/2010/main" val="263020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precautions you should take before purchasing property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17896" cy="367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5229200"/>
            <a:ext cx="576064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rgbClr val="FFFF00"/>
                </a:solidFill>
                <a:latin typeface="Calibri Light" panose="020F0302020204030204" pitchFamily="34" charset="0"/>
              </a:rPr>
              <a:t>ΣΑΣ ΕΥΧΑΡΙΣΤΩ</a:t>
            </a:r>
            <a:endParaRPr lang="en-US" sz="4000" b="1" dirty="0">
              <a:solidFill>
                <a:srgbClr val="FFFF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19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πολεοδομικη αδειοδοτηση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5549214" cy="312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3826322"/>
            <a:ext cx="5549215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rgbClr val="FFFF00"/>
                </a:solidFill>
                <a:latin typeface="Calibri Light" panose="020F0302020204030204" pitchFamily="34" charset="0"/>
              </a:rPr>
              <a:t>1_έλεγχος </a:t>
            </a:r>
            <a:r>
              <a:rPr lang="el-GR" sz="4000" b="1" dirty="0" err="1">
                <a:solidFill>
                  <a:srgbClr val="FFFF00"/>
                </a:solidFill>
                <a:latin typeface="Calibri Light" panose="020F0302020204030204" pitchFamily="34" charset="0"/>
              </a:rPr>
              <a:t>αδειοδοτήσεων</a:t>
            </a:r>
            <a:endParaRPr lang="en-US" sz="4000" b="1" dirty="0">
              <a:solidFill>
                <a:srgbClr val="FFFF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935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πολεοδομικη αδειοδοτηση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5549214" cy="312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1681" y="3645024"/>
            <a:ext cx="7488832" cy="2554545"/>
          </a:xfrm>
          <a:prstGeom prst="rect">
            <a:avLst/>
          </a:prstGeom>
          <a:noFill/>
          <a:ln w="76200">
            <a:solidFill>
              <a:srgbClr val="FFFF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320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τίτλος ιδιοκτησίας οικοπέδου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320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έλεγχος για υποθήκες και βάρη ακινήτου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320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πολεοδομική άδεια / άδεια οικοδομής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320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τήρηση όρων αδειών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320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τελική έγκριση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31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043" y="2276872"/>
            <a:ext cx="4884957" cy="400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2"/>
          <a:stretch/>
        </p:blipFill>
        <p:spPr bwMode="auto">
          <a:xfrm>
            <a:off x="0" y="980728"/>
            <a:ext cx="4031315" cy="530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421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πολεοδομικη αδειοδοτηση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97"/>
          <a:stretch/>
        </p:blipFill>
        <p:spPr bwMode="auto">
          <a:xfrm>
            <a:off x="2322003" y="1904638"/>
            <a:ext cx="6232783" cy="461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196752"/>
            <a:ext cx="6917367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rgbClr val="FFFF00"/>
                </a:solidFill>
                <a:latin typeface="Calibri Light" panose="020F0302020204030204" pitchFamily="34" charset="0"/>
              </a:rPr>
              <a:t>2_ανεξάρτητη τεχνική συμβουλή</a:t>
            </a:r>
            <a:endParaRPr lang="en-US" sz="4000" b="1" dirty="0">
              <a:solidFill>
                <a:srgbClr val="FFFF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586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πολεοδομικη αδειοδοτηση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4" t="4748" r="9897" b="10842"/>
          <a:stretch/>
        </p:blipFill>
        <p:spPr bwMode="auto">
          <a:xfrm>
            <a:off x="1390395" y="0"/>
            <a:ext cx="6696744" cy="492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0930" y="1268760"/>
            <a:ext cx="7632848" cy="5016758"/>
          </a:xfrm>
          <a:prstGeom prst="rect">
            <a:avLst/>
          </a:prstGeom>
          <a:noFill/>
          <a:ln w="76200">
            <a:solidFill>
              <a:srgbClr val="FFFF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320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έλεγχος τεχνικών προδιαγραφών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320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τεχνικός ανεξάρτητος σύμβουλος αγοραστή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320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έλεγχος </a:t>
            </a:r>
            <a:r>
              <a:rPr lang="el-GR" sz="3200" b="1" dirty="0" err="1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αδειοδοτήσεων</a:t>
            </a:r>
            <a:r>
              <a:rPr lang="el-GR" sz="320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 και άλλων διαδικασιών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3200" b="1" dirty="0">
                <a:solidFill>
                  <a:srgbClr val="FF0000"/>
                </a:solidFill>
                <a:latin typeface="Calibri Light" panose="020F0302020204030204" pitchFamily="34" charset="0"/>
              </a:rPr>
              <a:t>διασφάλιση ποιότητας </a:t>
            </a:r>
            <a:r>
              <a:rPr lang="el-GR" sz="320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κατασκευής και έλεγχος πριν την παραλαβή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320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μείωση ρίσκου ιδιαίτερα σε περίπτωση αγοράς από τα σχέδια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3200" b="1" dirty="0">
                <a:solidFill>
                  <a:srgbClr val="FF0000"/>
                </a:solidFill>
                <a:latin typeface="Calibri Light" panose="020F0302020204030204" pitchFamily="34" charset="0"/>
              </a:rPr>
              <a:t>προσοχή: Δεν είναι ο επιβλέποντας!!!! </a:t>
            </a:r>
            <a:endParaRPr lang="en-US" sz="3200" b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12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8" y="2492896"/>
            <a:ext cx="4497822" cy="389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481632" y="537998"/>
            <a:ext cx="4626872" cy="6218918"/>
            <a:chOff x="4481632" y="537998"/>
            <a:chExt cx="4626872" cy="6218918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442" y="537998"/>
              <a:ext cx="4530062" cy="44649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1632" y="5002932"/>
              <a:ext cx="4617104" cy="1753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4528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ontr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916832"/>
            <a:ext cx="475712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653136"/>
            <a:ext cx="4757127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rgbClr val="FFFF00"/>
                </a:solidFill>
                <a:latin typeface="Calibri Light" panose="020F0302020204030204" pitchFamily="34" charset="0"/>
              </a:rPr>
              <a:t>3_έλεγχος σύμβασης</a:t>
            </a:r>
            <a:endParaRPr lang="en-US" sz="4000" b="1" dirty="0">
              <a:solidFill>
                <a:srgbClr val="FFFF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499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contrac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731"/>
          <a:stretch/>
        </p:blipFill>
        <p:spPr bwMode="auto">
          <a:xfrm>
            <a:off x="0" y="3516830"/>
            <a:ext cx="9144000" cy="330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958076"/>
            <a:ext cx="8352928" cy="5078313"/>
          </a:xfrm>
          <a:prstGeom prst="rect">
            <a:avLst/>
          </a:prstGeom>
          <a:noFill/>
          <a:ln w="76200">
            <a:solidFill>
              <a:srgbClr val="FFFF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320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νομικός και τεχνικός έλεγχος σύμβασης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320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προσοχή στις καταχρηστικές ρήτρες!</a:t>
            </a:r>
          </a:p>
          <a:p>
            <a:pPr algn="just"/>
            <a:r>
              <a:rPr lang="el-GR" sz="2000" dirty="0"/>
              <a:t>	επιβολή στον καταναλωτή που δεν εκτελεί τις υποχρεώσεις του 	δυσανάλογα ψηλής αποζημίωση</a:t>
            </a:r>
            <a:r>
              <a:rPr lang="en-US" sz="2000" dirty="0"/>
              <a:t>ς, </a:t>
            </a:r>
            <a:r>
              <a:rPr lang="en-US" sz="2000" dirty="0" err="1"/>
              <a:t>μονομερής</a:t>
            </a:r>
            <a:r>
              <a:rPr lang="en-US" sz="2000" dirty="0"/>
              <a:t> </a:t>
            </a:r>
            <a:r>
              <a:rPr lang="en-US" sz="2000" dirty="0" err="1"/>
              <a:t>τρο</a:t>
            </a:r>
            <a:r>
              <a:rPr lang="en-US" sz="2000" dirty="0"/>
              <a:t>ποποίηση όρων </a:t>
            </a:r>
            <a:r>
              <a:rPr lang="el-GR" sz="2000" dirty="0"/>
              <a:t>	</a:t>
            </a:r>
            <a:r>
              <a:rPr lang="en-US" sz="2000" dirty="0"/>
              <a:t>από </a:t>
            </a:r>
            <a:r>
              <a:rPr lang="en-US" sz="2000" dirty="0" err="1"/>
              <a:t>τoν</a:t>
            </a:r>
            <a:r>
              <a:rPr lang="en-US" sz="2000" dirty="0"/>
              <a:t> πωλητή της σύμβασης χωρίς σοβαρό λόγο, υποχρέωση </a:t>
            </a:r>
            <a:r>
              <a:rPr lang="el-GR" sz="2000" dirty="0"/>
              <a:t>	</a:t>
            </a:r>
            <a:r>
              <a:rPr lang="en-US" sz="2000" dirty="0"/>
              <a:t>κατανα</a:t>
            </a:r>
            <a:r>
              <a:rPr lang="en-US" sz="2000" dirty="0" err="1"/>
              <a:t>λωτή</a:t>
            </a:r>
            <a:r>
              <a:rPr lang="en-US" sz="2000" dirty="0"/>
              <a:t> να εκπληρώνει όλες τις υποχρεώσεις του ενώ ο πωλητής </a:t>
            </a:r>
            <a:r>
              <a:rPr lang="el-GR" sz="2000" dirty="0"/>
              <a:t>	</a:t>
            </a:r>
            <a:r>
              <a:rPr lang="en-US" sz="2000" dirty="0" err="1"/>
              <a:t>δεν</a:t>
            </a:r>
            <a:r>
              <a:rPr lang="en-US" sz="2000" dirty="0"/>
              <a:t> εκπληρώνει τις δικές του</a:t>
            </a:r>
            <a:endParaRPr lang="el-GR" sz="2000" b="1" dirty="0">
              <a:solidFill>
                <a:schemeClr val="bg2">
                  <a:lumMod val="10000"/>
                </a:schemeClr>
              </a:solidFill>
              <a:latin typeface="Calibri Light" panose="020F03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320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όρος για εξόφληση με εξασφάλιση τίτλου ιδιοκτησίας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l-GR" sz="320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/εγγυητική τράπεζας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3200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περίοδος επιδιόρθωσης ελαττωμάτων τουλάχιστον 12 μηνών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l-GR" sz="3200" b="1" dirty="0">
                <a:solidFill>
                  <a:srgbClr val="FF0000"/>
                </a:solidFill>
                <a:latin typeface="Calibri Light" panose="020F0302020204030204" pitchFamily="34" charset="0"/>
              </a:rPr>
              <a:t>καλή </a:t>
            </a:r>
            <a:r>
              <a:rPr lang="el-GR" sz="2000" b="1" dirty="0">
                <a:solidFill>
                  <a:srgbClr val="FF0000"/>
                </a:solidFill>
                <a:latin typeface="Calibri Light" panose="020F0302020204030204" pitchFamily="34" charset="0"/>
              </a:rPr>
              <a:t>(σαφής, αναλυτική) </a:t>
            </a:r>
            <a:r>
              <a:rPr lang="el-GR" sz="3200" b="1" dirty="0">
                <a:solidFill>
                  <a:srgbClr val="FF0000"/>
                </a:solidFill>
                <a:latin typeface="Calibri Light" panose="020F0302020204030204" pitchFamily="34" charset="0"/>
              </a:rPr>
              <a:t>σύμβαση = μείωση ρίσκου</a:t>
            </a:r>
            <a:endParaRPr lang="en-US" sz="3200" b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38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264</Words>
  <Application>Microsoft Office PowerPoint</Application>
  <PresentationFormat>On-screen Show (4:3)</PresentationFormat>
  <Paragraphs>46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Myrto Voreakou</dc:creator>
  <cp:lastModifiedBy>Constantinos Constanti</cp:lastModifiedBy>
  <cp:revision>41</cp:revision>
  <cp:lastPrinted>2018-05-30T09:59:28Z</cp:lastPrinted>
  <dcterms:created xsi:type="dcterms:W3CDTF">2018-05-29T05:53:00Z</dcterms:created>
  <dcterms:modified xsi:type="dcterms:W3CDTF">2018-05-30T11:28:40Z</dcterms:modified>
</cp:coreProperties>
</file>