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288" r:id="rId5"/>
    <p:sldId id="292" r:id="rId6"/>
    <p:sldId id="317" r:id="rId7"/>
    <p:sldId id="311" r:id="rId8"/>
    <p:sldId id="295" r:id="rId9"/>
    <p:sldId id="296" r:id="rId10"/>
    <p:sldId id="297" r:id="rId11"/>
    <p:sldId id="298" r:id="rId12"/>
    <p:sldId id="316" r:id="rId13"/>
    <p:sldId id="299" r:id="rId14"/>
    <p:sldId id="300" r:id="rId15"/>
    <p:sldId id="302" r:id="rId16"/>
    <p:sldId id="303" r:id="rId17"/>
    <p:sldId id="304" r:id="rId18"/>
    <p:sldId id="305" r:id="rId19"/>
    <p:sldId id="308" r:id="rId20"/>
    <p:sldId id="306" r:id="rId21"/>
    <p:sldId id="307" r:id="rId22"/>
    <p:sldId id="309" r:id="rId23"/>
    <p:sldId id="310" r:id="rId24"/>
    <p:sldId id="312" r:id="rId25"/>
    <p:sldId id="313" r:id="rId26"/>
    <p:sldId id="315" r:id="rId27"/>
    <p:sldId id="314" r:id="rId28"/>
    <p:sldId id="318" r:id="rId29"/>
  </p:sldIdLst>
  <p:sldSz cx="9144000" cy="6858000" type="screen4x3"/>
  <p:notesSz cx="6718300" cy="9855200"/>
  <p:defaultTextStyle>
    <a:defPPr>
      <a:defRPr lang="en-GB"/>
    </a:defPPr>
    <a:lvl1pPr algn="l" rtl="0" fontAlgn="base">
      <a:spcBef>
        <a:spcPct val="0"/>
      </a:spcBef>
      <a:spcAft>
        <a:spcPct val="0"/>
      </a:spcAft>
      <a:defRPr sz="7000" b="1" kern="1200">
        <a:solidFill>
          <a:srgbClr val="FFD624"/>
        </a:solidFill>
        <a:latin typeface="Verdana" panose="020B0604030504040204" pitchFamily="34" charset="0"/>
        <a:ea typeface="+mn-ea"/>
        <a:cs typeface="+mn-cs"/>
      </a:defRPr>
    </a:lvl1pPr>
    <a:lvl2pPr marL="457200" algn="l" rtl="0" fontAlgn="base">
      <a:spcBef>
        <a:spcPct val="0"/>
      </a:spcBef>
      <a:spcAft>
        <a:spcPct val="0"/>
      </a:spcAft>
      <a:defRPr sz="7000" b="1" kern="1200">
        <a:solidFill>
          <a:srgbClr val="FFD624"/>
        </a:solidFill>
        <a:latin typeface="Verdana" panose="020B0604030504040204" pitchFamily="34" charset="0"/>
        <a:ea typeface="+mn-ea"/>
        <a:cs typeface="+mn-cs"/>
      </a:defRPr>
    </a:lvl2pPr>
    <a:lvl3pPr marL="914400" algn="l" rtl="0" fontAlgn="base">
      <a:spcBef>
        <a:spcPct val="0"/>
      </a:spcBef>
      <a:spcAft>
        <a:spcPct val="0"/>
      </a:spcAft>
      <a:defRPr sz="7000" b="1" kern="1200">
        <a:solidFill>
          <a:srgbClr val="FFD624"/>
        </a:solidFill>
        <a:latin typeface="Verdana" panose="020B0604030504040204" pitchFamily="34" charset="0"/>
        <a:ea typeface="+mn-ea"/>
        <a:cs typeface="+mn-cs"/>
      </a:defRPr>
    </a:lvl3pPr>
    <a:lvl4pPr marL="1371600" algn="l" rtl="0" fontAlgn="base">
      <a:spcBef>
        <a:spcPct val="0"/>
      </a:spcBef>
      <a:spcAft>
        <a:spcPct val="0"/>
      </a:spcAft>
      <a:defRPr sz="7000" b="1" kern="1200">
        <a:solidFill>
          <a:srgbClr val="FFD624"/>
        </a:solidFill>
        <a:latin typeface="Verdana" panose="020B0604030504040204" pitchFamily="34" charset="0"/>
        <a:ea typeface="+mn-ea"/>
        <a:cs typeface="+mn-cs"/>
      </a:defRPr>
    </a:lvl4pPr>
    <a:lvl5pPr marL="1828800" algn="l" rtl="0" fontAlgn="base">
      <a:spcBef>
        <a:spcPct val="0"/>
      </a:spcBef>
      <a:spcAft>
        <a:spcPct val="0"/>
      </a:spcAft>
      <a:defRPr sz="7000" b="1" kern="1200">
        <a:solidFill>
          <a:srgbClr val="FFD624"/>
        </a:solidFill>
        <a:latin typeface="Verdana" panose="020B0604030504040204" pitchFamily="34" charset="0"/>
        <a:ea typeface="+mn-ea"/>
        <a:cs typeface="+mn-cs"/>
      </a:defRPr>
    </a:lvl5pPr>
    <a:lvl6pPr marL="2286000" algn="l" defTabSz="914400" rtl="0" eaLnBrk="1" latinLnBrk="0" hangingPunct="1">
      <a:defRPr sz="7000" b="1" kern="1200">
        <a:solidFill>
          <a:srgbClr val="FFD624"/>
        </a:solidFill>
        <a:latin typeface="Verdana" panose="020B0604030504040204" pitchFamily="34" charset="0"/>
        <a:ea typeface="+mn-ea"/>
        <a:cs typeface="+mn-cs"/>
      </a:defRPr>
    </a:lvl6pPr>
    <a:lvl7pPr marL="2743200" algn="l" defTabSz="914400" rtl="0" eaLnBrk="1" latinLnBrk="0" hangingPunct="1">
      <a:defRPr sz="7000" b="1" kern="1200">
        <a:solidFill>
          <a:srgbClr val="FFD624"/>
        </a:solidFill>
        <a:latin typeface="Verdana" panose="020B0604030504040204" pitchFamily="34" charset="0"/>
        <a:ea typeface="+mn-ea"/>
        <a:cs typeface="+mn-cs"/>
      </a:defRPr>
    </a:lvl7pPr>
    <a:lvl8pPr marL="3200400" algn="l" defTabSz="914400" rtl="0" eaLnBrk="1" latinLnBrk="0" hangingPunct="1">
      <a:defRPr sz="7000" b="1" kern="1200">
        <a:solidFill>
          <a:srgbClr val="FFD624"/>
        </a:solidFill>
        <a:latin typeface="Verdana" panose="020B0604030504040204" pitchFamily="34" charset="0"/>
        <a:ea typeface="+mn-ea"/>
        <a:cs typeface="+mn-cs"/>
      </a:defRPr>
    </a:lvl8pPr>
    <a:lvl9pPr marL="3657600" algn="l" defTabSz="914400" rtl="0" eaLnBrk="1" latinLnBrk="0" hangingPunct="1">
      <a:defRPr sz="7000" b="1" kern="1200">
        <a:solidFill>
          <a:srgbClr val="FFD624"/>
        </a:solidFill>
        <a:latin typeface="Verdana" panose="020B0604030504040204" pitchFamily="34" charset="0"/>
        <a:ea typeface="+mn-ea"/>
        <a:cs typeface="+mn-cs"/>
      </a:defRPr>
    </a:lvl9pPr>
  </p:defaultTextStyle>
  <p:extLst>
    <p:ext uri="{EFAFB233-063F-42B5-8137-9DF3F51BA10A}">
      <p15:sldGuideLst xmlns="" xmlns:p15="http://schemas.microsoft.com/office/powerpoint/2012/main">
        <p15:guide id="1" orient="horz" pos="1026">
          <p15:clr>
            <a:srgbClr val="A4A3A4"/>
          </p15:clr>
        </p15:guide>
        <p15:guide id="2" orient="horz" pos="4156">
          <p15:clr>
            <a:srgbClr val="A4A3A4"/>
          </p15:clr>
        </p15:guide>
        <p15:guide id="3" orient="horz" pos="1480" userDrawn="1">
          <p15:clr>
            <a:srgbClr val="A4A3A4"/>
          </p15:clr>
        </p15:guide>
        <p15:guide id="4" orient="horz" pos="845">
          <p15:clr>
            <a:srgbClr val="A4A3A4"/>
          </p15:clr>
        </p15:guide>
        <p15:guide id="5" orient="horz" pos="3793" userDrawn="1">
          <p15:clr>
            <a:srgbClr val="A4A3A4"/>
          </p15:clr>
        </p15:guide>
        <p15:guide id="6" orient="horz" pos="4065">
          <p15:clr>
            <a:srgbClr val="A4A3A4"/>
          </p15:clr>
        </p15:guide>
        <p15:guide id="7" orient="horz" pos="1661" userDrawn="1">
          <p15:clr>
            <a:srgbClr val="A4A3A4"/>
          </p15:clr>
        </p15:guide>
        <p15:guide id="8" pos="2653">
          <p15:clr>
            <a:srgbClr val="A4A3A4"/>
          </p15:clr>
        </p15:guide>
        <p15:guide id="9" pos="5148" userDrawn="1">
          <p15:clr>
            <a:srgbClr val="A4A3A4"/>
          </p15:clr>
        </p15:guide>
        <p15:guide id="10" pos="5511">
          <p15:clr>
            <a:srgbClr val="A4A3A4"/>
          </p15:clr>
        </p15:guide>
        <p15:guide id="11" pos="249">
          <p15:clr>
            <a:srgbClr val="A4A3A4"/>
          </p15:clr>
        </p15:guide>
        <p15:guide id="12" pos="2880">
          <p15:clr>
            <a:srgbClr val="A4A3A4"/>
          </p15:clr>
        </p15:guide>
        <p15:guide id="13" pos="2472">
          <p15:clr>
            <a:srgbClr val="A4A3A4"/>
          </p15:clr>
        </p15:guide>
        <p15:guide id="14" pos="612" userDrawn="1">
          <p15:clr>
            <a:srgbClr val="A4A3A4"/>
          </p15:clr>
        </p15:guide>
        <p15:guide id="15" pos="30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FFFF00"/>
    <a:srgbClr val="C0C0C0"/>
    <a:srgbClr val="E2E2E2"/>
    <a:srgbClr val="DDDDDD"/>
    <a:srgbClr val="C5C5C5"/>
    <a:srgbClr val="192F7B"/>
    <a:srgbClr val="164392"/>
    <a:srgbClr val="3166CF"/>
    <a:srgbClr val="3E6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55" autoAdjust="0"/>
    <p:restoredTop sz="94563" autoAdjust="0"/>
  </p:normalViewPr>
  <p:slideViewPr>
    <p:cSldViewPr showGuides="1">
      <p:cViewPr>
        <p:scale>
          <a:sx n="112" d="100"/>
          <a:sy n="112" d="100"/>
        </p:scale>
        <p:origin x="-1368" y="648"/>
      </p:cViewPr>
      <p:guideLst>
        <p:guide orient="horz" pos="1026"/>
        <p:guide orient="horz" pos="4156"/>
        <p:guide orient="horz" pos="1480"/>
        <p:guide orient="horz" pos="845"/>
        <p:guide orient="horz" pos="3793"/>
        <p:guide orient="horz" pos="4065"/>
        <p:guide orient="horz" pos="1661"/>
        <p:guide pos="2653"/>
        <p:guide pos="5148"/>
        <p:guide pos="5511"/>
        <p:guide pos="249"/>
        <p:guide pos="2880"/>
        <p:guide pos="2472"/>
        <p:guide pos="612"/>
        <p:guide pos="308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C974D-3B87-184C-B654-2F0E098D1944}" type="doc">
      <dgm:prSet loTypeId="urn:microsoft.com/office/officeart/2005/8/layout/hProcess4" loCatId="" qsTypeId="urn:microsoft.com/office/officeart/2005/8/quickstyle/simple5" qsCatId="simple" csTypeId="urn:microsoft.com/office/officeart/2005/8/colors/accent0_3" csCatId="mainScheme" phldr="1"/>
      <dgm:spPr/>
      <dgm:t>
        <a:bodyPr/>
        <a:lstStyle/>
        <a:p>
          <a:endParaRPr lang="en-US"/>
        </a:p>
      </dgm:t>
    </dgm:pt>
    <dgm:pt modelId="{762896DE-6F30-9A4F-AF0D-A16880FE4634}">
      <dgm:prSet phldrT="[Text]" custT="1"/>
      <dgm:spPr/>
      <dgm:t>
        <a:bodyPr/>
        <a:lstStyle/>
        <a:p>
          <a:r>
            <a:rPr lang="el-GR" sz="2000" dirty="0" smtClean="0">
              <a:latin typeface="Corbel"/>
              <a:cs typeface="Corbel"/>
            </a:rPr>
            <a:t>2009</a:t>
          </a:r>
          <a:endParaRPr lang="en-US" sz="2000" dirty="0">
            <a:latin typeface="Corbel"/>
            <a:cs typeface="Corbel"/>
          </a:endParaRPr>
        </a:p>
      </dgm:t>
    </dgm:pt>
    <dgm:pt modelId="{062AE5FB-9BDB-1D41-A416-948A47AB156C}" type="parTrans" cxnId="{02EB8CC7-6BAE-3E49-9F35-49DA4083EE10}">
      <dgm:prSet/>
      <dgm:spPr/>
      <dgm:t>
        <a:bodyPr/>
        <a:lstStyle/>
        <a:p>
          <a:endParaRPr lang="en-US">
            <a:latin typeface="Corbel"/>
            <a:cs typeface="Corbel"/>
          </a:endParaRPr>
        </a:p>
      </dgm:t>
    </dgm:pt>
    <dgm:pt modelId="{7A9A3AD0-B677-9E48-A517-A5C8D0F886C2}" type="sibTrans" cxnId="{02EB8CC7-6BAE-3E49-9F35-49DA4083EE10}">
      <dgm:prSet/>
      <dgm:spPr/>
      <dgm:t>
        <a:bodyPr/>
        <a:lstStyle/>
        <a:p>
          <a:endParaRPr lang="en-US">
            <a:latin typeface="Corbel"/>
            <a:cs typeface="Corbel"/>
          </a:endParaRPr>
        </a:p>
      </dgm:t>
    </dgm:pt>
    <dgm:pt modelId="{921E5EB0-342F-094F-A26B-D57325E6666C}">
      <dgm:prSet phldrT="[Text]" custT="1"/>
      <dgm:spPr/>
      <dgm:t>
        <a:bodyPr/>
        <a:lstStyle/>
        <a:p>
          <a:r>
            <a:rPr lang="el-GR" sz="2000" dirty="0" smtClean="0">
              <a:latin typeface="Corbel"/>
              <a:cs typeface="Corbel"/>
            </a:rPr>
            <a:t>2014</a:t>
          </a:r>
          <a:endParaRPr lang="en-US" sz="2000" dirty="0">
            <a:latin typeface="Corbel"/>
            <a:cs typeface="Corbel"/>
          </a:endParaRPr>
        </a:p>
      </dgm:t>
    </dgm:pt>
    <dgm:pt modelId="{74D046E3-F3C2-B344-8648-9F4D52A87EDA}" type="parTrans" cxnId="{011A9A45-50C7-8043-A427-FA09DE3ABC29}">
      <dgm:prSet/>
      <dgm:spPr/>
      <dgm:t>
        <a:bodyPr/>
        <a:lstStyle/>
        <a:p>
          <a:endParaRPr lang="en-US">
            <a:latin typeface="Corbel"/>
            <a:cs typeface="Corbel"/>
          </a:endParaRPr>
        </a:p>
      </dgm:t>
    </dgm:pt>
    <dgm:pt modelId="{A3AD7D18-FBFE-B94D-B284-5186B13EE177}" type="sibTrans" cxnId="{011A9A45-50C7-8043-A427-FA09DE3ABC29}">
      <dgm:prSet/>
      <dgm:spPr/>
      <dgm:t>
        <a:bodyPr/>
        <a:lstStyle/>
        <a:p>
          <a:endParaRPr lang="en-US">
            <a:latin typeface="Corbel"/>
            <a:cs typeface="Corbel"/>
          </a:endParaRPr>
        </a:p>
      </dgm:t>
    </dgm:pt>
    <dgm:pt modelId="{595FD13C-010F-7545-A840-5226FD97D74F}">
      <dgm:prSet phldrT="[Text]" custT="1"/>
      <dgm:spPr/>
      <dgm:t>
        <a:bodyPr/>
        <a:lstStyle/>
        <a:p>
          <a:pPr algn="ctr"/>
          <a:r>
            <a:rPr lang="el-GR" sz="1400" b="0" dirty="0" smtClean="0">
              <a:latin typeface="Corbel"/>
              <a:cs typeface="Corbel"/>
            </a:rPr>
            <a:t>"Διακήρυξη των Αθηνών" -</a:t>
          </a:r>
          <a:r>
            <a:rPr lang="el-GR" sz="1400" b="0" baseline="0" dirty="0" smtClean="0">
              <a:latin typeface="Corbel"/>
              <a:cs typeface="Corbel"/>
            </a:rPr>
            <a:t> </a:t>
          </a:r>
          <a:r>
            <a:rPr lang="el-GR" sz="1400" b="0" dirty="0" smtClean="0">
              <a:latin typeface="Corbel"/>
              <a:cs typeface="Corbel"/>
            </a:rPr>
            <a:t>Συμπεράσματα Συμβουλίου </a:t>
          </a:r>
          <a:endParaRPr lang="en-US" sz="1400" b="0" dirty="0">
            <a:latin typeface="Corbel"/>
            <a:cs typeface="Corbel"/>
          </a:endParaRPr>
        </a:p>
      </dgm:t>
    </dgm:pt>
    <dgm:pt modelId="{AE81285F-E624-2F47-8ED9-2BF24854E1F0}" type="sibTrans" cxnId="{7E5B3DE5-6C5C-6242-916C-0C2A091BB889}">
      <dgm:prSet/>
      <dgm:spPr/>
      <dgm:t>
        <a:bodyPr/>
        <a:lstStyle/>
        <a:p>
          <a:endParaRPr lang="en-US">
            <a:latin typeface="Corbel"/>
            <a:cs typeface="Corbel"/>
          </a:endParaRPr>
        </a:p>
      </dgm:t>
    </dgm:pt>
    <dgm:pt modelId="{6F61AE7A-2EB7-C943-ADFB-52EC17C3CE0D}" type="parTrans" cxnId="{7E5B3DE5-6C5C-6242-916C-0C2A091BB889}">
      <dgm:prSet/>
      <dgm:spPr/>
      <dgm:t>
        <a:bodyPr/>
        <a:lstStyle/>
        <a:p>
          <a:endParaRPr lang="en-US">
            <a:latin typeface="Corbel"/>
            <a:cs typeface="Corbel"/>
          </a:endParaRPr>
        </a:p>
      </dgm:t>
    </dgm:pt>
    <dgm:pt modelId="{558AF5E8-54CD-D04F-8E54-AF8DD9B40D6B}">
      <dgm:prSet phldrT="[Text]" custT="1"/>
      <dgm:spPr/>
      <dgm:t>
        <a:bodyPr/>
        <a:lstStyle/>
        <a:p>
          <a:r>
            <a:rPr lang="el-GR" sz="2400" b="1" dirty="0" smtClean="0">
              <a:latin typeface="Corbel"/>
              <a:cs typeface="Corbel"/>
            </a:rPr>
            <a:t>2016</a:t>
          </a:r>
          <a:endParaRPr lang="en-US" sz="2400" b="1" dirty="0">
            <a:latin typeface="Corbel"/>
            <a:cs typeface="Corbel"/>
          </a:endParaRPr>
        </a:p>
      </dgm:t>
    </dgm:pt>
    <dgm:pt modelId="{3D82D700-0990-C448-BA99-442A3C488C8E}" type="sibTrans" cxnId="{DEBF50E3-8FD3-964F-A1E7-D0DC256C4C6B}">
      <dgm:prSet/>
      <dgm:spPr/>
      <dgm:t>
        <a:bodyPr/>
        <a:lstStyle/>
        <a:p>
          <a:endParaRPr lang="en-US">
            <a:latin typeface="Corbel"/>
            <a:cs typeface="Corbel"/>
          </a:endParaRPr>
        </a:p>
      </dgm:t>
    </dgm:pt>
    <dgm:pt modelId="{09B38AB7-13C7-0142-88CD-FF0F7D54E16D}" type="parTrans" cxnId="{DEBF50E3-8FD3-964F-A1E7-D0DC256C4C6B}">
      <dgm:prSet/>
      <dgm:spPr/>
      <dgm:t>
        <a:bodyPr/>
        <a:lstStyle/>
        <a:p>
          <a:endParaRPr lang="en-US">
            <a:latin typeface="Corbel"/>
            <a:cs typeface="Corbel"/>
          </a:endParaRPr>
        </a:p>
      </dgm:t>
    </dgm:pt>
    <dgm:pt modelId="{80C94F64-21CF-124F-81C7-98653E03D84F}">
      <dgm:prSet phldrT="[Text]" custT="1"/>
      <dgm:spPr/>
      <dgm:t>
        <a:bodyPr/>
        <a:lstStyle/>
        <a:p>
          <a:pPr algn="ctr"/>
          <a:r>
            <a:rPr lang="el-GR" sz="1400" dirty="0" smtClean="0">
              <a:latin typeface="Corbel"/>
              <a:cs typeface="Corbel"/>
            </a:rPr>
            <a:t>Ανακοίνωση της Επιτροπής "Στρατηγικοί στόχοι και συστάσεις για την πολιτική θαλάσσιων μεταφορών της ΕΕ μέχρι το 2018"</a:t>
          </a:r>
          <a:endParaRPr lang="en-US" sz="1400" dirty="0">
            <a:latin typeface="Corbel"/>
            <a:cs typeface="Corbel"/>
          </a:endParaRPr>
        </a:p>
      </dgm:t>
    </dgm:pt>
    <dgm:pt modelId="{2FC7B32B-0819-8B44-98B6-1898B8F0C336}" type="sibTrans" cxnId="{F47A0173-DA97-BF49-BF81-387A58BDFEED}">
      <dgm:prSet/>
      <dgm:spPr/>
      <dgm:t>
        <a:bodyPr/>
        <a:lstStyle/>
        <a:p>
          <a:endParaRPr lang="en-US">
            <a:latin typeface="Corbel"/>
            <a:cs typeface="Corbel"/>
          </a:endParaRPr>
        </a:p>
      </dgm:t>
    </dgm:pt>
    <dgm:pt modelId="{A39A5964-126D-0641-BD0E-A58A6EBD4281}" type="parTrans" cxnId="{F47A0173-DA97-BF49-BF81-387A58BDFEED}">
      <dgm:prSet/>
      <dgm:spPr/>
      <dgm:t>
        <a:bodyPr/>
        <a:lstStyle/>
        <a:p>
          <a:endParaRPr lang="en-US">
            <a:latin typeface="Corbel"/>
            <a:cs typeface="Corbel"/>
          </a:endParaRPr>
        </a:p>
      </dgm:t>
    </dgm:pt>
    <dgm:pt modelId="{73CE92E9-689B-8841-B249-DEF04D7EF161}">
      <dgm:prSet phldrT="[Text]" custT="1"/>
      <dgm:spPr/>
      <dgm:t>
        <a:bodyPr/>
        <a:lstStyle/>
        <a:p>
          <a:pPr algn="ctr"/>
          <a:r>
            <a:rPr lang="el-GR" sz="1500" b="1" u="none" dirty="0" smtClean="0">
              <a:effectLst>
                <a:outerShdw blurRad="38100" dist="38100" dir="2700000" algn="tl">
                  <a:srgbClr val="000000">
                    <a:alpha val="43137"/>
                  </a:srgbClr>
                </a:outerShdw>
              </a:effectLst>
              <a:latin typeface="Corbel"/>
              <a:cs typeface="Corbel"/>
            </a:rPr>
            <a:t>Έκθεση Ανασκόπησης της Πολιτικής της ΕΕ για τις Θαλάσσιες Μεταφορές</a:t>
          </a:r>
          <a:endParaRPr lang="en-US" sz="1500" dirty="0">
            <a:latin typeface="Corbel"/>
            <a:cs typeface="Corbel"/>
          </a:endParaRPr>
        </a:p>
      </dgm:t>
    </dgm:pt>
    <dgm:pt modelId="{B72F43F8-7A64-8944-B90D-EFFB27643066}" type="parTrans" cxnId="{B7BB0F07-C32F-7743-815C-82F5F9D8B2C8}">
      <dgm:prSet/>
      <dgm:spPr/>
      <dgm:t>
        <a:bodyPr/>
        <a:lstStyle/>
        <a:p>
          <a:endParaRPr lang="en-US"/>
        </a:p>
      </dgm:t>
    </dgm:pt>
    <dgm:pt modelId="{48E264CA-801B-404C-98F0-D98C8533D789}" type="sibTrans" cxnId="{B7BB0F07-C32F-7743-815C-82F5F9D8B2C8}">
      <dgm:prSet/>
      <dgm:spPr/>
      <dgm:t>
        <a:bodyPr/>
        <a:lstStyle/>
        <a:p>
          <a:endParaRPr lang="en-US"/>
        </a:p>
      </dgm:t>
    </dgm:pt>
    <dgm:pt modelId="{EE822693-73EA-D646-A7C2-8F0397EFFCC3}" type="pres">
      <dgm:prSet presAssocID="{6AAC974D-3B87-184C-B654-2F0E098D1944}" presName="Name0" presStyleCnt="0">
        <dgm:presLayoutVars>
          <dgm:dir/>
          <dgm:animLvl val="lvl"/>
          <dgm:resizeHandles val="exact"/>
        </dgm:presLayoutVars>
      </dgm:prSet>
      <dgm:spPr/>
      <dgm:t>
        <a:bodyPr/>
        <a:lstStyle/>
        <a:p>
          <a:endParaRPr lang="en-US"/>
        </a:p>
      </dgm:t>
    </dgm:pt>
    <dgm:pt modelId="{FA56EB97-0F76-334B-BC39-D33F80DBE1C0}" type="pres">
      <dgm:prSet presAssocID="{6AAC974D-3B87-184C-B654-2F0E098D1944}" presName="tSp" presStyleCnt="0"/>
      <dgm:spPr/>
    </dgm:pt>
    <dgm:pt modelId="{4E068148-BB29-AE44-BED9-D19539547AD5}" type="pres">
      <dgm:prSet presAssocID="{6AAC974D-3B87-184C-B654-2F0E098D1944}" presName="bSp" presStyleCnt="0"/>
      <dgm:spPr/>
    </dgm:pt>
    <dgm:pt modelId="{0B8B3661-82F8-EF4A-964D-2CD60D20F3C5}" type="pres">
      <dgm:prSet presAssocID="{6AAC974D-3B87-184C-B654-2F0E098D1944}" presName="process" presStyleCnt="0"/>
      <dgm:spPr/>
    </dgm:pt>
    <dgm:pt modelId="{F2F5F2FF-018B-CF48-8716-2015982088D3}" type="pres">
      <dgm:prSet presAssocID="{762896DE-6F30-9A4F-AF0D-A16880FE4634}" presName="composite1" presStyleCnt="0"/>
      <dgm:spPr/>
    </dgm:pt>
    <dgm:pt modelId="{42811314-EAB7-5043-A0BD-616181E4C976}" type="pres">
      <dgm:prSet presAssocID="{762896DE-6F30-9A4F-AF0D-A16880FE4634}" presName="dummyNode1" presStyleLbl="node1" presStyleIdx="0" presStyleCnt="3"/>
      <dgm:spPr/>
    </dgm:pt>
    <dgm:pt modelId="{5458BDE4-134E-7045-818F-8F783C381899}" type="pres">
      <dgm:prSet presAssocID="{762896DE-6F30-9A4F-AF0D-A16880FE4634}" presName="childNode1" presStyleLbl="bgAcc1" presStyleIdx="0" presStyleCnt="3" custScaleY="156320">
        <dgm:presLayoutVars>
          <dgm:bulletEnabled val="1"/>
        </dgm:presLayoutVars>
      </dgm:prSet>
      <dgm:spPr/>
      <dgm:t>
        <a:bodyPr/>
        <a:lstStyle/>
        <a:p>
          <a:endParaRPr lang="en-US"/>
        </a:p>
      </dgm:t>
    </dgm:pt>
    <dgm:pt modelId="{DC036859-0A24-3D46-9916-FC8F98DC95D2}" type="pres">
      <dgm:prSet presAssocID="{762896DE-6F30-9A4F-AF0D-A16880FE4634}" presName="childNode1tx" presStyleLbl="bgAcc1" presStyleIdx="0" presStyleCnt="3">
        <dgm:presLayoutVars>
          <dgm:bulletEnabled val="1"/>
        </dgm:presLayoutVars>
      </dgm:prSet>
      <dgm:spPr/>
      <dgm:t>
        <a:bodyPr/>
        <a:lstStyle/>
        <a:p>
          <a:endParaRPr lang="en-US"/>
        </a:p>
      </dgm:t>
    </dgm:pt>
    <dgm:pt modelId="{23A924C0-7743-2543-826A-6B208CF8FECD}" type="pres">
      <dgm:prSet presAssocID="{762896DE-6F30-9A4F-AF0D-A16880FE4634}" presName="parentNode1" presStyleLbl="node1" presStyleIdx="0" presStyleCnt="3" custScaleX="52346" custScaleY="52068" custLinFactNeighborX="11554" custLinFactNeighborY="79757">
        <dgm:presLayoutVars>
          <dgm:chMax val="1"/>
          <dgm:bulletEnabled val="1"/>
        </dgm:presLayoutVars>
      </dgm:prSet>
      <dgm:spPr/>
      <dgm:t>
        <a:bodyPr/>
        <a:lstStyle/>
        <a:p>
          <a:endParaRPr lang="en-US"/>
        </a:p>
      </dgm:t>
    </dgm:pt>
    <dgm:pt modelId="{43682C79-1FE0-2B4F-B6BE-C611468C289C}" type="pres">
      <dgm:prSet presAssocID="{762896DE-6F30-9A4F-AF0D-A16880FE4634}" presName="connSite1" presStyleCnt="0"/>
      <dgm:spPr/>
    </dgm:pt>
    <dgm:pt modelId="{40757C8B-A25C-6B4C-8CAF-6917F0A510E8}" type="pres">
      <dgm:prSet presAssocID="{7A9A3AD0-B677-9E48-A517-A5C8D0F886C2}" presName="Name9" presStyleLbl="sibTrans2D1" presStyleIdx="0" presStyleCnt="2"/>
      <dgm:spPr/>
      <dgm:t>
        <a:bodyPr/>
        <a:lstStyle/>
        <a:p>
          <a:endParaRPr lang="en-US"/>
        </a:p>
      </dgm:t>
    </dgm:pt>
    <dgm:pt modelId="{1E5FE555-F614-444C-8A55-9A532D830FE6}" type="pres">
      <dgm:prSet presAssocID="{921E5EB0-342F-094F-A26B-D57325E6666C}" presName="composite2" presStyleCnt="0"/>
      <dgm:spPr/>
    </dgm:pt>
    <dgm:pt modelId="{6FD82D59-C9C8-C844-9F2E-756D0DE1D243}" type="pres">
      <dgm:prSet presAssocID="{921E5EB0-342F-094F-A26B-D57325E6666C}" presName="dummyNode2" presStyleLbl="node1" presStyleIdx="0" presStyleCnt="3"/>
      <dgm:spPr/>
    </dgm:pt>
    <dgm:pt modelId="{31317DEC-E2E1-8442-9FED-7D48F91AA354}" type="pres">
      <dgm:prSet presAssocID="{921E5EB0-342F-094F-A26B-D57325E6666C}" presName="childNode2" presStyleLbl="bgAcc1" presStyleIdx="1" presStyleCnt="3" custScaleY="156320">
        <dgm:presLayoutVars>
          <dgm:bulletEnabled val="1"/>
        </dgm:presLayoutVars>
      </dgm:prSet>
      <dgm:spPr/>
      <dgm:t>
        <a:bodyPr/>
        <a:lstStyle/>
        <a:p>
          <a:endParaRPr lang="en-US"/>
        </a:p>
      </dgm:t>
    </dgm:pt>
    <dgm:pt modelId="{3B5082B8-6277-D342-B3B9-998F17945589}" type="pres">
      <dgm:prSet presAssocID="{921E5EB0-342F-094F-A26B-D57325E6666C}" presName="childNode2tx" presStyleLbl="bgAcc1" presStyleIdx="1" presStyleCnt="3">
        <dgm:presLayoutVars>
          <dgm:bulletEnabled val="1"/>
        </dgm:presLayoutVars>
      </dgm:prSet>
      <dgm:spPr/>
      <dgm:t>
        <a:bodyPr/>
        <a:lstStyle/>
        <a:p>
          <a:endParaRPr lang="en-US"/>
        </a:p>
      </dgm:t>
    </dgm:pt>
    <dgm:pt modelId="{5986215C-1622-B445-B1AE-9F6852844801}" type="pres">
      <dgm:prSet presAssocID="{921E5EB0-342F-094F-A26B-D57325E6666C}" presName="parentNode2" presStyleLbl="node1" presStyleIdx="1" presStyleCnt="3" custScaleX="52346" custScaleY="52068" custLinFactNeighborX="10546" custLinFactNeighborY="-58388">
        <dgm:presLayoutVars>
          <dgm:chMax val="0"/>
          <dgm:bulletEnabled val="1"/>
        </dgm:presLayoutVars>
      </dgm:prSet>
      <dgm:spPr/>
      <dgm:t>
        <a:bodyPr/>
        <a:lstStyle/>
        <a:p>
          <a:endParaRPr lang="en-US"/>
        </a:p>
      </dgm:t>
    </dgm:pt>
    <dgm:pt modelId="{DBAE235C-1DEA-1A43-86ED-E3F968547A7B}" type="pres">
      <dgm:prSet presAssocID="{921E5EB0-342F-094F-A26B-D57325E6666C}" presName="connSite2" presStyleCnt="0"/>
      <dgm:spPr/>
    </dgm:pt>
    <dgm:pt modelId="{AE4F6E3D-DAA5-214D-B76E-8E7F024057C0}" type="pres">
      <dgm:prSet presAssocID="{A3AD7D18-FBFE-B94D-B284-5186B13EE177}" presName="Name18" presStyleLbl="sibTrans2D1" presStyleIdx="1" presStyleCnt="2"/>
      <dgm:spPr/>
      <dgm:t>
        <a:bodyPr/>
        <a:lstStyle/>
        <a:p>
          <a:endParaRPr lang="en-US"/>
        </a:p>
      </dgm:t>
    </dgm:pt>
    <dgm:pt modelId="{4A0D3886-1848-E74C-84FD-1410DD2C67E8}" type="pres">
      <dgm:prSet presAssocID="{558AF5E8-54CD-D04F-8E54-AF8DD9B40D6B}" presName="composite1" presStyleCnt="0"/>
      <dgm:spPr/>
    </dgm:pt>
    <dgm:pt modelId="{491D13BD-41BD-734B-9A86-6F6EF776CE9C}" type="pres">
      <dgm:prSet presAssocID="{558AF5E8-54CD-D04F-8E54-AF8DD9B40D6B}" presName="dummyNode1" presStyleLbl="node1" presStyleIdx="1" presStyleCnt="3"/>
      <dgm:spPr/>
    </dgm:pt>
    <dgm:pt modelId="{075E95AB-9AE2-F847-9B5F-E747593706B6}" type="pres">
      <dgm:prSet presAssocID="{558AF5E8-54CD-D04F-8E54-AF8DD9B40D6B}" presName="childNode1" presStyleLbl="bgAcc1" presStyleIdx="2" presStyleCnt="3" custScaleY="156320">
        <dgm:presLayoutVars>
          <dgm:bulletEnabled val="1"/>
        </dgm:presLayoutVars>
      </dgm:prSet>
      <dgm:spPr/>
      <dgm:t>
        <a:bodyPr/>
        <a:lstStyle/>
        <a:p>
          <a:endParaRPr lang="en-US"/>
        </a:p>
      </dgm:t>
    </dgm:pt>
    <dgm:pt modelId="{26F92A69-2890-F547-B240-F773E89D7220}" type="pres">
      <dgm:prSet presAssocID="{558AF5E8-54CD-D04F-8E54-AF8DD9B40D6B}" presName="childNode1tx" presStyleLbl="bgAcc1" presStyleIdx="2" presStyleCnt="3">
        <dgm:presLayoutVars>
          <dgm:bulletEnabled val="1"/>
        </dgm:presLayoutVars>
      </dgm:prSet>
      <dgm:spPr/>
      <dgm:t>
        <a:bodyPr/>
        <a:lstStyle/>
        <a:p>
          <a:endParaRPr lang="en-US"/>
        </a:p>
      </dgm:t>
    </dgm:pt>
    <dgm:pt modelId="{B15F67BB-5132-E645-A713-9E5F998FA601}" type="pres">
      <dgm:prSet presAssocID="{558AF5E8-54CD-D04F-8E54-AF8DD9B40D6B}" presName="parentNode1" presStyleLbl="node1" presStyleIdx="2" presStyleCnt="3" custScaleX="52346" custScaleY="52068" custLinFactNeighborX="9538" custLinFactNeighborY="63639">
        <dgm:presLayoutVars>
          <dgm:chMax val="1"/>
          <dgm:bulletEnabled val="1"/>
        </dgm:presLayoutVars>
      </dgm:prSet>
      <dgm:spPr/>
      <dgm:t>
        <a:bodyPr/>
        <a:lstStyle/>
        <a:p>
          <a:endParaRPr lang="en-US"/>
        </a:p>
      </dgm:t>
    </dgm:pt>
    <dgm:pt modelId="{1237A0E4-20B7-B24D-A8AD-0D0CFFF0F085}" type="pres">
      <dgm:prSet presAssocID="{558AF5E8-54CD-D04F-8E54-AF8DD9B40D6B}" presName="connSite1" presStyleCnt="0"/>
      <dgm:spPr/>
    </dgm:pt>
  </dgm:ptLst>
  <dgm:cxnLst>
    <dgm:cxn modelId="{8C80496E-3C6B-9B4D-AD63-AB55E59852B1}" type="presOf" srcId="{73CE92E9-689B-8841-B249-DEF04D7EF161}" destId="{075E95AB-9AE2-F847-9B5F-E747593706B6}" srcOrd="0" destOrd="0" presId="urn:microsoft.com/office/officeart/2005/8/layout/hProcess4"/>
    <dgm:cxn modelId="{DEBF50E3-8FD3-964F-A1E7-D0DC256C4C6B}" srcId="{6AAC974D-3B87-184C-B654-2F0E098D1944}" destId="{558AF5E8-54CD-D04F-8E54-AF8DD9B40D6B}" srcOrd="2" destOrd="0" parTransId="{09B38AB7-13C7-0142-88CD-FF0F7D54E16D}" sibTransId="{3D82D700-0990-C448-BA99-442A3C488C8E}"/>
    <dgm:cxn modelId="{B43006C7-AAAD-3D4A-9166-EBACA794E945}" type="presOf" srcId="{73CE92E9-689B-8841-B249-DEF04D7EF161}" destId="{26F92A69-2890-F547-B240-F773E89D7220}" srcOrd="1" destOrd="0" presId="urn:microsoft.com/office/officeart/2005/8/layout/hProcess4"/>
    <dgm:cxn modelId="{AC5DF301-9FEE-F54C-A71D-25154094061E}" type="presOf" srcId="{595FD13C-010F-7545-A840-5226FD97D74F}" destId="{3B5082B8-6277-D342-B3B9-998F17945589}" srcOrd="1" destOrd="0" presId="urn:microsoft.com/office/officeart/2005/8/layout/hProcess4"/>
    <dgm:cxn modelId="{EB917CBF-B6DF-AD49-86B6-65A9A41DD119}" type="presOf" srcId="{80C94F64-21CF-124F-81C7-98653E03D84F}" destId="{DC036859-0A24-3D46-9916-FC8F98DC95D2}" srcOrd="1" destOrd="0" presId="urn:microsoft.com/office/officeart/2005/8/layout/hProcess4"/>
    <dgm:cxn modelId="{DBE520BE-B4E0-E649-8B66-14504D292C1E}" type="presOf" srcId="{80C94F64-21CF-124F-81C7-98653E03D84F}" destId="{5458BDE4-134E-7045-818F-8F783C381899}" srcOrd="0" destOrd="0" presId="urn:microsoft.com/office/officeart/2005/8/layout/hProcess4"/>
    <dgm:cxn modelId="{7E5B3DE5-6C5C-6242-916C-0C2A091BB889}" srcId="{921E5EB0-342F-094F-A26B-D57325E6666C}" destId="{595FD13C-010F-7545-A840-5226FD97D74F}" srcOrd="0" destOrd="0" parTransId="{6F61AE7A-2EB7-C943-ADFB-52EC17C3CE0D}" sibTransId="{AE81285F-E624-2F47-8ED9-2BF24854E1F0}"/>
    <dgm:cxn modelId="{C75AAA85-CB65-5849-A3F7-5B82FC86234B}" type="presOf" srcId="{A3AD7D18-FBFE-B94D-B284-5186B13EE177}" destId="{AE4F6E3D-DAA5-214D-B76E-8E7F024057C0}" srcOrd="0" destOrd="0" presId="urn:microsoft.com/office/officeart/2005/8/layout/hProcess4"/>
    <dgm:cxn modelId="{F47A0173-DA97-BF49-BF81-387A58BDFEED}" srcId="{762896DE-6F30-9A4F-AF0D-A16880FE4634}" destId="{80C94F64-21CF-124F-81C7-98653E03D84F}" srcOrd="0" destOrd="0" parTransId="{A39A5964-126D-0641-BD0E-A58A6EBD4281}" sibTransId="{2FC7B32B-0819-8B44-98B6-1898B8F0C336}"/>
    <dgm:cxn modelId="{02EB8CC7-6BAE-3E49-9F35-49DA4083EE10}" srcId="{6AAC974D-3B87-184C-B654-2F0E098D1944}" destId="{762896DE-6F30-9A4F-AF0D-A16880FE4634}" srcOrd="0" destOrd="0" parTransId="{062AE5FB-9BDB-1D41-A416-948A47AB156C}" sibTransId="{7A9A3AD0-B677-9E48-A517-A5C8D0F886C2}"/>
    <dgm:cxn modelId="{DA5BCDE2-93B8-C14E-9DAA-FE6E2259F818}" type="presOf" srcId="{6AAC974D-3B87-184C-B654-2F0E098D1944}" destId="{EE822693-73EA-D646-A7C2-8F0397EFFCC3}" srcOrd="0" destOrd="0" presId="urn:microsoft.com/office/officeart/2005/8/layout/hProcess4"/>
    <dgm:cxn modelId="{F6B5C29B-6943-CF4B-9D74-D9369CA37B68}" type="presOf" srcId="{921E5EB0-342F-094F-A26B-D57325E6666C}" destId="{5986215C-1622-B445-B1AE-9F6852844801}" srcOrd="0" destOrd="0" presId="urn:microsoft.com/office/officeart/2005/8/layout/hProcess4"/>
    <dgm:cxn modelId="{011A9A45-50C7-8043-A427-FA09DE3ABC29}" srcId="{6AAC974D-3B87-184C-B654-2F0E098D1944}" destId="{921E5EB0-342F-094F-A26B-D57325E6666C}" srcOrd="1" destOrd="0" parTransId="{74D046E3-F3C2-B344-8648-9F4D52A87EDA}" sibTransId="{A3AD7D18-FBFE-B94D-B284-5186B13EE177}"/>
    <dgm:cxn modelId="{086EE2C0-0B58-9641-91B5-31E0BBDE9FBA}" type="presOf" srcId="{595FD13C-010F-7545-A840-5226FD97D74F}" destId="{31317DEC-E2E1-8442-9FED-7D48F91AA354}" srcOrd="0" destOrd="0" presId="urn:microsoft.com/office/officeart/2005/8/layout/hProcess4"/>
    <dgm:cxn modelId="{B7BB0F07-C32F-7743-815C-82F5F9D8B2C8}" srcId="{558AF5E8-54CD-D04F-8E54-AF8DD9B40D6B}" destId="{73CE92E9-689B-8841-B249-DEF04D7EF161}" srcOrd="0" destOrd="0" parTransId="{B72F43F8-7A64-8944-B90D-EFFB27643066}" sibTransId="{48E264CA-801B-404C-98F0-D98C8533D789}"/>
    <dgm:cxn modelId="{0DF7BEB1-2206-D44D-B09B-B3D2BC9A593A}" type="presOf" srcId="{762896DE-6F30-9A4F-AF0D-A16880FE4634}" destId="{23A924C0-7743-2543-826A-6B208CF8FECD}" srcOrd="0" destOrd="0" presId="urn:microsoft.com/office/officeart/2005/8/layout/hProcess4"/>
    <dgm:cxn modelId="{26E0B56D-1468-B84B-A141-DDE244C3C78D}" type="presOf" srcId="{558AF5E8-54CD-D04F-8E54-AF8DD9B40D6B}" destId="{B15F67BB-5132-E645-A713-9E5F998FA601}" srcOrd="0" destOrd="0" presId="urn:microsoft.com/office/officeart/2005/8/layout/hProcess4"/>
    <dgm:cxn modelId="{5DB95831-4214-F64F-A6BD-97BC679011B8}" type="presOf" srcId="{7A9A3AD0-B677-9E48-A517-A5C8D0F886C2}" destId="{40757C8B-A25C-6B4C-8CAF-6917F0A510E8}" srcOrd="0" destOrd="0" presId="urn:microsoft.com/office/officeart/2005/8/layout/hProcess4"/>
    <dgm:cxn modelId="{859C5A37-10F3-D04B-A72B-0FEE1D3B49D3}" type="presParOf" srcId="{EE822693-73EA-D646-A7C2-8F0397EFFCC3}" destId="{FA56EB97-0F76-334B-BC39-D33F80DBE1C0}" srcOrd="0" destOrd="0" presId="urn:microsoft.com/office/officeart/2005/8/layout/hProcess4"/>
    <dgm:cxn modelId="{7494ECFA-2AA5-924B-88F4-107761056331}" type="presParOf" srcId="{EE822693-73EA-D646-A7C2-8F0397EFFCC3}" destId="{4E068148-BB29-AE44-BED9-D19539547AD5}" srcOrd="1" destOrd="0" presId="urn:microsoft.com/office/officeart/2005/8/layout/hProcess4"/>
    <dgm:cxn modelId="{BC4E6D90-860F-244C-A8A4-4C094640D80A}" type="presParOf" srcId="{EE822693-73EA-D646-A7C2-8F0397EFFCC3}" destId="{0B8B3661-82F8-EF4A-964D-2CD60D20F3C5}" srcOrd="2" destOrd="0" presId="urn:microsoft.com/office/officeart/2005/8/layout/hProcess4"/>
    <dgm:cxn modelId="{38A03A91-8A8F-0D48-ABC2-577AF6F2B574}" type="presParOf" srcId="{0B8B3661-82F8-EF4A-964D-2CD60D20F3C5}" destId="{F2F5F2FF-018B-CF48-8716-2015982088D3}" srcOrd="0" destOrd="0" presId="urn:microsoft.com/office/officeart/2005/8/layout/hProcess4"/>
    <dgm:cxn modelId="{1CBB25D5-5368-F747-8EC0-8CC835108A26}" type="presParOf" srcId="{F2F5F2FF-018B-CF48-8716-2015982088D3}" destId="{42811314-EAB7-5043-A0BD-616181E4C976}" srcOrd="0" destOrd="0" presId="urn:microsoft.com/office/officeart/2005/8/layout/hProcess4"/>
    <dgm:cxn modelId="{E7033075-65A9-9C43-A433-84BE0D2AC122}" type="presParOf" srcId="{F2F5F2FF-018B-CF48-8716-2015982088D3}" destId="{5458BDE4-134E-7045-818F-8F783C381899}" srcOrd="1" destOrd="0" presId="urn:microsoft.com/office/officeart/2005/8/layout/hProcess4"/>
    <dgm:cxn modelId="{8BC7C06F-CAB9-D046-8326-B0D8622E49CD}" type="presParOf" srcId="{F2F5F2FF-018B-CF48-8716-2015982088D3}" destId="{DC036859-0A24-3D46-9916-FC8F98DC95D2}" srcOrd="2" destOrd="0" presId="urn:microsoft.com/office/officeart/2005/8/layout/hProcess4"/>
    <dgm:cxn modelId="{BD49A976-C535-244A-8959-27D0DB63FFC6}" type="presParOf" srcId="{F2F5F2FF-018B-CF48-8716-2015982088D3}" destId="{23A924C0-7743-2543-826A-6B208CF8FECD}" srcOrd="3" destOrd="0" presId="urn:microsoft.com/office/officeart/2005/8/layout/hProcess4"/>
    <dgm:cxn modelId="{73F6DD10-C2D5-DA45-B6CD-AC7CB5E7430C}" type="presParOf" srcId="{F2F5F2FF-018B-CF48-8716-2015982088D3}" destId="{43682C79-1FE0-2B4F-B6BE-C611468C289C}" srcOrd="4" destOrd="0" presId="urn:microsoft.com/office/officeart/2005/8/layout/hProcess4"/>
    <dgm:cxn modelId="{20F60C8E-7218-5847-A657-EA4B1CFEDA8F}" type="presParOf" srcId="{0B8B3661-82F8-EF4A-964D-2CD60D20F3C5}" destId="{40757C8B-A25C-6B4C-8CAF-6917F0A510E8}" srcOrd="1" destOrd="0" presId="urn:microsoft.com/office/officeart/2005/8/layout/hProcess4"/>
    <dgm:cxn modelId="{F5F51BBF-2142-8C46-8197-06552C445325}" type="presParOf" srcId="{0B8B3661-82F8-EF4A-964D-2CD60D20F3C5}" destId="{1E5FE555-F614-444C-8A55-9A532D830FE6}" srcOrd="2" destOrd="0" presId="urn:microsoft.com/office/officeart/2005/8/layout/hProcess4"/>
    <dgm:cxn modelId="{63CB58FB-6EEE-9E44-BC6D-02896CA61D1E}" type="presParOf" srcId="{1E5FE555-F614-444C-8A55-9A532D830FE6}" destId="{6FD82D59-C9C8-C844-9F2E-756D0DE1D243}" srcOrd="0" destOrd="0" presId="urn:microsoft.com/office/officeart/2005/8/layout/hProcess4"/>
    <dgm:cxn modelId="{A4A972FA-F51F-D24A-BAF6-7311F6BCA632}" type="presParOf" srcId="{1E5FE555-F614-444C-8A55-9A532D830FE6}" destId="{31317DEC-E2E1-8442-9FED-7D48F91AA354}" srcOrd="1" destOrd="0" presId="urn:microsoft.com/office/officeart/2005/8/layout/hProcess4"/>
    <dgm:cxn modelId="{C5DB5920-E8F6-454D-AE96-4F995A4BD64A}" type="presParOf" srcId="{1E5FE555-F614-444C-8A55-9A532D830FE6}" destId="{3B5082B8-6277-D342-B3B9-998F17945589}" srcOrd="2" destOrd="0" presId="urn:microsoft.com/office/officeart/2005/8/layout/hProcess4"/>
    <dgm:cxn modelId="{3C82CB0B-4DD0-354A-840C-1E8E86A2FE46}" type="presParOf" srcId="{1E5FE555-F614-444C-8A55-9A532D830FE6}" destId="{5986215C-1622-B445-B1AE-9F6852844801}" srcOrd="3" destOrd="0" presId="urn:microsoft.com/office/officeart/2005/8/layout/hProcess4"/>
    <dgm:cxn modelId="{E3DBE9F7-3B9F-9946-ADE6-E73DB743E5AE}" type="presParOf" srcId="{1E5FE555-F614-444C-8A55-9A532D830FE6}" destId="{DBAE235C-1DEA-1A43-86ED-E3F968547A7B}" srcOrd="4" destOrd="0" presId="urn:microsoft.com/office/officeart/2005/8/layout/hProcess4"/>
    <dgm:cxn modelId="{4C9A623C-CBE3-4648-A52D-6BB6789DD308}" type="presParOf" srcId="{0B8B3661-82F8-EF4A-964D-2CD60D20F3C5}" destId="{AE4F6E3D-DAA5-214D-B76E-8E7F024057C0}" srcOrd="3" destOrd="0" presId="urn:microsoft.com/office/officeart/2005/8/layout/hProcess4"/>
    <dgm:cxn modelId="{EB6B9C7F-2485-E249-96CF-0EDB0CBC885C}" type="presParOf" srcId="{0B8B3661-82F8-EF4A-964D-2CD60D20F3C5}" destId="{4A0D3886-1848-E74C-84FD-1410DD2C67E8}" srcOrd="4" destOrd="0" presId="urn:microsoft.com/office/officeart/2005/8/layout/hProcess4"/>
    <dgm:cxn modelId="{29BAA0EB-CF5A-F74B-AA4F-BA2200C29F66}" type="presParOf" srcId="{4A0D3886-1848-E74C-84FD-1410DD2C67E8}" destId="{491D13BD-41BD-734B-9A86-6F6EF776CE9C}" srcOrd="0" destOrd="0" presId="urn:microsoft.com/office/officeart/2005/8/layout/hProcess4"/>
    <dgm:cxn modelId="{9ED8EDC6-9BEF-4942-86A1-FC647E46CA6D}" type="presParOf" srcId="{4A0D3886-1848-E74C-84FD-1410DD2C67E8}" destId="{075E95AB-9AE2-F847-9B5F-E747593706B6}" srcOrd="1" destOrd="0" presId="urn:microsoft.com/office/officeart/2005/8/layout/hProcess4"/>
    <dgm:cxn modelId="{50FCC8CA-DCC7-9440-BE5F-33A627AE82F4}" type="presParOf" srcId="{4A0D3886-1848-E74C-84FD-1410DD2C67E8}" destId="{26F92A69-2890-F547-B240-F773E89D7220}" srcOrd="2" destOrd="0" presId="urn:microsoft.com/office/officeart/2005/8/layout/hProcess4"/>
    <dgm:cxn modelId="{16BCD7BE-1AE2-094D-9ADD-DB2761E44D2F}" type="presParOf" srcId="{4A0D3886-1848-E74C-84FD-1410DD2C67E8}" destId="{B15F67BB-5132-E645-A713-9E5F998FA601}" srcOrd="3" destOrd="0" presId="urn:microsoft.com/office/officeart/2005/8/layout/hProcess4"/>
    <dgm:cxn modelId="{8C5B9E88-C599-B14E-AAB6-8E224AF7B38B}" type="presParOf" srcId="{4A0D3886-1848-E74C-84FD-1410DD2C67E8}" destId="{1237A0E4-20B7-B24D-A8AD-0D0CFFF0F08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FA9FB52-9DAE-4C3E-A1A3-CE43EA64D98E}" type="doc">
      <dgm:prSet loTypeId="urn:microsoft.com/office/officeart/2008/layout/VerticalCurvedList" loCatId="list" qsTypeId="urn:microsoft.com/office/officeart/2005/8/quickstyle/simple1" qsCatId="simple" csTypeId="urn:microsoft.com/office/officeart/2005/8/colors/colorful2" csCatId="colorful" phldr="1"/>
      <dgm:spPr/>
    </dgm:pt>
    <dgm:pt modelId="{E1C4B1A4-8FD7-4D24-BDEC-F298B9F6016D}">
      <dgm:prSet phldrT="[Text]" custT="1"/>
      <dgm:spPr>
        <a:solidFill>
          <a:srgbClr val="0000FF"/>
        </a:solidFill>
      </dgm:spPr>
      <dgm:t>
        <a:bodyPr/>
        <a:lstStyle/>
        <a:p>
          <a:pPr algn="just"/>
          <a:r>
            <a:rPr lang="el-GR" sz="1400" b="1" u="none" dirty="0" smtClean="0">
              <a:solidFill>
                <a:schemeClr val="tx1"/>
              </a:solidFill>
              <a:effectLst>
                <a:outerShdw blurRad="38100" dist="38100" dir="2700000" algn="tl">
                  <a:srgbClr val="000000">
                    <a:alpha val="43137"/>
                  </a:srgbClr>
                </a:outerShdw>
              </a:effectLst>
              <a:latin typeface="Corbel" panose="020B0503020204020204" pitchFamily="34" charset="0"/>
            </a:rPr>
            <a:t>Ασφάλεια και Προστασία</a:t>
          </a:r>
          <a:endParaRPr lang="en-GB" sz="1400" b="1" u="none" dirty="0">
            <a:solidFill>
              <a:schemeClr val="tx1"/>
            </a:solidFill>
            <a:effectLst>
              <a:outerShdw blurRad="38100" dist="38100" dir="2700000" algn="tl">
                <a:srgbClr val="000000">
                  <a:alpha val="43137"/>
                </a:srgbClr>
              </a:outerShdw>
            </a:effectLst>
            <a:latin typeface="Corbel" panose="020B0503020204020204" pitchFamily="34" charset="0"/>
          </a:endParaRPr>
        </a:p>
      </dgm:t>
    </dgm:pt>
    <dgm:pt modelId="{CEE7114A-B43A-4A75-A0A8-B3F241996289}" type="parTrans" cxnId="{9BC582C9-2867-4E11-A592-7AF61129A8BA}">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E36604C3-1BBB-47B1-A61C-60C9F6B25E69}" type="sibTrans" cxnId="{9BC582C9-2867-4E11-A592-7AF61129A8BA}">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FC832188-7A06-4538-AAFB-8091AE60EB63}">
      <dgm:prSet phldrT="[Text]" custT="1"/>
      <dgm:spPr>
        <a:solidFill>
          <a:srgbClr val="FFFF00"/>
        </a:solidFill>
      </dgm:spPr>
      <dgm:t>
        <a:bodyPr/>
        <a:lstStyle/>
        <a:p>
          <a:pPr algn="just"/>
          <a:r>
            <a:rPr lang="el-GR" sz="1400" b="1" u="none" dirty="0" smtClean="0">
              <a:solidFill>
                <a:schemeClr val="tx1"/>
              </a:solidFill>
              <a:effectLst>
                <a:outerShdw blurRad="38100" dist="38100" dir="2700000" algn="tl">
                  <a:srgbClr val="000000">
                    <a:alpha val="43137"/>
                  </a:srgbClr>
                </a:outerShdw>
              </a:effectLst>
              <a:latin typeface="Corbel" panose="020B0503020204020204" pitchFamily="34" charset="0"/>
            </a:rPr>
            <a:t>Ψηφιοποίηση του τομέα και Απλούστευση των Διαδικασιών</a:t>
          </a:r>
          <a:endParaRPr lang="en-GB" sz="1400" b="1" u="none" dirty="0">
            <a:solidFill>
              <a:schemeClr val="tx1"/>
            </a:solidFill>
            <a:effectLst>
              <a:outerShdw blurRad="38100" dist="38100" dir="2700000" algn="tl">
                <a:srgbClr val="000000">
                  <a:alpha val="43137"/>
                </a:srgbClr>
              </a:outerShdw>
            </a:effectLst>
            <a:latin typeface="Corbel" panose="020B0503020204020204" pitchFamily="34" charset="0"/>
          </a:endParaRPr>
        </a:p>
      </dgm:t>
    </dgm:pt>
    <dgm:pt modelId="{579C4E33-415E-4C5B-9CE5-5B9A02B81BA3}" type="parTrans" cxnId="{09F9721F-18CD-45F1-9C99-AD8129503E36}">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D69FB472-24E4-462B-B6C8-82EFBB1E8A79}" type="sibTrans" cxnId="{09F9721F-18CD-45F1-9C99-AD8129503E36}">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7253FA71-53CB-402E-B4C1-5FA51B335F5B}">
      <dgm:prSet phldrT="[Text]" custT="1"/>
      <dgm:spPr>
        <a:solidFill>
          <a:srgbClr val="FF0000"/>
        </a:solidFill>
      </dgm:spPr>
      <dgm:t>
        <a:bodyPr/>
        <a:lstStyle/>
        <a:p>
          <a:pPr algn="just"/>
          <a:r>
            <a:rPr lang="el-GR" sz="1400" b="1" u="none" dirty="0" smtClean="0">
              <a:solidFill>
                <a:schemeClr val="tx1"/>
              </a:solidFill>
              <a:effectLst>
                <a:outerShdw blurRad="38100" dist="38100" dir="2700000" algn="tl">
                  <a:srgbClr val="000000">
                    <a:alpha val="43137"/>
                  </a:srgbClr>
                </a:outerShdw>
              </a:effectLst>
              <a:latin typeface="Corbel" panose="020B0503020204020204" pitchFamily="34" charset="0"/>
            </a:rPr>
            <a:t>Ευρωπαϊκή Ναυτιλία ισχυρότερη στη διεθνή σκηνή</a:t>
          </a:r>
          <a:endParaRPr lang="en-GB" sz="1400" b="1" u="none" dirty="0">
            <a:solidFill>
              <a:schemeClr val="tx1"/>
            </a:solidFill>
            <a:effectLst>
              <a:outerShdw blurRad="38100" dist="38100" dir="2700000" algn="tl">
                <a:srgbClr val="000000">
                  <a:alpha val="43137"/>
                </a:srgbClr>
              </a:outerShdw>
            </a:effectLst>
            <a:latin typeface="Corbel" panose="020B0503020204020204" pitchFamily="34" charset="0"/>
          </a:endParaRPr>
        </a:p>
      </dgm:t>
    </dgm:pt>
    <dgm:pt modelId="{4B4D63A9-FF38-4662-9DD5-4700AD44F9A0}" type="parTrans" cxnId="{79E94E6C-89D8-44AE-BB6B-F8447C085EEB}">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085C16A0-34E0-4BFC-A2EA-21D5E7CCBCB3}" type="sibTrans" cxnId="{79E94E6C-89D8-44AE-BB6B-F8447C085EEB}">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7EFF8B88-DC00-411B-B6E1-0594BF6E149C}">
      <dgm:prSet phldrT="[Text]" custT="1"/>
      <dgm:spPr>
        <a:solidFill>
          <a:schemeClr val="accent3"/>
        </a:solidFill>
      </dgm:spPr>
      <dgm:t>
        <a:bodyPr/>
        <a:lstStyle/>
        <a:p>
          <a:pPr algn="just"/>
          <a:r>
            <a:rPr lang="el-GR" sz="1400" b="1" u="none" dirty="0" smtClean="0">
              <a:solidFill>
                <a:schemeClr val="tx1"/>
              </a:solidFill>
              <a:effectLst>
                <a:outerShdw blurRad="38100" dist="38100" dir="2700000" algn="tl">
                  <a:srgbClr val="000000">
                    <a:alpha val="43137"/>
                  </a:srgbClr>
                </a:outerShdw>
              </a:effectLst>
              <a:latin typeface="Corbel" panose="020B0503020204020204" pitchFamily="34" charset="0"/>
            </a:rPr>
            <a:t>Αναβάθμιση του προφίλ και των προσόντων των Ναυτικών και των Ναυτιλιακών Επαγγελμάτων</a:t>
          </a:r>
          <a:endParaRPr lang="en-GB" sz="1400" b="1" u="none" dirty="0">
            <a:solidFill>
              <a:schemeClr val="tx1"/>
            </a:solidFill>
            <a:effectLst>
              <a:outerShdw blurRad="38100" dist="38100" dir="2700000" algn="tl">
                <a:srgbClr val="000000">
                  <a:alpha val="43137"/>
                </a:srgbClr>
              </a:outerShdw>
            </a:effectLst>
            <a:latin typeface="Corbel" panose="020B0503020204020204" pitchFamily="34" charset="0"/>
          </a:endParaRPr>
        </a:p>
      </dgm:t>
    </dgm:pt>
    <dgm:pt modelId="{FE749698-A8EF-46B7-B6B4-00469358CFD3}" type="parTrans" cxnId="{FFAC7B05-4DBF-4C41-A9F0-3C177CBF2B75}">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34971057-67B7-4A1B-A8B1-D42B671000F7}" type="sibTrans" cxnId="{FFAC7B05-4DBF-4C41-A9F0-3C177CBF2B75}">
      <dgm:prSet/>
      <dgm:spPr/>
      <dgm:t>
        <a:bodyPr/>
        <a:lstStyle/>
        <a:p>
          <a:pPr algn="just"/>
          <a:endParaRPr lang="en-GB" sz="1400" b="1" u="none">
            <a:effectLst>
              <a:outerShdw blurRad="38100" dist="38100" dir="2700000" algn="tl">
                <a:srgbClr val="000000">
                  <a:alpha val="43137"/>
                </a:srgbClr>
              </a:outerShdw>
            </a:effectLst>
            <a:latin typeface="Corbel" panose="020B0503020204020204" pitchFamily="34" charset="0"/>
          </a:endParaRPr>
        </a:p>
      </dgm:t>
    </dgm:pt>
    <dgm:pt modelId="{17A6C10F-7363-4E35-9E20-B69E021B1586}">
      <dgm:prSet phldrT="[Text]" custT="1"/>
      <dgm:spPr>
        <a:solidFill>
          <a:srgbClr val="00B050"/>
        </a:solidFill>
      </dgm:spPr>
      <dgm:t>
        <a:bodyPr/>
        <a:lstStyle/>
        <a:p>
          <a:pPr algn="just"/>
          <a:r>
            <a:rPr lang="el-GR" sz="1400" b="1" u="none" dirty="0" smtClean="0">
              <a:solidFill>
                <a:schemeClr val="tx1"/>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sz="1400" b="1" u="none" dirty="0">
            <a:solidFill>
              <a:schemeClr val="tx1"/>
            </a:solidFill>
            <a:effectLst>
              <a:outerShdw blurRad="38100" dist="38100" dir="2700000" algn="tl">
                <a:srgbClr val="000000">
                  <a:alpha val="43137"/>
                </a:srgbClr>
              </a:outerShdw>
            </a:effectLst>
            <a:latin typeface="Corbel" panose="020B0503020204020204" pitchFamily="34" charset="0"/>
          </a:endParaRPr>
        </a:p>
      </dgm:t>
    </dgm:pt>
    <dgm:pt modelId="{627E52CA-AE58-4DC3-B66E-7AE7C02589DE}" type="parTrans" cxnId="{32BFE07F-8A3A-440E-885E-252AF17601F3}">
      <dgm:prSet/>
      <dgm:spPr/>
      <dgm:t>
        <a:bodyPr/>
        <a:lstStyle/>
        <a:p>
          <a:pPr algn="just"/>
          <a:endParaRPr lang="en-GB" sz="1400" b="1">
            <a:effectLst>
              <a:outerShdw blurRad="38100" dist="38100" dir="2700000" algn="tl">
                <a:srgbClr val="000000">
                  <a:alpha val="43137"/>
                </a:srgbClr>
              </a:outerShdw>
            </a:effectLst>
            <a:latin typeface="Corbel" panose="020B0503020204020204" pitchFamily="34" charset="0"/>
          </a:endParaRPr>
        </a:p>
      </dgm:t>
    </dgm:pt>
    <dgm:pt modelId="{20ECCA66-64DB-4867-8F87-799DAF6E110A}" type="sibTrans" cxnId="{32BFE07F-8A3A-440E-885E-252AF17601F3}">
      <dgm:prSet/>
      <dgm:spPr/>
      <dgm:t>
        <a:bodyPr/>
        <a:lstStyle/>
        <a:p>
          <a:pPr algn="just"/>
          <a:endParaRPr lang="en-GB" sz="1400" b="1">
            <a:effectLst>
              <a:outerShdw blurRad="38100" dist="38100" dir="2700000" algn="tl">
                <a:srgbClr val="000000">
                  <a:alpha val="43137"/>
                </a:srgbClr>
              </a:outerShdw>
            </a:effectLst>
            <a:latin typeface="Corbel" panose="020B0503020204020204" pitchFamily="34" charset="0"/>
          </a:endParaRPr>
        </a:p>
      </dgm:t>
    </dgm:pt>
    <dgm:pt modelId="{54005142-C00E-4880-8281-EA10451B94D7}" type="pres">
      <dgm:prSet presAssocID="{1FA9FB52-9DAE-4C3E-A1A3-CE43EA64D98E}" presName="Name0" presStyleCnt="0">
        <dgm:presLayoutVars>
          <dgm:chMax val="7"/>
          <dgm:chPref val="7"/>
          <dgm:dir/>
        </dgm:presLayoutVars>
      </dgm:prSet>
      <dgm:spPr/>
    </dgm:pt>
    <dgm:pt modelId="{F59A4E43-0FBF-4A5C-A52C-063AB97A0267}" type="pres">
      <dgm:prSet presAssocID="{1FA9FB52-9DAE-4C3E-A1A3-CE43EA64D98E}" presName="Name1" presStyleCnt="0"/>
      <dgm:spPr/>
    </dgm:pt>
    <dgm:pt modelId="{CAE4141E-2246-40D7-B552-E223921F2B09}" type="pres">
      <dgm:prSet presAssocID="{1FA9FB52-9DAE-4C3E-A1A3-CE43EA64D98E}" presName="cycle" presStyleCnt="0"/>
      <dgm:spPr/>
    </dgm:pt>
    <dgm:pt modelId="{5D9F9659-CE9E-43D8-BFE1-93167953AD71}" type="pres">
      <dgm:prSet presAssocID="{1FA9FB52-9DAE-4C3E-A1A3-CE43EA64D98E}" presName="srcNode" presStyleLbl="node1" presStyleIdx="0" presStyleCnt="5"/>
      <dgm:spPr/>
    </dgm:pt>
    <dgm:pt modelId="{BF75C687-4CC9-41B4-ADB9-5BDFA8A1DB09}" type="pres">
      <dgm:prSet presAssocID="{1FA9FB52-9DAE-4C3E-A1A3-CE43EA64D98E}" presName="conn" presStyleLbl="parChTrans1D2" presStyleIdx="0" presStyleCnt="1"/>
      <dgm:spPr/>
      <dgm:t>
        <a:bodyPr/>
        <a:lstStyle/>
        <a:p>
          <a:endParaRPr lang="en-GB"/>
        </a:p>
      </dgm:t>
    </dgm:pt>
    <dgm:pt modelId="{5E15310D-52D8-4798-9458-93F96C4FD578}" type="pres">
      <dgm:prSet presAssocID="{1FA9FB52-9DAE-4C3E-A1A3-CE43EA64D98E}" presName="extraNode" presStyleLbl="node1" presStyleIdx="0" presStyleCnt="5"/>
      <dgm:spPr/>
    </dgm:pt>
    <dgm:pt modelId="{940F97F8-8ED6-42A7-9C38-6920EEBBD031}" type="pres">
      <dgm:prSet presAssocID="{1FA9FB52-9DAE-4C3E-A1A3-CE43EA64D98E}" presName="dstNode" presStyleLbl="node1" presStyleIdx="0" presStyleCnt="5"/>
      <dgm:spPr/>
    </dgm:pt>
    <dgm:pt modelId="{8F02E6B4-F269-4CC6-9B53-A67D0C9B494D}" type="pres">
      <dgm:prSet presAssocID="{E1C4B1A4-8FD7-4D24-BDEC-F298B9F6016D}" presName="text_1" presStyleLbl="node1" presStyleIdx="0" presStyleCnt="5">
        <dgm:presLayoutVars>
          <dgm:bulletEnabled val="1"/>
        </dgm:presLayoutVars>
      </dgm:prSet>
      <dgm:spPr/>
      <dgm:t>
        <a:bodyPr/>
        <a:lstStyle/>
        <a:p>
          <a:endParaRPr lang="en-GB"/>
        </a:p>
      </dgm:t>
    </dgm:pt>
    <dgm:pt modelId="{03CA09B1-42DF-4DA4-90DB-987597A041F7}" type="pres">
      <dgm:prSet presAssocID="{E1C4B1A4-8FD7-4D24-BDEC-F298B9F6016D}" presName="accent_1" presStyleCnt="0"/>
      <dgm:spPr/>
    </dgm:pt>
    <dgm:pt modelId="{8A435484-146A-4DED-8D10-78308DFB4DA1}" type="pres">
      <dgm:prSet presAssocID="{E1C4B1A4-8FD7-4D24-BDEC-F298B9F6016D}" presName="accentRepeatNode" presStyleLbl="solidFgAcc1" presStyleIdx="0" presStyleCnt="5"/>
      <dgm:spPr/>
    </dgm:pt>
    <dgm:pt modelId="{B3BFB913-A0AD-4933-9DB2-7C851A8399CF}" type="pres">
      <dgm:prSet presAssocID="{FC832188-7A06-4538-AAFB-8091AE60EB63}" presName="text_2" presStyleLbl="node1" presStyleIdx="1" presStyleCnt="5" custScaleY="119853">
        <dgm:presLayoutVars>
          <dgm:bulletEnabled val="1"/>
        </dgm:presLayoutVars>
      </dgm:prSet>
      <dgm:spPr/>
      <dgm:t>
        <a:bodyPr/>
        <a:lstStyle/>
        <a:p>
          <a:endParaRPr lang="en-GB"/>
        </a:p>
      </dgm:t>
    </dgm:pt>
    <dgm:pt modelId="{BDEBB64F-8C9B-49B1-AF1B-5376C5EBDBCC}" type="pres">
      <dgm:prSet presAssocID="{FC832188-7A06-4538-AAFB-8091AE60EB63}" presName="accent_2" presStyleCnt="0"/>
      <dgm:spPr/>
    </dgm:pt>
    <dgm:pt modelId="{7DD3D626-CC04-40DE-8B9B-1733E8623378}" type="pres">
      <dgm:prSet presAssocID="{FC832188-7A06-4538-AAFB-8091AE60EB63}" presName="accentRepeatNode" presStyleLbl="solidFgAcc1" presStyleIdx="1" presStyleCnt="5"/>
      <dgm:spPr/>
    </dgm:pt>
    <dgm:pt modelId="{BF28F30D-30E1-4856-9B0C-29C6EB5E268C}" type="pres">
      <dgm:prSet presAssocID="{17A6C10F-7363-4E35-9E20-B69E021B1586}" presName="text_3" presStyleLbl="node1" presStyleIdx="2" presStyleCnt="5">
        <dgm:presLayoutVars>
          <dgm:bulletEnabled val="1"/>
        </dgm:presLayoutVars>
      </dgm:prSet>
      <dgm:spPr/>
      <dgm:t>
        <a:bodyPr/>
        <a:lstStyle/>
        <a:p>
          <a:endParaRPr lang="en-GB"/>
        </a:p>
      </dgm:t>
    </dgm:pt>
    <dgm:pt modelId="{9152FAAA-13D6-4892-9CC5-FF40D020700B}" type="pres">
      <dgm:prSet presAssocID="{17A6C10F-7363-4E35-9E20-B69E021B1586}" presName="accent_3" presStyleCnt="0"/>
      <dgm:spPr/>
    </dgm:pt>
    <dgm:pt modelId="{6D706A51-F11D-4DBD-9045-412027911BF2}" type="pres">
      <dgm:prSet presAssocID="{17A6C10F-7363-4E35-9E20-B69E021B1586}" presName="accentRepeatNode" presStyleLbl="solidFgAcc1" presStyleIdx="2" presStyleCnt="5"/>
      <dgm:spPr/>
    </dgm:pt>
    <dgm:pt modelId="{956CFB0E-E611-4553-ACB5-DFF5C1E28085}" type="pres">
      <dgm:prSet presAssocID="{7253FA71-53CB-402E-B4C1-5FA51B335F5B}" presName="text_4" presStyleLbl="node1" presStyleIdx="3" presStyleCnt="5">
        <dgm:presLayoutVars>
          <dgm:bulletEnabled val="1"/>
        </dgm:presLayoutVars>
      </dgm:prSet>
      <dgm:spPr/>
      <dgm:t>
        <a:bodyPr/>
        <a:lstStyle/>
        <a:p>
          <a:endParaRPr lang="en-GB"/>
        </a:p>
      </dgm:t>
    </dgm:pt>
    <dgm:pt modelId="{972AD380-B904-440F-AB28-B6145D1FCDDE}" type="pres">
      <dgm:prSet presAssocID="{7253FA71-53CB-402E-B4C1-5FA51B335F5B}" presName="accent_4" presStyleCnt="0"/>
      <dgm:spPr/>
    </dgm:pt>
    <dgm:pt modelId="{7FC51866-6FB7-4F16-8837-8F9306D4C4CF}" type="pres">
      <dgm:prSet presAssocID="{7253FA71-53CB-402E-B4C1-5FA51B335F5B}" presName="accentRepeatNode" presStyleLbl="solidFgAcc1" presStyleIdx="3" presStyleCnt="5"/>
      <dgm:spPr/>
    </dgm:pt>
    <dgm:pt modelId="{5E67D31C-EE6B-4E7D-9C5B-C7BF373C86A6}" type="pres">
      <dgm:prSet presAssocID="{7EFF8B88-DC00-411B-B6E1-0594BF6E149C}" presName="text_5" presStyleLbl="node1" presStyleIdx="4" presStyleCnt="5" custScaleY="125797">
        <dgm:presLayoutVars>
          <dgm:bulletEnabled val="1"/>
        </dgm:presLayoutVars>
      </dgm:prSet>
      <dgm:spPr/>
      <dgm:t>
        <a:bodyPr/>
        <a:lstStyle/>
        <a:p>
          <a:endParaRPr lang="en-GB"/>
        </a:p>
      </dgm:t>
    </dgm:pt>
    <dgm:pt modelId="{845C3DB0-738C-4687-919B-65F20C1C1035}" type="pres">
      <dgm:prSet presAssocID="{7EFF8B88-DC00-411B-B6E1-0594BF6E149C}" presName="accent_5" presStyleCnt="0"/>
      <dgm:spPr/>
    </dgm:pt>
    <dgm:pt modelId="{10CBF831-DFDD-41BD-B1C0-3E8BF01D816D}" type="pres">
      <dgm:prSet presAssocID="{7EFF8B88-DC00-411B-B6E1-0594BF6E149C}" presName="accentRepeatNode" presStyleLbl="solidFgAcc1" presStyleIdx="4" presStyleCnt="5"/>
      <dgm:spPr/>
    </dgm:pt>
  </dgm:ptLst>
  <dgm:cxnLst>
    <dgm:cxn modelId="{32BFE07F-8A3A-440E-885E-252AF17601F3}" srcId="{1FA9FB52-9DAE-4C3E-A1A3-CE43EA64D98E}" destId="{17A6C10F-7363-4E35-9E20-B69E021B1586}" srcOrd="2" destOrd="0" parTransId="{627E52CA-AE58-4DC3-B66E-7AE7C02589DE}" sibTransId="{20ECCA66-64DB-4867-8F87-799DAF6E110A}"/>
    <dgm:cxn modelId="{79E94E6C-89D8-44AE-BB6B-F8447C085EEB}" srcId="{1FA9FB52-9DAE-4C3E-A1A3-CE43EA64D98E}" destId="{7253FA71-53CB-402E-B4C1-5FA51B335F5B}" srcOrd="3" destOrd="0" parTransId="{4B4D63A9-FF38-4662-9DD5-4700AD44F9A0}" sibTransId="{085C16A0-34E0-4BFC-A2EA-21D5E7CCBCB3}"/>
    <dgm:cxn modelId="{CC5019A0-FD0B-4ECE-88E1-37FFC072E94D}" type="presOf" srcId="{1FA9FB52-9DAE-4C3E-A1A3-CE43EA64D98E}" destId="{54005142-C00E-4880-8281-EA10451B94D7}" srcOrd="0" destOrd="0" presId="urn:microsoft.com/office/officeart/2008/layout/VerticalCurvedList"/>
    <dgm:cxn modelId="{9BC582C9-2867-4E11-A592-7AF61129A8BA}" srcId="{1FA9FB52-9DAE-4C3E-A1A3-CE43EA64D98E}" destId="{E1C4B1A4-8FD7-4D24-BDEC-F298B9F6016D}" srcOrd="0" destOrd="0" parTransId="{CEE7114A-B43A-4A75-A0A8-B3F241996289}" sibTransId="{E36604C3-1BBB-47B1-A61C-60C9F6B25E69}"/>
    <dgm:cxn modelId="{1A3947B2-1C9F-496A-AAEF-3E56F71A5DEC}" type="presOf" srcId="{17A6C10F-7363-4E35-9E20-B69E021B1586}" destId="{BF28F30D-30E1-4856-9B0C-29C6EB5E268C}" srcOrd="0" destOrd="0" presId="urn:microsoft.com/office/officeart/2008/layout/VerticalCurvedList"/>
    <dgm:cxn modelId="{7BE1701A-FFB4-472E-AE17-1BB5854DD195}" type="presOf" srcId="{E1C4B1A4-8FD7-4D24-BDEC-F298B9F6016D}" destId="{8F02E6B4-F269-4CC6-9B53-A67D0C9B494D}" srcOrd="0" destOrd="0" presId="urn:microsoft.com/office/officeart/2008/layout/VerticalCurvedList"/>
    <dgm:cxn modelId="{67091B88-22F0-4277-8665-92C7E7453006}" type="presOf" srcId="{FC832188-7A06-4538-AAFB-8091AE60EB63}" destId="{B3BFB913-A0AD-4933-9DB2-7C851A8399CF}" srcOrd="0" destOrd="0" presId="urn:microsoft.com/office/officeart/2008/layout/VerticalCurvedList"/>
    <dgm:cxn modelId="{6FB1F910-C6D7-410D-B8DF-B1808F8FDCDB}" type="presOf" srcId="{E36604C3-1BBB-47B1-A61C-60C9F6B25E69}" destId="{BF75C687-4CC9-41B4-ADB9-5BDFA8A1DB09}" srcOrd="0" destOrd="0" presId="urn:microsoft.com/office/officeart/2008/layout/VerticalCurvedList"/>
    <dgm:cxn modelId="{49BDBD48-42C6-4AF1-815D-8E42F3D263CC}" type="presOf" srcId="{7EFF8B88-DC00-411B-B6E1-0594BF6E149C}" destId="{5E67D31C-EE6B-4E7D-9C5B-C7BF373C86A6}" srcOrd="0" destOrd="0" presId="urn:microsoft.com/office/officeart/2008/layout/VerticalCurvedList"/>
    <dgm:cxn modelId="{09F9721F-18CD-45F1-9C99-AD8129503E36}" srcId="{1FA9FB52-9DAE-4C3E-A1A3-CE43EA64D98E}" destId="{FC832188-7A06-4538-AAFB-8091AE60EB63}" srcOrd="1" destOrd="0" parTransId="{579C4E33-415E-4C5B-9CE5-5B9A02B81BA3}" sibTransId="{D69FB472-24E4-462B-B6C8-82EFBB1E8A79}"/>
    <dgm:cxn modelId="{FFAC7B05-4DBF-4C41-A9F0-3C177CBF2B75}" srcId="{1FA9FB52-9DAE-4C3E-A1A3-CE43EA64D98E}" destId="{7EFF8B88-DC00-411B-B6E1-0594BF6E149C}" srcOrd="4" destOrd="0" parTransId="{FE749698-A8EF-46B7-B6B4-00469358CFD3}" sibTransId="{34971057-67B7-4A1B-A8B1-D42B671000F7}"/>
    <dgm:cxn modelId="{B7DD4A7D-A4B9-452F-9FDA-727D2032E6C8}" type="presOf" srcId="{7253FA71-53CB-402E-B4C1-5FA51B335F5B}" destId="{956CFB0E-E611-4553-ACB5-DFF5C1E28085}" srcOrd="0" destOrd="0" presId="urn:microsoft.com/office/officeart/2008/layout/VerticalCurvedList"/>
    <dgm:cxn modelId="{9EC69F73-6061-4003-8698-9935F0C822B1}" type="presParOf" srcId="{54005142-C00E-4880-8281-EA10451B94D7}" destId="{F59A4E43-0FBF-4A5C-A52C-063AB97A0267}" srcOrd="0" destOrd="0" presId="urn:microsoft.com/office/officeart/2008/layout/VerticalCurvedList"/>
    <dgm:cxn modelId="{BDC3FADD-CAEA-4F3E-B4B9-26B4DF4F7F13}" type="presParOf" srcId="{F59A4E43-0FBF-4A5C-A52C-063AB97A0267}" destId="{CAE4141E-2246-40D7-B552-E223921F2B09}" srcOrd="0" destOrd="0" presId="urn:microsoft.com/office/officeart/2008/layout/VerticalCurvedList"/>
    <dgm:cxn modelId="{BEBE8E84-E0E2-41B9-9377-A194E03B6E9B}" type="presParOf" srcId="{CAE4141E-2246-40D7-B552-E223921F2B09}" destId="{5D9F9659-CE9E-43D8-BFE1-93167953AD71}" srcOrd="0" destOrd="0" presId="urn:microsoft.com/office/officeart/2008/layout/VerticalCurvedList"/>
    <dgm:cxn modelId="{1BCC591B-0F11-4110-8DC7-935F61CD5F74}" type="presParOf" srcId="{CAE4141E-2246-40D7-B552-E223921F2B09}" destId="{BF75C687-4CC9-41B4-ADB9-5BDFA8A1DB09}" srcOrd="1" destOrd="0" presId="urn:microsoft.com/office/officeart/2008/layout/VerticalCurvedList"/>
    <dgm:cxn modelId="{DDC3DC12-8EA1-4742-9879-725B3E6C88B0}" type="presParOf" srcId="{CAE4141E-2246-40D7-B552-E223921F2B09}" destId="{5E15310D-52D8-4798-9458-93F96C4FD578}" srcOrd="2" destOrd="0" presId="urn:microsoft.com/office/officeart/2008/layout/VerticalCurvedList"/>
    <dgm:cxn modelId="{CF1968E6-2268-4B07-AE55-FC827D7550A2}" type="presParOf" srcId="{CAE4141E-2246-40D7-B552-E223921F2B09}" destId="{940F97F8-8ED6-42A7-9C38-6920EEBBD031}" srcOrd="3" destOrd="0" presId="urn:microsoft.com/office/officeart/2008/layout/VerticalCurvedList"/>
    <dgm:cxn modelId="{F4DA78BB-6FA7-4A61-90C8-F6B243C93471}" type="presParOf" srcId="{F59A4E43-0FBF-4A5C-A52C-063AB97A0267}" destId="{8F02E6B4-F269-4CC6-9B53-A67D0C9B494D}" srcOrd="1" destOrd="0" presId="urn:microsoft.com/office/officeart/2008/layout/VerticalCurvedList"/>
    <dgm:cxn modelId="{ADB7FD9A-58BA-49AA-B147-D68716AA99DA}" type="presParOf" srcId="{F59A4E43-0FBF-4A5C-A52C-063AB97A0267}" destId="{03CA09B1-42DF-4DA4-90DB-987597A041F7}" srcOrd="2" destOrd="0" presId="urn:microsoft.com/office/officeart/2008/layout/VerticalCurvedList"/>
    <dgm:cxn modelId="{7FFF9D42-429F-4795-9EFB-4795D3710C81}" type="presParOf" srcId="{03CA09B1-42DF-4DA4-90DB-987597A041F7}" destId="{8A435484-146A-4DED-8D10-78308DFB4DA1}" srcOrd="0" destOrd="0" presId="urn:microsoft.com/office/officeart/2008/layout/VerticalCurvedList"/>
    <dgm:cxn modelId="{0037FD9A-D46A-4571-AA82-F45948FD3EDD}" type="presParOf" srcId="{F59A4E43-0FBF-4A5C-A52C-063AB97A0267}" destId="{B3BFB913-A0AD-4933-9DB2-7C851A8399CF}" srcOrd="3" destOrd="0" presId="urn:microsoft.com/office/officeart/2008/layout/VerticalCurvedList"/>
    <dgm:cxn modelId="{14F2B4E9-CA84-459F-B8B3-DEA5EE4C50D1}" type="presParOf" srcId="{F59A4E43-0FBF-4A5C-A52C-063AB97A0267}" destId="{BDEBB64F-8C9B-49B1-AF1B-5376C5EBDBCC}" srcOrd="4" destOrd="0" presId="urn:microsoft.com/office/officeart/2008/layout/VerticalCurvedList"/>
    <dgm:cxn modelId="{E9A9E66A-5169-4E47-9F38-B0B13314FE65}" type="presParOf" srcId="{BDEBB64F-8C9B-49B1-AF1B-5376C5EBDBCC}" destId="{7DD3D626-CC04-40DE-8B9B-1733E8623378}" srcOrd="0" destOrd="0" presId="urn:microsoft.com/office/officeart/2008/layout/VerticalCurvedList"/>
    <dgm:cxn modelId="{7805600F-1785-44FC-82BA-7FA0DB9867CE}" type="presParOf" srcId="{F59A4E43-0FBF-4A5C-A52C-063AB97A0267}" destId="{BF28F30D-30E1-4856-9B0C-29C6EB5E268C}" srcOrd="5" destOrd="0" presId="urn:microsoft.com/office/officeart/2008/layout/VerticalCurvedList"/>
    <dgm:cxn modelId="{AC7FE890-84CC-46D6-BF3C-5C720916B0B7}" type="presParOf" srcId="{F59A4E43-0FBF-4A5C-A52C-063AB97A0267}" destId="{9152FAAA-13D6-4892-9CC5-FF40D020700B}" srcOrd="6" destOrd="0" presId="urn:microsoft.com/office/officeart/2008/layout/VerticalCurvedList"/>
    <dgm:cxn modelId="{C5942273-47A5-4FC5-97B5-4463045DB6C8}" type="presParOf" srcId="{9152FAAA-13D6-4892-9CC5-FF40D020700B}" destId="{6D706A51-F11D-4DBD-9045-412027911BF2}" srcOrd="0" destOrd="0" presId="urn:microsoft.com/office/officeart/2008/layout/VerticalCurvedList"/>
    <dgm:cxn modelId="{1B7A9405-12EA-4F2B-8D89-8C9FD4E74595}" type="presParOf" srcId="{F59A4E43-0FBF-4A5C-A52C-063AB97A0267}" destId="{956CFB0E-E611-4553-ACB5-DFF5C1E28085}" srcOrd="7" destOrd="0" presId="urn:microsoft.com/office/officeart/2008/layout/VerticalCurvedList"/>
    <dgm:cxn modelId="{51549A80-3A70-4C75-83D9-DC0EDC613F87}" type="presParOf" srcId="{F59A4E43-0FBF-4A5C-A52C-063AB97A0267}" destId="{972AD380-B904-440F-AB28-B6145D1FCDDE}" srcOrd="8" destOrd="0" presId="urn:microsoft.com/office/officeart/2008/layout/VerticalCurvedList"/>
    <dgm:cxn modelId="{6B13F138-DDA0-43C3-837B-95B3E0DF17BF}" type="presParOf" srcId="{972AD380-B904-440F-AB28-B6145D1FCDDE}" destId="{7FC51866-6FB7-4F16-8837-8F9306D4C4CF}" srcOrd="0" destOrd="0" presId="urn:microsoft.com/office/officeart/2008/layout/VerticalCurvedList"/>
    <dgm:cxn modelId="{38FBF8AA-D499-4044-BE8B-AEACE84DF3AE}" type="presParOf" srcId="{F59A4E43-0FBF-4A5C-A52C-063AB97A0267}" destId="{5E67D31C-EE6B-4E7D-9C5B-C7BF373C86A6}" srcOrd="9" destOrd="0" presId="urn:microsoft.com/office/officeart/2008/layout/VerticalCurvedList"/>
    <dgm:cxn modelId="{F20CD470-800E-4D36-ADDD-11860D3E84FF}" type="presParOf" srcId="{F59A4E43-0FBF-4A5C-A52C-063AB97A0267}" destId="{845C3DB0-738C-4687-919B-65F20C1C1035}" srcOrd="10" destOrd="0" presId="urn:microsoft.com/office/officeart/2008/layout/VerticalCurvedList"/>
    <dgm:cxn modelId="{AAFD581A-A251-4D37-83D6-8F2340BC41A4}" type="presParOf" srcId="{845C3DB0-738C-4687-919B-65F20C1C1035}" destId="{10CBF831-DFDD-41BD-B1C0-3E8BF01D816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08BAA5-BAEB-49D6-841A-6CBACFC2AE1A}" type="doc">
      <dgm:prSet loTypeId="urn:microsoft.com/office/officeart/2005/8/layout/arrow2" loCatId="process" qsTypeId="urn:microsoft.com/office/officeart/2005/8/quickstyle/simple1" qsCatId="simple" csTypeId="urn:microsoft.com/office/officeart/2005/8/colors/accent2_5" csCatId="accent2" phldr="1"/>
      <dgm:spPr/>
    </dgm:pt>
    <dgm:pt modelId="{B0FB3EC8-0BA6-440D-B6A2-390CE321D279}">
      <dgm:prSet phldrT="[Text]" custT="1"/>
      <dgm:spPr/>
      <dgm:t>
        <a:bodyPr/>
        <a:lstStyle/>
        <a:p>
          <a:pPr>
            <a:lnSpc>
              <a:spcPct val="100000"/>
            </a:lnSpc>
            <a:spcAft>
              <a:spcPts val="0"/>
            </a:spcAft>
          </a:pPr>
          <a:r>
            <a:rPr lang="el-GR" sz="1400" b="1" dirty="0" smtClean="0">
              <a:latin typeface="Corbel" panose="020B0503020204020204" pitchFamily="34" charset="0"/>
            </a:rPr>
            <a:t>Επιτάχυνση της διακίνησης </a:t>
          </a:r>
        </a:p>
        <a:p>
          <a:pPr>
            <a:lnSpc>
              <a:spcPct val="100000"/>
            </a:lnSpc>
            <a:spcAft>
              <a:spcPts val="0"/>
            </a:spcAft>
          </a:pPr>
          <a:r>
            <a:rPr lang="el-GR" sz="1400" b="1" dirty="0" smtClean="0">
              <a:latin typeface="Corbel" panose="020B0503020204020204" pitchFamily="34" charset="0"/>
            </a:rPr>
            <a:t>των εμπορευμάτων και βελτίωση </a:t>
          </a:r>
        </a:p>
        <a:p>
          <a:pPr>
            <a:lnSpc>
              <a:spcPct val="100000"/>
            </a:lnSpc>
            <a:spcAft>
              <a:spcPts val="0"/>
            </a:spcAft>
          </a:pPr>
          <a:r>
            <a:rPr lang="el-GR" sz="1400" b="1" dirty="0" smtClean="0">
              <a:latin typeface="Corbel" panose="020B0503020204020204" pitchFamily="34" charset="0"/>
            </a:rPr>
            <a:t>της ροής τους στην αγορά</a:t>
          </a:r>
          <a:endParaRPr lang="en-GB" sz="1400" b="1" dirty="0">
            <a:latin typeface="Corbel" panose="020B0503020204020204" pitchFamily="34" charset="0"/>
          </a:endParaRPr>
        </a:p>
      </dgm:t>
    </dgm:pt>
    <dgm:pt modelId="{38BAF6BB-0DBE-4215-A278-DBFEE7531611}" type="parTrans" cxnId="{DDB51975-39BF-471E-B3F0-3B149596BF66}">
      <dgm:prSet/>
      <dgm:spPr/>
      <dgm:t>
        <a:bodyPr/>
        <a:lstStyle/>
        <a:p>
          <a:endParaRPr lang="en-GB"/>
        </a:p>
      </dgm:t>
    </dgm:pt>
    <dgm:pt modelId="{33D44C26-422F-4FD8-A1B9-E96279FFDFD8}" type="sibTrans" cxnId="{DDB51975-39BF-471E-B3F0-3B149596BF66}">
      <dgm:prSet/>
      <dgm:spPr/>
      <dgm:t>
        <a:bodyPr/>
        <a:lstStyle/>
        <a:p>
          <a:endParaRPr lang="en-GB"/>
        </a:p>
      </dgm:t>
    </dgm:pt>
    <dgm:pt modelId="{26CD9CD9-B6D7-487D-A173-6D44F8F326CA}">
      <dgm:prSet phldrT="[Text]" custT="1"/>
      <dgm:spPr/>
      <dgm:t>
        <a:bodyPr/>
        <a:lstStyle/>
        <a:p>
          <a:pPr algn="l">
            <a:lnSpc>
              <a:spcPct val="100000"/>
            </a:lnSpc>
            <a:spcAft>
              <a:spcPts val="0"/>
            </a:spcAft>
          </a:pPr>
          <a:r>
            <a:rPr lang="el-GR" sz="1400" b="1" dirty="0" smtClean="0">
              <a:latin typeface="Corbel" panose="020B0503020204020204" pitchFamily="34" charset="0"/>
            </a:rPr>
            <a:t>Πιο αποτελεσματικές  &amp; ελκυστικές Θαλάσσιες Μεταφορές  /Απασχόληση / Περιβάλλον</a:t>
          </a:r>
          <a:endParaRPr lang="en-GB" sz="1400" b="1" dirty="0">
            <a:latin typeface="Corbel" panose="020B0503020204020204" pitchFamily="34" charset="0"/>
          </a:endParaRPr>
        </a:p>
      </dgm:t>
    </dgm:pt>
    <dgm:pt modelId="{DAAD7611-9AC8-435E-B54B-3468FA74BA0E}" type="parTrans" cxnId="{6DF6AF15-D3AD-4EEC-B0AD-B3778CE13188}">
      <dgm:prSet/>
      <dgm:spPr/>
      <dgm:t>
        <a:bodyPr/>
        <a:lstStyle/>
        <a:p>
          <a:endParaRPr lang="en-GB"/>
        </a:p>
      </dgm:t>
    </dgm:pt>
    <dgm:pt modelId="{458A1137-B336-4A98-A0D7-ED5D815A1215}" type="sibTrans" cxnId="{6DF6AF15-D3AD-4EEC-B0AD-B3778CE13188}">
      <dgm:prSet/>
      <dgm:spPr/>
      <dgm:t>
        <a:bodyPr/>
        <a:lstStyle/>
        <a:p>
          <a:endParaRPr lang="en-GB"/>
        </a:p>
      </dgm:t>
    </dgm:pt>
    <dgm:pt modelId="{A171B3AF-9BC6-4F17-82C2-5E91A82FDEB8}">
      <dgm:prSet phldrT="[Text]" custT="1"/>
      <dgm:spPr/>
      <dgm:t>
        <a:bodyPr/>
        <a:lstStyle/>
        <a:p>
          <a:pPr algn="l"/>
          <a:r>
            <a:rPr lang="el-GR" sz="1600" b="1" dirty="0" smtClean="0">
              <a:effectLst>
                <a:outerShdw blurRad="38100" dist="38100" dir="2700000" algn="tl">
                  <a:srgbClr val="000000">
                    <a:alpha val="43137"/>
                  </a:srgbClr>
                </a:outerShdw>
              </a:effectLst>
              <a:latin typeface="Corbel" panose="020B0503020204020204" pitchFamily="34" charset="0"/>
            </a:rPr>
            <a:t>Κοινοτική Ναυτιλιακή Ενιαία Θυρίδα </a:t>
          </a:r>
          <a:r>
            <a:rPr lang="en-GB" sz="1600" b="1" dirty="0" smtClean="0">
              <a:effectLst>
                <a:outerShdw blurRad="38100" dist="38100" dir="2700000" algn="tl">
                  <a:srgbClr val="000000">
                    <a:alpha val="43137"/>
                  </a:srgbClr>
                </a:outerShdw>
              </a:effectLst>
              <a:latin typeface="Corbel" panose="020B0503020204020204" pitchFamily="34" charset="0"/>
            </a:rPr>
            <a:t>(European Maritime Single Window)</a:t>
          </a:r>
          <a:endParaRPr lang="en-GB" sz="1600" b="1" dirty="0">
            <a:effectLst>
              <a:outerShdw blurRad="38100" dist="38100" dir="2700000" algn="tl">
                <a:srgbClr val="000000">
                  <a:alpha val="43137"/>
                </a:srgbClr>
              </a:outerShdw>
            </a:effectLst>
            <a:latin typeface="Corbel" panose="020B0503020204020204" pitchFamily="34" charset="0"/>
          </a:endParaRPr>
        </a:p>
      </dgm:t>
    </dgm:pt>
    <dgm:pt modelId="{256B4F79-70E3-4718-A9DD-2D636AB529B1}" type="sibTrans" cxnId="{1E4166EF-6C5E-46CA-93D1-618E42DC85D2}">
      <dgm:prSet/>
      <dgm:spPr/>
      <dgm:t>
        <a:bodyPr/>
        <a:lstStyle/>
        <a:p>
          <a:endParaRPr lang="en-GB"/>
        </a:p>
      </dgm:t>
    </dgm:pt>
    <dgm:pt modelId="{313C9812-51CD-498F-B3B3-D63762D1FB9F}" type="parTrans" cxnId="{1E4166EF-6C5E-46CA-93D1-618E42DC85D2}">
      <dgm:prSet/>
      <dgm:spPr/>
      <dgm:t>
        <a:bodyPr/>
        <a:lstStyle/>
        <a:p>
          <a:endParaRPr lang="en-GB"/>
        </a:p>
      </dgm:t>
    </dgm:pt>
    <dgm:pt modelId="{1CE91B80-E785-4D54-9BBF-FF6C3819D802}" type="pres">
      <dgm:prSet presAssocID="{C408BAA5-BAEB-49D6-841A-6CBACFC2AE1A}" presName="arrowDiagram" presStyleCnt="0">
        <dgm:presLayoutVars>
          <dgm:chMax val="5"/>
          <dgm:dir/>
          <dgm:resizeHandles val="exact"/>
        </dgm:presLayoutVars>
      </dgm:prSet>
      <dgm:spPr/>
    </dgm:pt>
    <dgm:pt modelId="{94C93D21-C28E-4AC9-8306-8E58E5A0FC0C}" type="pres">
      <dgm:prSet presAssocID="{C408BAA5-BAEB-49D6-841A-6CBACFC2AE1A}" presName="arrow" presStyleLbl="bgShp" presStyleIdx="0" presStyleCnt="1" custScaleX="115510" custLinFactNeighborX="-9085" custLinFactNeighborY="-6453"/>
      <dgm:spPr/>
    </dgm:pt>
    <dgm:pt modelId="{6E98787C-BC00-4C28-8413-0C62474D3007}" type="pres">
      <dgm:prSet presAssocID="{C408BAA5-BAEB-49D6-841A-6CBACFC2AE1A}" presName="arrowDiagram3" presStyleCnt="0"/>
      <dgm:spPr/>
    </dgm:pt>
    <dgm:pt modelId="{D968E46D-3558-4BEB-87A5-07F90E78D171}" type="pres">
      <dgm:prSet presAssocID="{A171B3AF-9BC6-4F17-82C2-5E91A82FDEB8}" presName="bullet3a" presStyleLbl="node1" presStyleIdx="0" presStyleCnt="3"/>
      <dgm:spPr/>
    </dgm:pt>
    <dgm:pt modelId="{611E7916-113F-4055-B6F5-94B44D69EA17}" type="pres">
      <dgm:prSet presAssocID="{A171B3AF-9BC6-4F17-82C2-5E91A82FDEB8}" presName="textBox3a" presStyleLbl="revTx" presStyleIdx="0" presStyleCnt="3" custScaleX="309760" custScaleY="17715" custLinFactNeighborX="5801" custLinFactNeighborY="-27143">
        <dgm:presLayoutVars>
          <dgm:bulletEnabled val="1"/>
        </dgm:presLayoutVars>
      </dgm:prSet>
      <dgm:spPr/>
      <dgm:t>
        <a:bodyPr/>
        <a:lstStyle/>
        <a:p>
          <a:endParaRPr lang="en-GB"/>
        </a:p>
      </dgm:t>
    </dgm:pt>
    <dgm:pt modelId="{AF97E409-F5DF-4261-A7AD-9F8B13351497}" type="pres">
      <dgm:prSet presAssocID="{B0FB3EC8-0BA6-440D-B6A2-390CE321D279}" presName="bullet3b" presStyleLbl="node1" presStyleIdx="1" presStyleCnt="3"/>
      <dgm:spPr/>
    </dgm:pt>
    <dgm:pt modelId="{4D0A21DB-DD7A-4045-BE7E-180D8D2B60F0}" type="pres">
      <dgm:prSet presAssocID="{B0FB3EC8-0BA6-440D-B6A2-390CE321D279}" presName="textBox3b" presStyleLbl="revTx" presStyleIdx="1" presStyleCnt="3" custScaleX="305139" custScaleY="10677" custLinFactNeighborX="79926" custLinFactNeighborY="-36991">
        <dgm:presLayoutVars>
          <dgm:bulletEnabled val="1"/>
        </dgm:presLayoutVars>
      </dgm:prSet>
      <dgm:spPr/>
      <dgm:t>
        <a:bodyPr/>
        <a:lstStyle/>
        <a:p>
          <a:endParaRPr lang="en-GB"/>
        </a:p>
      </dgm:t>
    </dgm:pt>
    <dgm:pt modelId="{12C12211-FF3C-4BF2-8E84-3F0299D2EFE8}" type="pres">
      <dgm:prSet presAssocID="{26CD9CD9-B6D7-487D-A173-6D44F8F326CA}" presName="bullet3c" presStyleLbl="node1" presStyleIdx="2" presStyleCnt="3"/>
      <dgm:spPr/>
    </dgm:pt>
    <dgm:pt modelId="{6EA33BBD-080C-4427-B434-49A6B7D528E0}" type="pres">
      <dgm:prSet presAssocID="{26CD9CD9-B6D7-487D-A173-6D44F8F326CA}" presName="textBox3c" presStyleLbl="revTx" presStyleIdx="2" presStyleCnt="3" custScaleX="169992" custScaleY="22633" custLinFactNeighborX="44369" custLinFactNeighborY="-46761">
        <dgm:presLayoutVars>
          <dgm:bulletEnabled val="1"/>
        </dgm:presLayoutVars>
      </dgm:prSet>
      <dgm:spPr/>
      <dgm:t>
        <a:bodyPr/>
        <a:lstStyle/>
        <a:p>
          <a:endParaRPr lang="en-GB"/>
        </a:p>
      </dgm:t>
    </dgm:pt>
  </dgm:ptLst>
  <dgm:cxnLst>
    <dgm:cxn modelId="{4F0249BB-DAD1-482D-BB37-6860C0BBE0F8}" type="presOf" srcId="{A171B3AF-9BC6-4F17-82C2-5E91A82FDEB8}" destId="{611E7916-113F-4055-B6F5-94B44D69EA17}" srcOrd="0" destOrd="0" presId="urn:microsoft.com/office/officeart/2005/8/layout/arrow2"/>
    <dgm:cxn modelId="{DDB51975-39BF-471E-B3F0-3B149596BF66}" srcId="{C408BAA5-BAEB-49D6-841A-6CBACFC2AE1A}" destId="{B0FB3EC8-0BA6-440D-B6A2-390CE321D279}" srcOrd="1" destOrd="0" parTransId="{38BAF6BB-0DBE-4215-A278-DBFEE7531611}" sibTransId="{33D44C26-422F-4FD8-A1B9-E96279FFDFD8}"/>
    <dgm:cxn modelId="{C19F6B84-1F91-44C4-A732-F348E72A0C40}" type="presOf" srcId="{B0FB3EC8-0BA6-440D-B6A2-390CE321D279}" destId="{4D0A21DB-DD7A-4045-BE7E-180D8D2B60F0}" srcOrd="0" destOrd="0" presId="urn:microsoft.com/office/officeart/2005/8/layout/arrow2"/>
    <dgm:cxn modelId="{1E4166EF-6C5E-46CA-93D1-618E42DC85D2}" srcId="{C408BAA5-BAEB-49D6-841A-6CBACFC2AE1A}" destId="{A171B3AF-9BC6-4F17-82C2-5E91A82FDEB8}" srcOrd="0" destOrd="0" parTransId="{313C9812-51CD-498F-B3B3-D63762D1FB9F}" sibTransId="{256B4F79-70E3-4718-A9DD-2D636AB529B1}"/>
    <dgm:cxn modelId="{EC0F952E-9CBF-4E60-BC7A-2B702C4AFD57}" type="presOf" srcId="{26CD9CD9-B6D7-487D-A173-6D44F8F326CA}" destId="{6EA33BBD-080C-4427-B434-49A6B7D528E0}" srcOrd="0" destOrd="0" presId="urn:microsoft.com/office/officeart/2005/8/layout/arrow2"/>
    <dgm:cxn modelId="{6DF6AF15-D3AD-4EEC-B0AD-B3778CE13188}" srcId="{C408BAA5-BAEB-49D6-841A-6CBACFC2AE1A}" destId="{26CD9CD9-B6D7-487D-A173-6D44F8F326CA}" srcOrd="2" destOrd="0" parTransId="{DAAD7611-9AC8-435E-B54B-3468FA74BA0E}" sibTransId="{458A1137-B336-4A98-A0D7-ED5D815A1215}"/>
    <dgm:cxn modelId="{2DA80244-9BB6-4A6F-9D50-2DBEABCA60AA}" type="presOf" srcId="{C408BAA5-BAEB-49D6-841A-6CBACFC2AE1A}" destId="{1CE91B80-E785-4D54-9BBF-FF6C3819D802}" srcOrd="0" destOrd="0" presId="urn:microsoft.com/office/officeart/2005/8/layout/arrow2"/>
    <dgm:cxn modelId="{AEA8E29D-BE12-4449-B784-EF587CA3AF27}" type="presParOf" srcId="{1CE91B80-E785-4D54-9BBF-FF6C3819D802}" destId="{94C93D21-C28E-4AC9-8306-8E58E5A0FC0C}" srcOrd="0" destOrd="0" presId="urn:microsoft.com/office/officeart/2005/8/layout/arrow2"/>
    <dgm:cxn modelId="{8267D6A5-0D92-4D41-866E-84E40BCD7C4F}" type="presParOf" srcId="{1CE91B80-E785-4D54-9BBF-FF6C3819D802}" destId="{6E98787C-BC00-4C28-8413-0C62474D3007}" srcOrd="1" destOrd="0" presId="urn:microsoft.com/office/officeart/2005/8/layout/arrow2"/>
    <dgm:cxn modelId="{18EBC27B-8D04-4546-8B39-2A8106BA2051}" type="presParOf" srcId="{6E98787C-BC00-4C28-8413-0C62474D3007}" destId="{D968E46D-3558-4BEB-87A5-07F90E78D171}" srcOrd="0" destOrd="0" presId="urn:microsoft.com/office/officeart/2005/8/layout/arrow2"/>
    <dgm:cxn modelId="{7F1C18A3-2CBF-461E-AC92-BF94B0A76060}" type="presParOf" srcId="{6E98787C-BC00-4C28-8413-0C62474D3007}" destId="{611E7916-113F-4055-B6F5-94B44D69EA17}" srcOrd="1" destOrd="0" presId="urn:microsoft.com/office/officeart/2005/8/layout/arrow2"/>
    <dgm:cxn modelId="{78A3EB2C-6D71-4B59-99C1-9F5B19425F39}" type="presParOf" srcId="{6E98787C-BC00-4C28-8413-0C62474D3007}" destId="{AF97E409-F5DF-4261-A7AD-9F8B13351497}" srcOrd="2" destOrd="0" presId="urn:microsoft.com/office/officeart/2005/8/layout/arrow2"/>
    <dgm:cxn modelId="{4DDAA171-2284-4360-AB95-6D22D1BE7F0A}" type="presParOf" srcId="{6E98787C-BC00-4C28-8413-0C62474D3007}" destId="{4D0A21DB-DD7A-4045-BE7E-180D8D2B60F0}" srcOrd="3" destOrd="0" presId="urn:microsoft.com/office/officeart/2005/8/layout/arrow2"/>
    <dgm:cxn modelId="{F0FEEF2F-E1E3-4C90-AB35-3FB7E9C6C914}" type="presParOf" srcId="{6E98787C-BC00-4C28-8413-0C62474D3007}" destId="{12C12211-FF3C-4BF2-8E84-3F0299D2EFE8}" srcOrd="4" destOrd="0" presId="urn:microsoft.com/office/officeart/2005/8/layout/arrow2"/>
    <dgm:cxn modelId="{89F22798-EB18-4C0D-B55B-39D7BE907549}" type="presParOf" srcId="{6E98787C-BC00-4C28-8413-0C62474D3007}" destId="{6EA33BBD-080C-4427-B434-49A6B7D528E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8BDE4-134E-7045-818F-8F783C381899}">
      <dsp:nvSpPr>
        <dsp:cNvPr id="0" name=""/>
        <dsp:cNvSpPr/>
      </dsp:nvSpPr>
      <dsp:spPr>
        <a:xfrm>
          <a:off x="106" y="936103"/>
          <a:ext cx="1699969" cy="219179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90000"/>
            </a:lnSpc>
            <a:spcBef>
              <a:spcPct val="0"/>
            </a:spcBef>
            <a:spcAft>
              <a:spcPct val="15000"/>
            </a:spcAft>
            <a:buChar char="••"/>
          </a:pPr>
          <a:r>
            <a:rPr lang="el-GR" sz="1400" kern="1200" dirty="0" smtClean="0">
              <a:latin typeface="Corbel"/>
              <a:cs typeface="Corbel"/>
            </a:rPr>
            <a:t>Ανακοίνωση της Επιτροπής "Στρατηγικοί στόχοι και συστάσεις για την πολιτική θαλάσσιων μεταφορών της ΕΕ μέχρι το 2018"</a:t>
          </a:r>
          <a:endParaRPr lang="en-US" sz="1400" kern="1200" dirty="0">
            <a:latin typeface="Corbel"/>
            <a:cs typeface="Corbel"/>
          </a:endParaRPr>
        </a:p>
      </dsp:txBody>
      <dsp:txXfrm>
        <a:off x="49896" y="985893"/>
        <a:ext cx="1600389" cy="1622543"/>
      </dsp:txXfrm>
    </dsp:sp>
    <dsp:sp modelId="{40757C8B-A25C-6B4C-8CAF-6917F0A510E8}">
      <dsp:nvSpPr>
        <dsp:cNvPr id="0" name=""/>
        <dsp:cNvSpPr/>
      </dsp:nvSpPr>
      <dsp:spPr>
        <a:xfrm>
          <a:off x="1045741" y="2034013"/>
          <a:ext cx="1614573" cy="1614573"/>
        </a:xfrm>
        <a:prstGeom prst="leftCircularArrow">
          <a:avLst>
            <a:gd name="adj1" fmla="val 2791"/>
            <a:gd name="adj2" fmla="val 340593"/>
            <a:gd name="adj3" fmla="val 1247868"/>
            <a:gd name="adj4" fmla="val 8156253"/>
            <a:gd name="adj5" fmla="val 325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3A924C0-7743-2543-826A-6B208CF8FECD}">
      <dsp:nvSpPr>
        <dsp:cNvPr id="0" name=""/>
        <dsp:cNvSpPr/>
      </dsp:nvSpPr>
      <dsp:spPr>
        <a:xfrm>
          <a:off x="912514" y="3055885"/>
          <a:ext cx="790992" cy="31288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rbel"/>
              <a:cs typeface="Corbel"/>
            </a:rPr>
            <a:t>2009</a:t>
          </a:r>
          <a:endParaRPr lang="en-US" sz="2000" kern="1200" dirty="0">
            <a:latin typeface="Corbel"/>
            <a:cs typeface="Corbel"/>
          </a:endParaRPr>
        </a:p>
      </dsp:txBody>
      <dsp:txXfrm>
        <a:off x="921678" y="3065049"/>
        <a:ext cx="772664" cy="294553"/>
      </dsp:txXfrm>
    </dsp:sp>
    <dsp:sp modelId="{31317DEC-E2E1-8442-9FED-7D48F91AA354}">
      <dsp:nvSpPr>
        <dsp:cNvPr id="0" name=""/>
        <dsp:cNvSpPr/>
      </dsp:nvSpPr>
      <dsp:spPr>
        <a:xfrm>
          <a:off x="2103572" y="936103"/>
          <a:ext cx="1699969" cy="219179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ctr" defTabSz="622300">
            <a:lnSpc>
              <a:spcPct val="90000"/>
            </a:lnSpc>
            <a:spcBef>
              <a:spcPct val="0"/>
            </a:spcBef>
            <a:spcAft>
              <a:spcPct val="15000"/>
            </a:spcAft>
            <a:buChar char="••"/>
          </a:pPr>
          <a:r>
            <a:rPr lang="el-GR" sz="1400" b="0" kern="1200" dirty="0" smtClean="0">
              <a:latin typeface="Corbel"/>
              <a:cs typeface="Corbel"/>
            </a:rPr>
            <a:t>"Διακήρυξη των Αθηνών" -</a:t>
          </a:r>
          <a:r>
            <a:rPr lang="el-GR" sz="1400" b="0" kern="1200" baseline="0" dirty="0" smtClean="0">
              <a:latin typeface="Corbel"/>
              <a:cs typeface="Corbel"/>
            </a:rPr>
            <a:t> </a:t>
          </a:r>
          <a:r>
            <a:rPr lang="el-GR" sz="1400" b="0" kern="1200" dirty="0" smtClean="0">
              <a:latin typeface="Corbel"/>
              <a:cs typeface="Corbel"/>
            </a:rPr>
            <a:t>Συμπεράσματα Συμβουλίου </a:t>
          </a:r>
          <a:endParaRPr lang="en-US" sz="1400" b="0" kern="1200" dirty="0">
            <a:latin typeface="Corbel"/>
            <a:cs typeface="Corbel"/>
          </a:endParaRPr>
        </a:p>
      </dsp:txBody>
      <dsp:txXfrm>
        <a:off x="2153362" y="1455563"/>
        <a:ext cx="1600389" cy="1622543"/>
      </dsp:txXfrm>
    </dsp:sp>
    <dsp:sp modelId="{AE4F6E3D-DAA5-214D-B76E-8E7F024057C0}">
      <dsp:nvSpPr>
        <dsp:cNvPr id="0" name=""/>
        <dsp:cNvSpPr/>
      </dsp:nvSpPr>
      <dsp:spPr>
        <a:xfrm>
          <a:off x="3171368" y="436448"/>
          <a:ext cx="1816827" cy="1816827"/>
        </a:xfrm>
        <a:prstGeom prst="circularArrow">
          <a:avLst>
            <a:gd name="adj1" fmla="val 2481"/>
            <a:gd name="adj2" fmla="val 300496"/>
            <a:gd name="adj3" fmla="val 19988088"/>
            <a:gd name="adj4" fmla="val 13039606"/>
            <a:gd name="adj5" fmla="val 2894"/>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86215C-1622-B445-B1AE-9F6852844801}">
      <dsp:nvSpPr>
        <dsp:cNvPr id="0" name=""/>
        <dsp:cNvSpPr/>
      </dsp:nvSpPr>
      <dsp:spPr>
        <a:xfrm>
          <a:off x="3000748" y="823641"/>
          <a:ext cx="790992" cy="31288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l-GR" sz="2000" kern="1200" dirty="0" smtClean="0">
              <a:latin typeface="Corbel"/>
              <a:cs typeface="Corbel"/>
            </a:rPr>
            <a:t>2014</a:t>
          </a:r>
          <a:endParaRPr lang="en-US" sz="2000" kern="1200" dirty="0">
            <a:latin typeface="Corbel"/>
            <a:cs typeface="Corbel"/>
          </a:endParaRPr>
        </a:p>
      </dsp:txBody>
      <dsp:txXfrm>
        <a:off x="3009912" y="832805"/>
        <a:ext cx="772664" cy="294553"/>
      </dsp:txXfrm>
    </dsp:sp>
    <dsp:sp modelId="{075E95AB-9AE2-F847-9B5F-E747593706B6}">
      <dsp:nvSpPr>
        <dsp:cNvPr id="0" name=""/>
        <dsp:cNvSpPr/>
      </dsp:nvSpPr>
      <dsp:spPr>
        <a:xfrm>
          <a:off x="4207037" y="936103"/>
          <a:ext cx="1699969" cy="219179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ctr" defTabSz="666750">
            <a:lnSpc>
              <a:spcPct val="90000"/>
            </a:lnSpc>
            <a:spcBef>
              <a:spcPct val="0"/>
            </a:spcBef>
            <a:spcAft>
              <a:spcPct val="15000"/>
            </a:spcAft>
            <a:buChar char="••"/>
          </a:pPr>
          <a:r>
            <a:rPr lang="el-GR" sz="1500" b="1" u="none" kern="1200" dirty="0" smtClean="0">
              <a:effectLst>
                <a:outerShdw blurRad="38100" dist="38100" dir="2700000" algn="tl">
                  <a:srgbClr val="000000">
                    <a:alpha val="43137"/>
                  </a:srgbClr>
                </a:outerShdw>
              </a:effectLst>
              <a:latin typeface="Corbel"/>
              <a:cs typeface="Corbel"/>
            </a:rPr>
            <a:t>Έκθεση Ανασκόπησης της Πολιτικής της ΕΕ για τις Θαλάσσιες Μεταφορές</a:t>
          </a:r>
          <a:endParaRPr lang="en-US" sz="1500" kern="1200" dirty="0">
            <a:latin typeface="Corbel"/>
            <a:cs typeface="Corbel"/>
          </a:endParaRPr>
        </a:p>
      </dsp:txBody>
      <dsp:txXfrm>
        <a:off x="4256827" y="985893"/>
        <a:ext cx="1600389" cy="1622543"/>
      </dsp:txXfrm>
    </dsp:sp>
    <dsp:sp modelId="{B15F67BB-5132-E645-A713-9E5F998FA601}">
      <dsp:nvSpPr>
        <dsp:cNvPr id="0" name=""/>
        <dsp:cNvSpPr/>
      </dsp:nvSpPr>
      <dsp:spPr>
        <a:xfrm>
          <a:off x="5088982" y="2959031"/>
          <a:ext cx="790992" cy="312881"/>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l-GR" sz="2400" b="1" kern="1200" dirty="0" smtClean="0">
              <a:latin typeface="Corbel"/>
              <a:cs typeface="Corbel"/>
            </a:rPr>
            <a:t>2016</a:t>
          </a:r>
          <a:endParaRPr lang="en-US" sz="2400" b="1" kern="1200" dirty="0">
            <a:latin typeface="Corbel"/>
            <a:cs typeface="Corbel"/>
          </a:endParaRPr>
        </a:p>
      </dsp:txBody>
      <dsp:txXfrm>
        <a:off x="5098146" y="2968195"/>
        <a:ext cx="772664" cy="2945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5C687-4CC9-41B4-ADB9-5BDFA8A1DB09}">
      <dsp:nvSpPr>
        <dsp:cNvPr id="0" name=""/>
        <dsp:cNvSpPr/>
      </dsp:nvSpPr>
      <dsp:spPr>
        <a:xfrm>
          <a:off x="-3813046" y="-585631"/>
          <a:ext cx="4544700" cy="4544700"/>
        </a:xfrm>
        <a:prstGeom prst="blockArc">
          <a:avLst>
            <a:gd name="adj1" fmla="val 18900000"/>
            <a:gd name="adj2" fmla="val 2700000"/>
            <a:gd name="adj3" fmla="val 475"/>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2E6B4-F269-4CC6-9B53-A67D0C9B494D}">
      <dsp:nvSpPr>
        <dsp:cNvPr id="0" name=""/>
        <dsp:cNvSpPr/>
      </dsp:nvSpPr>
      <dsp:spPr>
        <a:xfrm>
          <a:off x="320726" y="210772"/>
          <a:ext cx="6259730" cy="421814"/>
        </a:xfrm>
        <a:prstGeom prst="rect">
          <a:avLst/>
        </a:prstGeom>
        <a:solidFill>
          <a:srgbClr val="00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815" tIns="35560" rIns="35560" bIns="35560" numCol="1" spcCol="1270" anchor="ctr" anchorCtr="0">
          <a:noAutofit/>
        </a:bodyPr>
        <a:lstStyle/>
        <a:p>
          <a:pPr lvl="0" algn="just" defTabSz="622300">
            <a:lnSpc>
              <a:spcPct val="90000"/>
            </a:lnSpc>
            <a:spcBef>
              <a:spcPct val="0"/>
            </a:spcBef>
            <a:spcAft>
              <a:spcPct val="35000"/>
            </a:spcAft>
          </a:pPr>
          <a:r>
            <a:rPr lang="el-GR" sz="1400" b="1" u="none" kern="1200" dirty="0" smtClean="0">
              <a:solidFill>
                <a:schemeClr val="tx1"/>
              </a:solidFill>
              <a:effectLst>
                <a:outerShdw blurRad="38100" dist="38100" dir="2700000" algn="tl">
                  <a:srgbClr val="000000">
                    <a:alpha val="43137"/>
                  </a:srgbClr>
                </a:outerShdw>
              </a:effectLst>
              <a:latin typeface="Corbel" panose="020B0503020204020204" pitchFamily="34" charset="0"/>
            </a:rPr>
            <a:t>Ασφάλεια και Προστασία</a:t>
          </a:r>
          <a:endParaRPr lang="en-GB" sz="1400" b="1" u="none" kern="1200" dirty="0">
            <a:solidFill>
              <a:schemeClr val="tx1"/>
            </a:solidFill>
            <a:effectLst>
              <a:outerShdw blurRad="38100" dist="38100" dir="2700000" algn="tl">
                <a:srgbClr val="000000">
                  <a:alpha val="43137"/>
                </a:srgbClr>
              </a:outerShdw>
            </a:effectLst>
            <a:latin typeface="Corbel" panose="020B0503020204020204" pitchFamily="34" charset="0"/>
          </a:endParaRPr>
        </a:p>
      </dsp:txBody>
      <dsp:txXfrm>
        <a:off x="320726" y="210772"/>
        <a:ext cx="6259730" cy="421814"/>
      </dsp:txXfrm>
    </dsp:sp>
    <dsp:sp modelId="{8A435484-146A-4DED-8D10-78308DFB4DA1}">
      <dsp:nvSpPr>
        <dsp:cNvPr id="0" name=""/>
        <dsp:cNvSpPr/>
      </dsp:nvSpPr>
      <dsp:spPr>
        <a:xfrm>
          <a:off x="57091" y="158045"/>
          <a:ext cx="527268" cy="527268"/>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BFB913-A0AD-4933-9DB2-7C851A8399CF}">
      <dsp:nvSpPr>
        <dsp:cNvPr id="0" name=""/>
        <dsp:cNvSpPr/>
      </dsp:nvSpPr>
      <dsp:spPr>
        <a:xfrm>
          <a:off x="622986" y="801420"/>
          <a:ext cx="5957469" cy="505557"/>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815" tIns="35560" rIns="35560" bIns="35560" numCol="1" spcCol="1270" anchor="ctr" anchorCtr="0">
          <a:noAutofit/>
        </a:bodyPr>
        <a:lstStyle/>
        <a:p>
          <a:pPr lvl="0" algn="just" defTabSz="622300">
            <a:lnSpc>
              <a:spcPct val="90000"/>
            </a:lnSpc>
            <a:spcBef>
              <a:spcPct val="0"/>
            </a:spcBef>
            <a:spcAft>
              <a:spcPct val="35000"/>
            </a:spcAft>
          </a:pPr>
          <a:r>
            <a:rPr lang="el-GR" sz="1400" b="1" u="none" kern="1200" dirty="0" smtClean="0">
              <a:solidFill>
                <a:schemeClr val="tx1"/>
              </a:solidFill>
              <a:effectLst>
                <a:outerShdw blurRad="38100" dist="38100" dir="2700000" algn="tl">
                  <a:srgbClr val="000000">
                    <a:alpha val="43137"/>
                  </a:srgbClr>
                </a:outerShdw>
              </a:effectLst>
              <a:latin typeface="Corbel" panose="020B0503020204020204" pitchFamily="34" charset="0"/>
            </a:rPr>
            <a:t>Ψηφιοποίηση του τομέα και Απλούστευση των Διαδικασιών</a:t>
          </a:r>
          <a:endParaRPr lang="en-GB" sz="1400" b="1" u="none" kern="1200" dirty="0">
            <a:solidFill>
              <a:schemeClr val="tx1"/>
            </a:solidFill>
            <a:effectLst>
              <a:outerShdw blurRad="38100" dist="38100" dir="2700000" algn="tl">
                <a:srgbClr val="000000">
                  <a:alpha val="43137"/>
                </a:srgbClr>
              </a:outerShdw>
            </a:effectLst>
            <a:latin typeface="Corbel" panose="020B0503020204020204" pitchFamily="34" charset="0"/>
          </a:endParaRPr>
        </a:p>
      </dsp:txBody>
      <dsp:txXfrm>
        <a:off x="622986" y="801420"/>
        <a:ext cx="5957469" cy="505557"/>
      </dsp:txXfrm>
    </dsp:sp>
    <dsp:sp modelId="{7DD3D626-CC04-40DE-8B9B-1733E8623378}">
      <dsp:nvSpPr>
        <dsp:cNvPr id="0" name=""/>
        <dsp:cNvSpPr/>
      </dsp:nvSpPr>
      <dsp:spPr>
        <a:xfrm>
          <a:off x="359351" y="790565"/>
          <a:ext cx="527268" cy="527268"/>
        </a:xfrm>
        <a:prstGeom prst="ellipse">
          <a:avLst/>
        </a:prstGeom>
        <a:solidFill>
          <a:schemeClr val="lt1">
            <a:hueOff val="0"/>
            <a:satOff val="0"/>
            <a:lumOff val="0"/>
            <a:alphaOff val="0"/>
          </a:schemeClr>
        </a:solidFill>
        <a:ln w="12700" cap="flat" cmpd="sng" algn="ctr">
          <a:solidFill>
            <a:schemeClr val="accent2">
              <a:hueOff val="-2528697"/>
              <a:satOff val="728"/>
              <a:lumOff val="5146"/>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28F30D-30E1-4856-9B0C-29C6EB5E268C}">
      <dsp:nvSpPr>
        <dsp:cNvPr id="0" name=""/>
        <dsp:cNvSpPr/>
      </dsp:nvSpPr>
      <dsp:spPr>
        <a:xfrm>
          <a:off x="715755" y="1475811"/>
          <a:ext cx="5864700" cy="42181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815" tIns="35560" rIns="35560" bIns="35560" numCol="1" spcCol="1270" anchor="ctr" anchorCtr="0">
          <a:noAutofit/>
        </a:bodyPr>
        <a:lstStyle/>
        <a:p>
          <a:pPr lvl="0" algn="just" defTabSz="622300">
            <a:lnSpc>
              <a:spcPct val="90000"/>
            </a:lnSpc>
            <a:spcBef>
              <a:spcPct val="0"/>
            </a:spcBef>
            <a:spcAft>
              <a:spcPct val="35000"/>
            </a:spcAft>
          </a:pPr>
          <a:r>
            <a:rPr lang="el-GR" sz="1400" b="1" u="none" kern="1200" dirty="0" smtClean="0">
              <a:solidFill>
                <a:schemeClr val="tx1"/>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sz="1400" b="1" u="none" kern="1200" dirty="0">
            <a:solidFill>
              <a:schemeClr val="tx1"/>
            </a:solidFill>
            <a:effectLst>
              <a:outerShdw blurRad="38100" dist="38100" dir="2700000" algn="tl">
                <a:srgbClr val="000000">
                  <a:alpha val="43137"/>
                </a:srgbClr>
              </a:outerShdw>
            </a:effectLst>
            <a:latin typeface="Corbel" panose="020B0503020204020204" pitchFamily="34" charset="0"/>
          </a:endParaRPr>
        </a:p>
      </dsp:txBody>
      <dsp:txXfrm>
        <a:off x="715755" y="1475811"/>
        <a:ext cx="5864700" cy="421814"/>
      </dsp:txXfrm>
    </dsp:sp>
    <dsp:sp modelId="{6D706A51-F11D-4DBD-9045-412027911BF2}">
      <dsp:nvSpPr>
        <dsp:cNvPr id="0" name=""/>
        <dsp:cNvSpPr/>
      </dsp:nvSpPr>
      <dsp:spPr>
        <a:xfrm>
          <a:off x="452121" y="1423084"/>
          <a:ext cx="527268" cy="527268"/>
        </a:xfrm>
        <a:prstGeom prst="ellipse">
          <a:avLst/>
        </a:prstGeom>
        <a:solidFill>
          <a:schemeClr val="lt1">
            <a:hueOff val="0"/>
            <a:satOff val="0"/>
            <a:lumOff val="0"/>
            <a:alphaOff val="0"/>
          </a:schemeClr>
        </a:solidFill>
        <a:ln w="12700" cap="flat" cmpd="sng" algn="ctr">
          <a:solidFill>
            <a:schemeClr val="accent2">
              <a:hueOff val="-5057395"/>
              <a:satOff val="1456"/>
              <a:lumOff val="102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CFB0E-E611-4553-ACB5-DFF5C1E28085}">
      <dsp:nvSpPr>
        <dsp:cNvPr id="0" name=""/>
        <dsp:cNvSpPr/>
      </dsp:nvSpPr>
      <dsp:spPr>
        <a:xfrm>
          <a:off x="622986" y="2108331"/>
          <a:ext cx="5957469" cy="421814"/>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815" tIns="35560" rIns="35560" bIns="35560" numCol="1" spcCol="1270" anchor="ctr" anchorCtr="0">
          <a:noAutofit/>
        </a:bodyPr>
        <a:lstStyle/>
        <a:p>
          <a:pPr lvl="0" algn="just" defTabSz="622300">
            <a:lnSpc>
              <a:spcPct val="90000"/>
            </a:lnSpc>
            <a:spcBef>
              <a:spcPct val="0"/>
            </a:spcBef>
            <a:spcAft>
              <a:spcPct val="35000"/>
            </a:spcAft>
          </a:pPr>
          <a:r>
            <a:rPr lang="el-GR" sz="1400" b="1" u="none" kern="1200" dirty="0" smtClean="0">
              <a:solidFill>
                <a:schemeClr val="tx1"/>
              </a:solidFill>
              <a:effectLst>
                <a:outerShdw blurRad="38100" dist="38100" dir="2700000" algn="tl">
                  <a:srgbClr val="000000">
                    <a:alpha val="43137"/>
                  </a:srgbClr>
                </a:outerShdw>
              </a:effectLst>
              <a:latin typeface="Corbel" panose="020B0503020204020204" pitchFamily="34" charset="0"/>
            </a:rPr>
            <a:t>Ευρωπαϊκή Ναυτιλία ισχυρότερη στη διεθνή σκηνή</a:t>
          </a:r>
          <a:endParaRPr lang="en-GB" sz="1400" b="1" u="none" kern="1200" dirty="0">
            <a:solidFill>
              <a:schemeClr val="tx1"/>
            </a:solidFill>
            <a:effectLst>
              <a:outerShdw blurRad="38100" dist="38100" dir="2700000" algn="tl">
                <a:srgbClr val="000000">
                  <a:alpha val="43137"/>
                </a:srgbClr>
              </a:outerShdw>
            </a:effectLst>
            <a:latin typeface="Corbel" panose="020B0503020204020204" pitchFamily="34" charset="0"/>
          </a:endParaRPr>
        </a:p>
      </dsp:txBody>
      <dsp:txXfrm>
        <a:off x="622986" y="2108331"/>
        <a:ext cx="5957469" cy="421814"/>
      </dsp:txXfrm>
    </dsp:sp>
    <dsp:sp modelId="{7FC51866-6FB7-4F16-8837-8F9306D4C4CF}">
      <dsp:nvSpPr>
        <dsp:cNvPr id="0" name=""/>
        <dsp:cNvSpPr/>
      </dsp:nvSpPr>
      <dsp:spPr>
        <a:xfrm>
          <a:off x="359351" y="2055604"/>
          <a:ext cx="527268" cy="527268"/>
        </a:xfrm>
        <a:prstGeom prst="ellipse">
          <a:avLst/>
        </a:prstGeom>
        <a:solidFill>
          <a:schemeClr val="lt1">
            <a:hueOff val="0"/>
            <a:satOff val="0"/>
            <a:lumOff val="0"/>
            <a:alphaOff val="0"/>
          </a:schemeClr>
        </a:solidFill>
        <a:ln w="12700" cap="flat" cmpd="sng" algn="ctr">
          <a:solidFill>
            <a:schemeClr val="accent2">
              <a:hueOff val="-7586092"/>
              <a:satOff val="2184"/>
              <a:lumOff val="15439"/>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67D31C-EE6B-4E7D-9C5B-C7BF373C86A6}">
      <dsp:nvSpPr>
        <dsp:cNvPr id="0" name=""/>
        <dsp:cNvSpPr/>
      </dsp:nvSpPr>
      <dsp:spPr>
        <a:xfrm>
          <a:off x="320726" y="2686443"/>
          <a:ext cx="6259730" cy="530630"/>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4815" tIns="35560" rIns="35560" bIns="35560" numCol="1" spcCol="1270" anchor="ctr" anchorCtr="0">
          <a:noAutofit/>
        </a:bodyPr>
        <a:lstStyle/>
        <a:p>
          <a:pPr lvl="0" algn="just" defTabSz="622300">
            <a:lnSpc>
              <a:spcPct val="90000"/>
            </a:lnSpc>
            <a:spcBef>
              <a:spcPct val="0"/>
            </a:spcBef>
            <a:spcAft>
              <a:spcPct val="35000"/>
            </a:spcAft>
          </a:pPr>
          <a:r>
            <a:rPr lang="el-GR" sz="1400" b="1" u="none" kern="1200" dirty="0" smtClean="0">
              <a:solidFill>
                <a:schemeClr val="tx1"/>
              </a:solidFill>
              <a:effectLst>
                <a:outerShdw blurRad="38100" dist="38100" dir="2700000" algn="tl">
                  <a:srgbClr val="000000">
                    <a:alpha val="43137"/>
                  </a:srgbClr>
                </a:outerShdw>
              </a:effectLst>
              <a:latin typeface="Corbel" panose="020B0503020204020204" pitchFamily="34" charset="0"/>
            </a:rPr>
            <a:t>Αναβάθμιση του προφίλ και των προσόντων των Ναυτικών και των Ναυτιλιακών Επαγγελμάτων</a:t>
          </a:r>
          <a:endParaRPr lang="en-GB" sz="1400" b="1" u="none" kern="1200" dirty="0">
            <a:solidFill>
              <a:schemeClr val="tx1"/>
            </a:solidFill>
            <a:effectLst>
              <a:outerShdw blurRad="38100" dist="38100" dir="2700000" algn="tl">
                <a:srgbClr val="000000">
                  <a:alpha val="43137"/>
                </a:srgbClr>
              </a:outerShdw>
            </a:effectLst>
            <a:latin typeface="Corbel" panose="020B0503020204020204" pitchFamily="34" charset="0"/>
          </a:endParaRPr>
        </a:p>
      </dsp:txBody>
      <dsp:txXfrm>
        <a:off x="320726" y="2686443"/>
        <a:ext cx="6259730" cy="530630"/>
      </dsp:txXfrm>
    </dsp:sp>
    <dsp:sp modelId="{10CBF831-DFDD-41BD-B1C0-3E8BF01D816D}">
      <dsp:nvSpPr>
        <dsp:cNvPr id="0" name=""/>
        <dsp:cNvSpPr/>
      </dsp:nvSpPr>
      <dsp:spPr>
        <a:xfrm>
          <a:off x="57091" y="2688124"/>
          <a:ext cx="527268" cy="527268"/>
        </a:xfrm>
        <a:prstGeom prst="ellipse">
          <a:avLst/>
        </a:prstGeom>
        <a:solidFill>
          <a:schemeClr val="lt1">
            <a:hueOff val="0"/>
            <a:satOff val="0"/>
            <a:lumOff val="0"/>
            <a:alphaOff val="0"/>
          </a:schemeClr>
        </a:solidFill>
        <a:ln w="12700" cap="flat" cmpd="sng" algn="ctr">
          <a:solidFill>
            <a:schemeClr val="accent2">
              <a:hueOff val="-10114789"/>
              <a:satOff val="2912"/>
              <a:lumOff val="2058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93D21-C28E-4AC9-8306-8E58E5A0FC0C}">
      <dsp:nvSpPr>
        <dsp:cNvPr id="0" name=""/>
        <dsp:cNvSpPr/>
      </dsp:nvSpPr>
      <dsp:spPr>
        <a:xfrm>
          <a:off x="69644" y="0"/>
          <a:ext cx="6417107" cy="3472160"/>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68E46D-3558-4BEB-87A5-07F90E78D171}">
      <dsp:nvSpPr>
        <dsp:cNvPr id="0" name=""/>
        <dsp:cNvSpPr/>
      </dsp:nvSpPr>
      <dsp:spPr>
        <a:xfrm>
          <a:off x="1710726" y="2396484"/>
          <a:ext cx="144441" cy="144441"/>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E7916-113F-4055-B6F5-94B44D69EA17}">
      <dsp:nvSpPr>
        <dsp:cNvPr id="0" name=""/>
        <dsp:cNvSpPr/>
      </dsp:nvSpPr>
      <dsp:spPr>
        <a:xfrm>
          <a:off x="500447" y="2609184"/>
          <a:ext cx="4009599" cy="1777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37" tIns="0" rIns="0" bIns="0" numCol="1" spcCol="1270" anchor="t" anchorCtr="0">
          <a:noAutofit/>
        </a:bodyPr>
        <a:lstStyle/>
        <a:p>
          <a:pPr lvl="0" algn="l" defTabSz="711200">
            <a:lnSpc>
              <a:spcPct val="90000"/>
            </a:lnSpc>
            <a:spcBef>
              <a:spcPct val="0"/>
            </a:spcBef>
            <a:spcAft>
              <a:spcPct val="35000"/>
            </a:spcAft>
          </a:pPr>
          <a:r>
            <a:rPr lang="el-GR" sz="1600" b="1" kern="1200" dirty="0" smtClean="0">
              <a:effectLst>
                <a:outerShdw blurRad="38100" dist="38100" dir="2700000" algn="tl">
                  <a:srgbClr val="000000">
                    <a:alpha val="43137"/>
                  </a:srgbClr>
                </a:outerShdw>
              </a:effectLst>
              <a:latin typeface="Corbel" panose="020B0503020204020204" pitchFamily="34" charset="0"/>
            </a:rPr>
            <a:t>Κοινοτική Ναυτιλιακή Ενιαία Θυρίδα </a:t>
          </a:r>
          <a:r>
            <a:rPr lang="en-GB" sz="1600" b="1" kern="1200" dirty="0" smtClean="0">
              <a:effectLst>
                <a:outerShdw blurRad="38100" dist="38100" dir="2700000" algn="tl">
                  <a:srgbClr val="000000">
                    <a:alpha val="43137"/>
                  </a:srgbClr>
                </a:outerShdw>
              </a:effectLst>
              <a:latin typeface="Corbel" panose="020B0503020204020204" pitchFamily="34" charset="0"/>
            </a:rPr>
            <a:t>(European Maritime Single Window)</a:t>
          </a:r>
          <a:endParaRPr lang="en-GB" sz="1600" b="1" kern="1200" dirty="0">
            <a:effectLst>
              <a:outerShdw blurRad="38100" dist="38100" dir="2700000" algn="tl">
                <a:srgbClr val="000000">
                  <a:alpha val="43137"/>
                </a:srgbClr>
              </a:outerShdw>
            </a:effectLst>
            <a:latin typeface="Corbel" panose="020B0503020204020204" pitchFamily="34" charset="0"/>
          </a:endParaRPr>
        </a:p>
      </dsp:txBody>
      <dsp:txXfrm>
        <a:off x="500447" y="2609184"/>
        <a:ext cx="4009599" cy="177761"/>
      </dsp:txXfrm>
    </dsp:sp>
    <dsp:sp modelId="{AF97E409-F5DF-4261-A7AD-9F8B13351497}">
      <dsp:nvSpPr>
        <dsp:cNvPr id="0" name=""/>
        <dsp:cNvSpPr/>
      </dsp:nvSpPr>
      <dsp:spPr>
        <a:xfrm>
          <a:off x="2985703" y="1452751"/>
          <a:ext cx="261106" cy="261106"/>
        </a:xfrm>
        <a:prstGeom prst="ellipse">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0A21DB-DD7A-4045-BE7E-180D8D2B60F0}">
      <dsp:nvSpPr>
        <dsp:cNvPr id="0" name=""/>
        <dsp:cNvSpPr/>
      </dsp:nvSpPr>
      <dsp:spPr>
        <a:xfrm>
          <a:off x="2814349" y="1728189"/>
          <a:ext cx="4068447" cy="201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355" tIns="0" rIns="0" bIns="0" numCol="1" spcCol="1270" anchor="t" anchorCtr="0">
          <a:noAutofit/>
        </a:bodyPr>
        <a:lstStyle/>
        <a:p>
          <a:pPr lvl="0" algn="l" defTabSz="622300">
            <a:lnSpc>
              <a:spcPct val="100000"/>
            </a:lnSpc>
            <a:spcBef>
              <a:spcPct val="0"/>
            </a:spcBef>
            <a:spcAft>
              <a:spcPts val="0"/>
            </a:spcAft>
          </a:pPr>
          <a:r>
            <a:rPr lang="el-GR" sz="1400" b="1" kern="1200" dirty="0" smtClean="0">
              <a:latin typeface="Corbel" panose="020B0503020204020204" pitchFamily="34" charset="0"/>
            </a:rPr>
            <a:t>Επιτάχυνση της διακίνησης </a:t>
          </a:r>
        </a:p>
        <a:p>
          <a:pPr lvl="0" algn="l" defTabSz="622300">
            <a:lnSpc>
              <a:spcPct val="100000"/>
            </a:lnSpc>
            <a:spcBef>
              <a:spcPct val="0"/>
            </a:spcBef>
            <a:spcAft>
              <a:spcPts val="0"/>
            </a:spcAft>
          </a:pPr>
          <a:r>
            <a:rPr lang="el-GR" sz="1400" b="1" kern="1200" dirty="0" smtClean="0">
              <a:latin typeface="Corbel" panose="020B0503020204020204" pitchFamily="34" charset="0"/>
            </a:rPr>
            <a:t>των εμπορευμάτων και βελτίωση </a:t>
          </a:r>
        </a:p>
        <a:p>
          <a:pPr lvl="0" algn="l" defTabSz="622300">
            <a:lnSpc>
              <a:spcPct val="100000"/>
            </a:lnSpc>
            <a:spcBef>
              <a:spcPct val="0"/>
            </a:spcBef>
            <a:spcAft>
              <a:spcPts val="0"/>
            </a:spcAft>
          </a:pPr>
          <a:r>
            <a:rPr lang="el-GR" sz="1400" b="1" kern="1200" dirty="0" smtClean="0">
              <a:latin typeface="Corbel" panose="020B0503020204020204" pitchFamily="34" charset="0"/>
            </a:rPr>
            <a:t>της ροής τους στην αγορά</a:t>
          </a:r>
          <a:endParaRPr lang="en-GB" sz="1400" b="1" kern="1200" dirty="0">
            <a:latin typeface="Corbel" panose="020B0503020204020204" pitchFamily="34" charset="0"/>
          </a:endParaRPr>
        </a:p>
      </dsp:txBody>
      <dsp:txXfrm>
        <a:off x="2814349" y="1728189"/>
        <a:ext cx="4068447" cy="201673"/>
      </dsp:txXfrm>
    </dsp:sp>
    <dsp:sp modelId="{12C12211-FF3C-4BF2-8E84-3F0299D2EFE8}">
      <dsp:nvSpPr>
        <dsp:cNvPr id="0" name=""/>
        <dsp:cNvSpPr/>
      </dsp:nvSpPr>
      <dsp:spPr>
        <a:xfrm>
          <a:off x="4519009" y="878456"/>
          <a:ext cx="361104" cy="361104"/>
        </a:xfrm>
        <a:prstGeom prst="ellipse">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33BBD-080C-4427-B434-49A6B7D528E0}">
      <dsp:nvSpPr>
        <dsp:cNvPr id="0" name=""/>
        <dsp:cNvSpPr/>
      </dsp:nvSpPr>
      <dsp:spPr>
        <a:xfrm>
          <a:off x="4824533" y="864086"/>
          <a:ext cx="2266519" cy="546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342" tIns="0" rIns="0" bIns="0" numCol="1" spcCol="1270" anchor="t" anchorCtr="0">
          <a:noAutofit/>
        </a:bodyPr>
        <a:lstStyle/>
        <a:p>
          <a:pPr lvl="0" algn="l" defTabSz="622300">
            <a:lnSpc>
              <a:spcPct val="100000"/>
            </a:lnSpc>
            <a:spcBef>
              <a:spcPct val="0"/>
            </a:spcBef>
            <a:spcAft>
              <a:spcPts val="0"/>
            </a:spcAft>
          </a:pPr>
          <a:r>
            <a:rPr lang="el-GR" sz="1400" b="1" kern="1200" dirty="0" smtClean="0">
              <a:latin typeface="Corbel" panose="020B0503020204020204" pitchFamily="34" charset="0"/>
            </a:rPr>
            <a:t>Πιο αποτελεσματικές  &amp; ελκυστικές Θαλάσσιες Μεταφορές  /Απασχόληση / Περιβάλλον</a:t>
          </a:r>
          <a:endParaRPr lang="en-GB" sz="1400" b="1" kern="1200" dirty="0">
            <a:latin typeface="Corbel" panose="020B0503020204020204" pitchFamily="34" charset="0"/>
          </a:endParaRPr>
        </a:p>
      </dsp:txBody>
      <dsp:txXfrm>
        <a:off x="4824533" y="864086"/>
        <a:ext cx="2266519" cy="5461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t" anchorCtr="0" compatLnSpc="1">
            <a:prstTxWarp prst="textNoShape">
              <a:avLst/>
            </a:prstTxWarp>
          </a:bodyPr>
          <a:lstStyle>
            <a:lvl1pPr>
              <a:defRPr sz="1200" b="0">
                <a:solidFill>
                  <a:schemeClr val="tx1"/>
                </a:solidFill>
              </a:defRPr>
            </a:lvl1pPr>
          </a:lstStyle>
          <a:p>
            <a:endParaRPr lang="en-GB" altLang="fr-FR" dirty="0"/>
          </a:p>
        </p:txBody>
      </p:sp>
      <p:sp>
        <p:nvSpPr>
          <p:cNvPr id="37891" name="Rectangle 3"/>
          <p:cNvSpPr>
            <a:spLocks noGrp="1" noChangeArrowheads="1"/>
          </p:cNvSpPr>
          <p:nvPr>
            <p:ph type="dt" sz="quarter" idx="1"/>
          </p:nvPr>
        </p:nvSpPr>
        <p:spPr bwMode="auto">
          <a:xfrm>
            <a:off x="3804739"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t" anchorCtr="0" compatLnSpc="1">
            <a:prstTxWarp prst="textNoShape">
              <a:avLst/>
            </a:prstTxWarp>
          </a:bodyPr>
          <a:lstStyle>
            <a:lvl1pPr algn="r">
              <a:defRPr sz="1200" b="0">
                <a:solidFill>
                  <a:schemeClr val="tx1"/>
                </a:solidFill>
              </a:defRPr>
            </a:lvl1pPr>
          </a:lstStyle>
          <a:p>
            <a:endParaRPr lang="en-GB" altLang="fr-FR" dirty="0"/>
          </a:p>
        </p:txBody>
      </p:sp>
      <p:sp>
        <p:nvSpPr>
          <p:cNvPr id="37892" name="Rectangle 4"/>
          <p:cNvSpPr>
            <a:spLocks noGrp="1" noChangeArrowheads="1"/>
          </p:cNvSpPr>
          <p:nvPr>
            <p:ph type="ftr" sz="quarter" idx="2"/>
          </p:nvPr>
        </p:nvSpPr>
        <p:spPr bwMode="auto">
          <a:xfrm>
            <a:off x="3" y="9360317"/>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b" anchorCtr="0" compatLnSpc="1">
            <a:prstTxWarp prst="textNoShape">
              <a:avLst/>
            </a:prstTxWarp>
          </a:bodyPr>
          <a:lstStyle>
            <a:lvl1pPr>
              <a:defRPr sz="1200" b="0">
                <a:solidFill>
                  <a:schemeClr val="tx1"/>
                </a:solidFill>
              </a:defRPr>
            </a:lvl1pPr>
          </a:lstStyle>
          <a:p>
            <a:endParaRPr lang="en-GB" altLang="fr-FR" dirty="0"/>
          </a:p>
        </p:txBody>
      </p:sp>
      <p:sp>
        <p:nvSpPr>
          <p:cNvPr id="37893" name="Rectangle 5"/>
          <p:cNvSpPr>
            <a:spLocks noGrp="1" noChangeArrowheads="1"/>
          </p:cNvSpPr>
          <p:nvPr>
            <p:ph type="sldNum" sz="quarter" idx="3"/>
          </p:nvPr>
        </p:nvSpPr>
        <p:spPr bwMode="auto">
          <a:xfrm>
            <a:off x="3804739" y="9360317"/>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b" anchorCtr="0" compatLnSpc="1">
            <a:prstTxWarp prst="textNoShape">
              <a:avLst/>
            </a:prstTxWarp>
          </a:bodyPr>
          <a:lstStyle>
            <a:lvl1pPr algn="r">
              <a:defRPr sz="1200" b="0">
                <a:solidFill>
                  <a:schemeClr val="tx1"/>
                </a:solidFill>
              </a:defRPr>
            </a:lvl1pPr>
          </a:lstStyle>
          <a:p>
            <a:fld id="{99FCEF9F-E918-4070-97C2-6DF4E85A8A43}" type="slidenum">
              <a:rPr lang="en-GB" altLang="fr-FR"/>
              <a:pPr/>
              <a:t>‹#›</a:t>
            </a:fld>
            <a:endParaRPr lang="en-GB" altLang="fr-FR" dirty="0"/>
          </a:p>
        </p:txBody>
      </p:sp>
    </p:spTree>
    <p:extLst>
      <p:ext uri="{BB962C8B-B14F-4D97-AF65-F5344CB8AC3E}">
        <p14:creationId xmlns:p14="http://schemas.microsoft.com/office/powerpoint/2010/main" val="3455801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t" anchorCtr="0" compatLnSpc="1">
            <a:prstTxWarp prst="textNoShape">
              <a:avLst/>
            </a:prstTxWarp>
          </a:bodyPr>
          <a:lstStyle>
            <a:lvl1pPr>
              <a:defRPr sz="1200" b="0">
                <a:solidFill>
                  <a:schemeClr val="tx1"/>
                </a:solidFill>
              </a:defRPr>
            </a:lvl1pPr>
          </a:lstStyle>
          <a:p>
            <a:endParaRPr lang="en-GB" altLang="fr-FR" dirty="0"/>
          </a:p>
        </p:txBody>
      </p:sp>
      <p:sp>
        <p:nvSpPr>
          <p:cNvPr id="36867" name="Rectangle 3"/>
          <p:cNvSpPr>
            <a:spLocks noGrp="1" noChangeArrowheads="1"/>
          </p:cNvSpPr>
          <p:nvPr>
            <p:ph type="dt" idx="1"/>
          </p:nvPr>
        </p:nvSpPr>
        <p:spPr bwMode="auto">
          <a:xfrm>
            <a:off x="3804739" y="0"/>
            <a:ext cx="2911995" cy="49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t" anchorCtr="0" compatLnSpc="1">
            <a:prstTxWarp prst="textNoShape">
              <a:avLst/>
            </a:prstTxWarp>
          </a:bodyPr>
          <a:lstStyle>
            <a:lvl1pPr algn="r">
              <a:defRPr sz="1200" b="0">
                <a:solidFill>
                  <a:schemeClr val="tx1"/>
                </a:solidFill>
              </a:defRPr>
            </a:lvl1pPr>
          </a:lstStyle>
          <a:p>
            <a:endParaRPr lang="en-GB" altLang="fr-FR" dirty="0"/>
          </a:p>
        </p:txBody>
      </p:sp>
      <p:sp>
        <p:nvSpPr>
          <p:cNvPr id="36868" name="Rectangle 4"/>
          <p:cNvSpPr>
            <a:spLocks noGrp="1" noRot="1" noChangeAspect="1" noChangeArrowheads="1" noTextEdit="1"/>
          </p:cNvSpPr>
          <p:nvPr>
            <p:ph type="sldImg" idx="2"/>
          </p:nvPr>
        </p:nvSpPr>
        <p:spPr bwMode="auto">
          <a:xfrm>
            <a:off x="896938" y="739775"/>
            <a:ext cx="4926012" cy="36957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1518" y="4680948"/>
            <a:ext cx="5375269" cy="443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t" anchorCtr="0" compatLnSpc="1">
            <a:prstTxWarp prst="textNoShape">
              <a:avLst/>
            </a:prstTxWarp>
          </a:bodyPr>
          <a:lstStyle/>
          <a:p>
            <a:pPr lvl="0"/>
            <a:r>
              <a:rPr lang="en-GB" altLang="fr-FR" smtClean="0"/>
              <a:t>Click to edit Master text styles</a:t>
            </a:r>
          </a:p>
          <a:p>
            <a:pPr lvl="1"/>
            <a:r>
              <a:rPr lang="en-GB" altLang="fr-FR" smtClean="0"/>
              <a:t>Second level</a:t>
            </a:r>
          </a:p>
          <a:p>
            <a:pPr lvl="2"/>
            <a:r>
              <a:rPr lang="en-GB" altLang="fr-FR" smtClean="0"/>
              <a:t>Third level</a:t>
            </a:r>
          </a:p>
          <a:p>
            <a:pPr lvl="3"/>
            <a:r>
              <a:rPr lang="en-GB" altLang="fr-FR" smtClean="0"/>
              <a:t>Fourth level</a:t>
            </a:r>
          </a:p>
          <a:p>
            <a:pPr lvl="4"/>
            <a:r>
              <a:rPr lang="en-GB" altLang="fr-FR" smtClean="0"/>
              <a:t>Fifth level</a:t>
            </a:r>
          </a:p>
        </p:txBody>
      </p:sp>
      <p:sp>
        <p:nvSpPr>
          <p:cNvPr id="36870" name="Rectangle 6"/>
          <p:cNvSpPr>
            <a:spLocks noGrp="1" noChangeArrowheads="1"/>
          </p:cNvSpPr>
          <p:nvPr>
            <p:ph type="ftr" sz="quarter" idx="4"/>
          </p:nvPr>
        </p:nvSpPr>
        <p:spPr bwMode="auto">
          <a:xfrm>
            <a:off x="3" y="9360317"/>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b" anchorCtr="0" compatLnSpc="1">
            <a:prstTxWarp prst="textNoShape">
              <a:avLst/>
            </a:prstTxWarp>
          </a:bodyPr>
          <a:lstStyle>
            <a:lvl1pPr>
              <a:defRPr sz="1200" b="0">
                <a:solidFill>
                  <a:schemeClr val="tx1"/>
                </a:solidFill>
              </a:defRPr>
            </a:lvl1pPr>
          </a:lstStyle>
          <a:p>
            <a:endParaRPr lang="en-GB" altLang="fr-FR" dirty="0"/>
          </a:p>
        </p:txBody>
      </p:sp>
      <p:sp>
        <p:nvSpPr>
          <p:cNvPr id="36871" name="Rectangle 7"/>
          <p:cNvSpPr>
            <a:spLocks noGrp="1" noChangeArrowheads="1"/>
          </p:cNvSpPr>
          <p:nvPr>
            <p:ph type="sldNum" sz="quarter" idx="5"/>
          </p:nvPr>
        </p:nvSpPr>
        <p:spPr bwMode="auto">
          <a:xfrm>
            <a:off x="3804739" y="9360317"/>
            <a:ext cx="2911995" cy="49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78" tIns="45138" rIns="90278" bIns="45138" numCol="1" anchor="b" anchorCtr="0" compatLnSpc="1">
            <a:prstTxWarp prst="textNoShape">
              <a:avLst/>
            </a:prstTxWarp>
          </a:bodyPr>
          <a:lstStyle>
            <a:lvl1pPr algn="r">
              <a:defRPr sz="1200" b="0">
                <a:solidFill>
                  <a:schemeClr val="tx1"/>
                </a:solidFill>
              </a:defRPr>
            </a:lvl1pPr>
          </a:lstStyle>
          <a:p>
            <a:fld id="{E5447BF2-1CA0-4D84-97FA-98E8013CDDC6}" type="slidenum">
              <a:rPr lang="en-GB" altLang="fr-FR"/>
              <a:pPr/>
              <a:t>‹#›</a:t>
            </a:fld>
            <a:endParaRPr lang="en-GB" altLang="fr-FR" dirty="0"/>
          </a:p>
        </p:txBody>
      </p:sp>
    </p:spTree>
    <p:extLst>
      <p:ext uri="{BB962C8B-B14F-4D97-AF65-F5344CB8AC3E}">
        <p14:creationId xmlns:p14="http://schemas.microsoft.com/office/powerpoint/2010/main" val="16070718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1D6BF-C96D-4314-B58A-2E95C532C8FD}" type="slidenum">
              <a:rPr lang="en-GB" altLang="fr-FR"/>
              <a:pPr/>
              <a:t>1</a:t>
            </a:fld>
            <a:endParaRPr lang="en-GB" altLang="fr-FR"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ltLang="fr-FR" dirty="0"/>
          </a:p>
        </p:txBody>
      </p:sp>
    </p:spTree>
    <p:extLst>
      <p:ext uri="{BB962C8B-B14F-4D97-AF65-F5344CB8AC3E}">
        <p14:creationId xmlns:p14="http://schemas.microsoft.com/office/powerpoint/2010/main" val="2206830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10</a:t>
            </a:fld>
            <a:endParaRPr lang="en-GB" altLang="fr-FR" dirty="0"/>
          </a:p>
        </p:txBody>
      </p:sp>
    </p:spTree>
    <p:extLst>
      <p:ext uri="{BB962C8B-B14F-4D97-AF65-F5344CB8AC3E}">
        <p14:creationId xmlns:p14="http://schemas.microsoft.com/office/powerpoint/2010/main" val="3026383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11</a:t>
            </a:fld>
            <a:endParaRPr lang="en-GB" altLang="fr-FR" dirty="0"/>
          </a:p>
        </p:txBody>
      </p:sp>
    </p:spTree>
    <p:extLst>
      <p:ext uri="{BB962C8B-B14F-4D97-AF65-F5344CB8AC3E}">
        <p14:creationId xmlns:p14="http://schemas.microsoft.com/office/powerpoint/2010/main" val="1000485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12</a:t>
            </a:fld>
            <a:endParaRPr lang="en-GB" altLang="fr-FR" dirty="0"/>
          </a:p>
        </p:txBody>
      </p:sp>
    </p:spTree>
    <p:extLst>
      <p:ext uri="{BB962C8B-B14F-4D97-AF65-F5344CB8AC3E}">
        <p14:creationId xmlns:p14="http://schemas.microsoft.com/office/powerpoint/2010/main" val="472381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13</a:t>
            </a:fld>
            <a:endParaRPr lang="en-GB" altLang="fr-FR" dirty="0"/>
          </a:p>
        </p:txBody>
      </p:sp>
    </p:spTree>
    <p:extLst>
      <p:ext uri="{BB962C8B-B14F-4D97-AF65-F5344CB8AC3E}">
        <p14:creationId xmlns:p14="http://schemas.microsoft.com/office/powerpoint/2010/main" val="95747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14</a:t>
            </a:fld>
            <a:endParaRPr lang="en-GB" altLang="fr-FR" dirty="0"/>
          </a:p>
        </p:txBody>
      </p:sp>
    </p:spTree>
    <p:extLst>
      <p:ext uri="{BB962C8B-B14F-4D97-AF65-F5344CB8AC3E}">
        <p14:creationId xmlns:p14="http://schemas.microsoft.com/office/powerpoint/2010/main" val="2786853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15</a:t>
            </a:fld>
            <a:endParaRPr lang="en-GB" altLang="fr-FR" dirty="0"/>
          </a:p>
        </p:txBody>
      </p:sp>
    </p:spTree>
    <p:extLst>
      <p:ext uri="{BB962C8B-B14F-4D97-AF65-F5344CB8AC3E}">
        <p14:creationId xmlns:p14="http://schemas.microsoft.com/office/powerpoint/2010/main" val="215719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16</a:t>
            </a:fld>
            <a:endParaRPr lang="en-GB" altLang="fr-FR" dirty="0"/>
          </a:p>
        </p:txBody>
      </p:sp>
    </p:spTree>
    <p:extLst>
      <p:ext uri="{BB962C8B-B14F-4D97-AF65-F5344CB8AC3E}">
        <p14:creationId xmlns:p14="http://schemas.microsoft.com/office/powerpoint/2010/main" val="2938352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17</a:t>
            </a:fld>
            <a:endParaRPr lang="en-GB" altLang="fr-FR" dirty="0"/>
          </a:p>
        </p:txBody>
      </p:sp>
    </p:spTree>
    <p:extLst>
      <p:ext uri="{BB962C8B-B14F-4D97-AF65-F5344CB8AC3E}">
        <p14:creationId xmlns:p14="http://schemas.microsoft.com/office/powerpoint/2010/main" val="1699687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18</a:t>
            </a:fld>
            <a:endParaRPr lang="en-GB" altLang="fr-FR" dirty="0"/>
          </a:p>
        </p:txBody>
      </p:sp>
    </p:spTree>
    <p:extLst>
      <p:ext uri="{BB962C8B-B14F-4D97-AF65-F5344CB8AC3E}">
        <p14:creationId xmlns:p14="http://schemas.microsoft.com/office/powerpoint/2010/main" val="2640855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19</a:t>
            </a:fld>
            <a:endParaRPr lang="en-GB" altLang="fr-FR" dirty="0"/>
          </a:p>
        </p:txBody>
      </p:sp>
    </p:spTree>
    <p:extLst>
      <p:ext uri="{BB962C8B-B14F-4D97-AF65-F5344CB8AC3E}">
        <p14:creationId xmlns:p14="http://schemas.microsoft.com/office/powerpoint/2010/main" val="4111711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a:t>
            </a:fld>
            <a:endParaRPr lang="en-GB" altLang="fr-FR" dirty="0"/>
          </a:p>
        </p:txBody>
      </p:sp>
    </p:spTree>
    <p:extLst>
      <p:ext uri="{BB962C8B-B14F-4D97-AF65-F5344CB8AC3E}">
        <p14:creationId xmlns:p14="http://schemas.microsoft.com/office/powerpoint/2010/main" val="4066140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20</a:t>
            </a:fld>
            <a:endParaRPr lang="en-GB" altLang="fr-FR" dirty="0"/>
          </a:p>
        </p:txBody>
      </p:sp>
    </p:spTree>
    <p:extLst>
      <p:ext uri="{BB962C8B-B14F-4D97-AF65-F5344CB8AC3E}">
        <p14:creationId xmlns:p14="http://schemas.microsoft.com/office/powerpoint/2010/main" val="7328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21</a:t>
            </a:fld>
            <a:endParaRPr lang="en-GB" altLang="fr-FR" dirty="0"/>
          </a:p>
        </p:txBody>
      </p:sp>
    </p:spTree>
    <p:extLst>
      <p:ext uri="{BB962C8B-B14F-4D97-AF65-F5344CB8AC3E}">
        <p14:creationId xmlns:p14="http://schemas.microsoft.com/office/powerpoint/2010/main" val="3134793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22</a:t>
            </a:fld>
            <a:endParaRPr lang="en-GB" altLang="fr-FR" dirty="0"/>
          </a:p>
        </p:txBody>
      </p:sp>
    </p:spTree>
    <p:extLst>
      <p:ext uri="{BB962C8B-B14F-4D97-AF65-F5344CB8AC3E}">
        <p14:creationId xmlns:p14="http://schemas.microsoft.com/office/powerpoint/2010/main" val="2031441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23</a:t>
            </a:fld>
            <a:endParaRPr lang="en-GB" altLang="fr-FR" dirty="0"/>
          </a:p>
        </p:txBody>
      </p:sp>
    </p:spTree>
    <p:extLst>
      <p:ext uri="{BB962C8B-B14F-4D97-AF65-F5344CB8AC3E}">
        <p14:creationId xmlns:p14="http://schemas.microsoft.com/office/powerpoint/2010/main" val="2787770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24</a:t>
            </a:fld>
            <a:endParaRPr lang="en-GB" altLang="fr-FR" dirty="0"/>
          </a:p>
        </p:txBody>
      </p:sp>
    </p:spTree>
    <p:extLst>
      <p:ext uri="{BB962C8B-B14F-4D97-AF65-F5344CB8AC3E}">
        <p14:creationId xmlns:p14="http://schemas.microsoft.com/office/powerpoint/2010/main" val="1985502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25</a:t>
            </a:fld>
            <a:endParaRPr lang="en-GB" altLang="fr-FR" dirty="0"/>
          </a:p>
        </p:txBody>
      </p:sp>
    </p:spTree>
    <p:extLst>
      <p:ext uri="{BB962C8B-B14F-4D97-AF65-F5344CB8AC3E}">
        <p14:creationId xmlns:p14="http://schemas.microsoft.com/office/powerpoint/2010/main" val="298444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3</a:t>
            </a:fld>
            <a:endParaRPr lang="en-GB" altLang="fr-FR" dirty="0"/>
          </a:p>
        </p:txBody>
      </p:sp>
    </p:spTree>
    <p:extLst>
      <p:ext uri="{BB962C8B-B14F-4D97-AF65-F5344CB8AC3E}">
        <p14:creationId xmlns:p14="http://schemas.microsoft.com/office/powerpoint/2010/main" val="362594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4</a:t>
            </a:fld>
            <a:endParaRPr lang="en-GB" altLang="fr-FR" dirty="0"/>
          </a:p>
        </p:txBody>
      </p:sp>
    </p:spTree>
    <p:extLst>
      <p:ext uri="{BB962C8B-B14F-4D97-AF65-F5344CB8AC3E}">
        <p14:creationId xmlns:p14="http://schemas.microsoft.com/office/powerpoint/2010/main" val="243364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5</a:t>
            </a:fld>
            <a:endParaRPr lang="en-GB" altLang="fr-FR" dirty="0"/>
          </a:p>
        </p:txBody>
      </p:sp>
    </p:spTree>
    <p:extLst>
      <p:ext uri="{BB962C8B-B14F-4D97-AF65-F5344CB8AC3E}">
        <p14:creationId xmlns:p14="http://schemas.microsoft.com/office/powerpoint/2010/main" val="128494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6</a:t>
            </a:fld>
            <a:endParaRPr lang="en-GB" altLang="fr-FR" dirty="0"/>
          </a:p>
        </p:txBody>
      </p:sp>
    </p:spTree>
    <p:extLst>
      <p:ext uri="{BB962C8B-B14F-4D97-AF65-F5344CB8AC3E}">
        <p14:creationId xmlns:p14="http://schemas.microsoft.com/office/powerpoint/2010/main" val="204825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7</a:t>
            </a:fld>
            <a:endParaRPr lang="en-GB" altLang="fr-FR" dirty="0"/>
          </a:p>
        </p:txBody>
      </p:sp>
    </p:spTree>
    <p:extLst>
      <p:ext uri="{BB962C8B-B14F-4D97-AF65-F5344CB8AC3E}">
        <p14:creationId xmlns:p14="http://schemas.microsoft.com/office/powerpoint/2010/main" val="352753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8</a:t>
            </a:fld>
            <a:endParaRPr lang="en-GB" altLang="fr-FR" dirty="0"/>
          </a:p>
        </p:txBody>
      </p:sp>
    </p:spTree>
    <p:extLst>
      <p:ext uri="{BB962C8B-B14F-4D97-AF65-F5344CB8AC3E}">
        <p14:creationId xmlns:p14="http://schemas.microsoft.com/office/powerpoint/2010/main" val="312047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447BF2-1CA0-4D84-97FA-98E8013CDDC6}" type="slidenum">
              <a:rPr lang="en-GB" altLang="fr-FR" smtClean="0"/>
              <a:pPr/>
              <a:t>9</a:t>
            </a:fld>
            <a:endParaRPr lang="en-GB" altLang="fr-FR" dirty="0"/>
          </a:p>
        </p:txBody>
      </p:sp>
    </p:spTree>
    <p:extLst>
      <p:ext uri="{BB962C8B-B14F-4D97-AF65-F5344CB8AC3E}">
        <p14:creationId xmlns:p14="http://schemas.microsoft.com/office/powerpoint/2010/main" val="243969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ter 01">
    <p:bg bwMode="gray">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4908550"/>
            <a:ext cx="9144000" cy="1949449"/>
          </a:xfrm>
          <a:prstGeom prst="rect">
            <a:avLst/>
          </a:prstGeom>
          <a:solidFill>
            <a:srgbClr val="192F7B"/>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000" b="1" i="0" u="none" strike="noStrike" cap="none" normalizeH="0" baseline="0" dirty="0" smtClean="0">
              <a:ln>
                <a:noFill/>
              </a:ln>
              <a:solidFill>
                <a:srgbClr val="FFD624"/>
              </a:solidFill>
              <a:effectLst/>
              <a:latin typeface="Verdana" panose="020B0604030504040204" pitchFamily="34" charset="0"/>
            </a:endParaRPr>
          </a:p>
        </p:txBody>
      </p:sp>
      <p:sp>
        <p:nvSpPr>
          <p:cNvPr id="26" name="Freeform 294"/>
          <p:cNvSpPr>
            <a:spLocks noEditPoints="1"/>
          </p:cNvSpPr>
          <p:nvPr userDrawn="1"/>
        </p:nvSpPr>
        <p:spPr bwMode="gray">
          <a:xfrm>
            <a:off x="1176337" y="4908551"/>
            <a:ext cx="7967663" cy="1574800"/>
          </a:xfrm>
          <a:custGeom>
            <a:avLst/>
            <a:gdLst>
              <a:gd name="T0" fmla="*/ 0 w 2522"/>
              <a:gd name="T1" fmla="*/ 0 h 498"/>
              <a:gd name="T2" fmla="*/ 2522 w 2522"/>
              <a:gd name="T3" fmla="*/ 498 h 498"/>
              <a:gd name="T4" fmla="*/ 370 w 2522"/>
              <a:gd name="T5" fmla="*/ 167 h 498"/>
              <a:gd name="T6" fmla="*/ 254 w 2522"/>
              <a:gd name="T7" fmla="*/ 0 h 498"/>
              <a:gd name="T8" fmla="*/ 434 w 2522"/>
              <a:gd name="T9" fmla="*/ 166 h 498"/>
              <a:gd name="T10" fmla="*/ 2522 w 2522"/>
              <a:gd name="T11" fmla="*/ 484 h 498"/>
              <a:gd name="T12" fmla="*/ 254 w 2522"/>
              <a:gd name="T13" fmla="*/ 0 h 498"/>
              <a:gd name="T14" fmla="*/ 330 w 2522"/>
              <a:gd name="T15" fmla="*/ 0 h 498"/>
              <a:gd name="T16" fmla="*/ 2522 w 2522"/>
              <a:gd name="T17" fmla="*/ 475 h 498"/>
              <a:gd name="T18" fmla="*/ 628 w 2522"/>
              <a:gd name="T19" fmla="*/ 163 h 498"/>
              <a:gd name="T20" fmla="*/ 552 w 2522"/>
              <a:gd name="T21" fmla="*/ 0 h 498"/>
              <a:gd name="T22" fmla="*/ 685 w 2522"/>
              <a:gd name="T23" fmla="*/ 162 h 498"/>
              <a:gd name="T24" fmla="*/ 2522 w 2522"/>
              <a:gd name="T25" fmla="*/ 461 h 498"/>
              <a:gd name="T26" fmla="*/ 552 w 2522"/>
              <a:gd name="T27" fmla="*/ 0 h 498"/>
              <a:gd name="T28" fmla="*/ 620 w 2522"/>
              <a:gd name="T29" fmla="*/ 0 h 498"/>
              <a:gd name="T30" fmla="*/ 2522 w 2522"/>
              <a:gd name="T31" fmla="*/ 452 h 498"/>
              <a:gd name="T32" fmla="*/ 855 w 2522"/>
              <a:gd name="T33" fmla="*/ 159 h 498"/>
              <a:gd name="T34" fmla="*/ 815 w 2522"/>
              <a:gd name="T35" fmla="*/ 0 h 498"/>
              <a:gd name="T36" fmla="*/ 905 w 2522"/>
              <a:gd name="T37" fmla="*/ 159 h 498"/>
              <a:gd name="T38" fmla="*/ 2522 w 2522"/>
              <a:gd name="T39" fmla="*/ 438 h 498"/>
              <a:gd name="T40" fmla="*/ 815 w 2522"/>
              <a:gd name="T41" fmla="*/ 0 h 498"/>
              <a:gd name="T42" fmla="*/ 875 w 2522"/>
              <a:gd name="T43" fmla="*/ 0 h 498"/>
              <a:gd name="T44" fmla="*/ 2522 w 2522"/>
              <a:gd name="T45" fmla="*/ 429 h 498"/>
              <a:gd name="T46" fmla="*/ 1056 w 2522"/>
              <a:gd name="T47" fmla="*/ 156 h 498"/>
              <a:gd name="T48" fmla="*/ 1047 w 2522"/>
              <a:gd name="T49" fmla="*/ 0 h 498"/>
              <a:gd name="T50" fmla="*/ 1099 w 2522"/>
              <a:gd name="T51" fmla="*/ 155 h 498"/>
              <a:gd name="T52" fmla="*/ 2522 w 2522"/>
              <a:gd name="T53" fmla="*/ 416 h 498"/>
              <a:gd name="T54" fmla="*/ 1047 w 2522"/>
              <a:gd name="T55" fmla="*/ 0 h 498"/>
              <a:gd name="T56" fmla="*/ 1101 w 2522"/>
              <a:gd name="T57" fmla="*/ 0 h 498"/>
              <a:gd name="T58" fmla="*/ 2522 w 2522"/>
              <a:gd name="T59" fmla="*/ 408 h 498"/>
              <a:gd name="T60" fmla="*/ 1232 w 2522"/>
              <a:gd name="T61" fmla="*/ 153 h 498"/>
              <a:gd name="T62" fmla="*/ 1253 w 2522"/>
              <a:gd name="T63" fmla="*/ 0 h 498"/>
              <a:gd name="T64" fmla="*/ 1271 w 2522"/>
              <a:gd name="T65" fmla="*/ 152 h 498"/>
              <a:gd name="T66" fmla="*/ 2522 w 2522"/>
              <a:gd name="T67" fmla="*/ 395 h 498"/>
              <a:gd name="T68" fmla="*/ 1253 w 2522"/>
              <a:gd name="T69" fmla="*/ 0 h 498"/>
              <a:gd name="T70" fmla="*/ 1302 w 2522"/>
              <a:gd name="T71" fmla="*/ 0 h 498"/>
              <a:gd name="T72" fmla="*/ 2522 w 2522"/>
              <a:gd name="T73" fmla="*/ 387 h 498"/>
              <a:gd name="T74" fmla="*/ 1389 w 2522"/>
              <a:gd name="T75" fmla="*/ 150 h 498"/>
              <a:gd name="T76" fmla="*/ 1436 w 2522"/>
              <a:gd name="T77" fmla="*/ 0 h 498"/>
              <a:gd name="T78" fmla="*/ 1423 w 2522"/>
              <a:gd name="T79" fmla="*/ 150 h 498"/>
              <a:gd name="T80" fmla="*/ 2522 w 2522"/>
              <a:gd name="T81" fmla="*/ 375 h 498"/>
              <a:gd name="T82" fmla="*/ 1436 w 2522"/>
              <a:gd name="T83" fmla="*/ 0 h 498"/>
              <a:gd name="T84" fmla="*/ 1481 w 2522"/>
              <a:gd name="T85" fmla="*/ 0 h 498"/>
              <a:gd name="T86" fmla="*/ 2522 w 2522"/>
              <a:gd name="T87" fmla="*/ 367 h 498"/>
              <a:gd name="T88" fmla="*/ 1528 w 2522"/>
              <a:gd name="T89" fmla="*/ 148 h 498"/>
              <a:gd name="T90" fmla="*/ 1591 w 2522"/>
              <a:gd name="T91" fmla="*/ 147 h 498"/>
              <a:gd name="T92" fmla="*/ 1564 w 2522"/>
              <a:gd name="T93" fmla="*/ 0 h 498"/>
              <a:gd name="T94" fmla="*/ 2522 w 2522"/>
              <a:gd name="T95" fmla="*/ 358 h 498"/>
              <a:gd name="T96" fmla="*/ 1591 w 2522"/>
              <a:gd name="T97" fmla="*/ 147 h 498"/>
              <a:gd name="T98" fmla="*/ 1678 w 2522"/>
              <a:gd name="T99" fmla="*/ 0 h 498"/>
              <a:gd name="T100" fmla="*/ 1620 w 2522"/>
              <a:gd name="T101" fmla="*/ 147 h 498"/>
              <a:gd name="T102" fmla="*/ 2522 w 2522"/>
              <a:gd name="T103" fmla="*/ 346 h 498"/>
              <a:gd name="T104" fmla="*/ 1707 w 2522"/>
              <a:gd name="T105" fmla="*/ 145 h 498"/>
              <a:gd name="T106" fmla="*/ 1717 w 2522"/>
              <a:gd name="T107" fmla="*/ 0 h 498"/>
              <a:gd name="T108" fmla="*/ 2522 w 2522"/>
              <a:gd name="T109" fmla="*/ 339 h 498"/>
              <a:gd name="T110" fmla="*/ 1707 w 2522"/>
              <a:gd name="T111" fmla="*/ 145 h 498"/>
              <a:gd name="T112" fmla="*/ 1819 w 2522"/>
              <a:gd name="T113" fmla="*/ 0 h 498"/>
              <a:gd name="T114" fmla="*/ 1733 w 2522"/>
              <a:gd name="T115" fmla="*/ 145 h 498"/>
              <a:gd name="T116" fmla="*/ 2522 w 2522"/>
              <a:gd name="T117" fmla="*/ 328 h 498"/>
              <a:gd name="T118" fmla="*/ 1811 w 2522"/>
              <a:gd name="T119" fmla="*/ 143 h 498"/>
              <a:gd name="T120" fmla="*/ 1856 w 2522"/>
              <a:gd name="T121" fmla="*/ 0 h 498"/>
              <a:gd name="T122" fmla="*/ 2522 w 2522"/>
              <a:gd name="T123" fmla="*/ 322 h 498"/>
              <a:gd name="T124" fmla="*/ 1811 w 2522"/>
              <a:gd name="T125" fmla="*/ 143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22" h="498">
                <a:moveTo>
                  <a:pt x="90" y="0"/>
                </a:moveTo>
                <a:cubicBezTo>
                  <a:pt x="0" y="0"/>
                  <a:pt x="0" y="0"/>
                  <a:pt x="0" y="0"/>
                </a:cubicBezTo>
                <a:cubicBezTo>
                  <a:pt x="76" y="60"/>
                  <a:pt x="174" y="117"/>
                  <a:pt x="296" y="169"/>
                </a:cubicBezTo>
                <a:cubicBezTo>
                  <a:pt x="779" y="375"/>
                  <a:pt x="1634" y="474"/>
                  <a:pt x="2522" y="498"/>
                </a:cubicBezTo>
                <a:cubicBezTo>
                  <a:pt x="2522" y="496"/>
                  <a:pt x="2522" y="496"/>
                  <a:pt x="2522" y="496"/>
                </a:cubicBezTo>
                <a:cubicBezTo>
                  <a:pt x="1655" y="470"/>
                  <a:pt x="829" y="370"/>
                  <a:pt x="370" y="167"/>
                </a:cubicBezTo>
                <a:cubicBezTo>
                  <a:pt x="253" y="116"/>
                  <a:pt x="160" y="60"/>
                  <a:pt x="90" y="0"/>
                </a:cubicBezTo>
                <a:close/>
                <a:moveTo>
                  <a:pt x="254" y="0"/>
                </a:moveTo>
                <a:cubicBezTo>
                  <a:pt x="171" y="0"/>
                  <a:pt x="171" y="0"/>
                  <a:pt x="171" y="0"/>
                </a:cubicBezTo>
                <a:cubicBezTo>
                  <a:pt x="234" y="59"/>
                  <a:pt x="321" y="115"/>
                  <a:pt x="434" y="166"/>
                </a:cubicBezTo>
                <a:cubicBezTo>
                  <a:pt x="866" y="364"/>
                  <a:pt x="1671" y="462"/>
                  <a:pt x="2522" y="486"/>
                </a:cubicBezTo>
                <a:cubicBezTo>
                  <a:pt x="2522" y="484"/>
                  <a:pt x="2522" y="484"/>
                  <a:pt x="2522" y="484"/>
                </a:cubicBezTo>
                <a:cubicBezTo>
                  <a:pt x="1692" y="457"/>
                  <a:pt x="914" y="359"/>
                  <a:pt x="503" y="165"/>
                </a:cubicBezTo>
                <a:cubicBezTo>
                  <a:pt x="395" y="114"/>
                  <a:pt x="313" y="58"/>
                  <a:pt x="254" y="0"/>
                </a:cubicBezTo>
                <a:close/>
                <a:moveTo>
                  <a:pt x="408" y="0"/>
                </a:moveTo>
                <a:cubicBezTo>
                  <a:pt x="330" y="0"/>
                  <a:pt x="330" y="0"/>
                  <a:pt x="330" y="0"/>
                </a:cubicBezTo>
                <a:cubicBezTo>
                  <a:pt x="381" y="58"/>
                  <a:pt x="459" y="113"/>
                  <a:pt x="563" y="164"/>
                </a:cubicBezTo>
                <a:cubicBezTo>
                  <a:pt x="950" y="353"/>
                  <a:pt x="1708" y="449"/>
                  <a:pt x="2522" y="475"/>
                </a:cubicBezTo>
                <a:cubicBezTo>
                  <a:pt x="2522" y="472"/>
                  <a:pt x="2522" y="472"/>
                  <a:pt x="2522" y="472"/>
                </a:cubicBezTo>
                <a:cubicBezTo>
                  <a:pt x="1728" y="445"/>
                  <a:pt x="996" y="349"/>
                  <a:pt x="628" y="163"/>
                </a:cubicBezTo>
                <a:cubicBezTo>
                  <a:pt x="528" y="112"/>
                  <a:pt x="455" y="57"/>
                  <a:pt x="408" y="0"/>
                </a:cubicBezTo>
                <a:close/>
                <a:moveTo>
                  <a:pt x="552" y="0"/>
                </a:moveTo>
                <a:cubicBezTo>
                  <a:pt x="480" y="0"/>
                  <a:pt x="480" y="0"/>
                  <a:pt x="480" y="0"/>
                </a:cubicBezTo>
                <a:cubicBezTo>
                  <a:pt x="520" y="57"/>
                  <a:pt x="588" y="112"/>
                  <a:pt x="685" y="162"/>
                </a:cubicBezTo>
                <a:cubicBezTo>
                  <a:pt x="1030" y="343"/>
                  <a:pt x="1744" y="437"/>
                  <a:pt x="2522" y="463"/>
                </a:cubicBezTo>
                <a:cubicBezTo>
                  <a:pt x="2522" y="461"/>
                  <a:pt x="2522" y="461"/>
                  <a:pt x="2522" y="461"/>
                </a:cubicBezTo>
                <a:cubicBezTo>
                  <a:pt x="1763" y="433"/>
                  <a:pt x="1074" y="339"/>
                  <a:pt x="746" y="161"/>
                </a:cubicBezTo>
                <a:cubicBezTo>
                  <a:pt x="653" y="111"/>
                  <a:pt x="589" y="57"/>
                  <a:pt x="552" y="0"/>
                </a:cubicBezTo>
                <a:close/>
                <a:moveTo>
                  <a:pt x="688" y="0"/>
                </a:moveTo>
                <a:cubicBezTo>
                  <a:pt x="620" y="0"/>
                  <a:pt x="620" y="0"/>
                  <a:pt x="620" y="0"/>
                </a:cubicBezTo>
                <a:cubicBezTo>
                  <a:pt x="649" y="56"/>
                  <a:pt x="708" y="110"/>
                  <a:pt x="798" y="160"/>
                </a:cubicBezTo>
                <a:cubicBezTo>
                  <a:pt x="1106" y="333"/>
                  <a:pt x="1778" y="425"/>
                  <a:pt x="2522" y="452"/>
                </a:cubicBezTo>
                <a:cubicBezTo>
                  <a:pt x="2522" y="449"/>
                  <a:pt x="2522" y="449"/>
                  <a:pt x="2522" y="449"/>
                </a:cubicBezTo>
                <a:cubicBezTo>
                  <a:pt x="1797" y="421"/>
                  <a:pt x="1148" y="329"/>
                  <a:pt x="855" y="159"/>
                </a:cubicBezTo>
                <a:cubicBezTo>
                  <a:pt x="769" y="109"/>
                  <a:pt x="714" y="56"/>
                  <a:pt x="688" y="0"/>
                </a:cubicBezTo>
                <a:close/>
                <a:moveTo>
                  <a:pt x="815" y="0"/>
                </a:moveTo>
                <a:cubicBezTo>
                  <a:pt x="752" y="0"/>
                  <a:pt x="752" y="0"/>
                  <a:pt x="752" y="0"/>
                </a:cubicBezTo>
                <a:cubicBezTo>
                  <a:pt x="771" y="55"/>
                  <a:pt x="822" y="109"/>
                  <a:pt x="905" y="159"/>
                </a:cubicBezTo>
                <a:cubicBezTo>
                  <a:pt x="1180" y="323"/>
                  <a:pt x="1812" y="413"/>
                  <a:pt x="2522" y="440"/>
                </a:cubicBezTo>
                <a:cubicBezTo>
                  <a:pt x="2522" y="438"/>
                  <a:pt x="2522" y="438"/>
                  <a:pt x="2522" y="438"/>
                </a:cubicBezTo>
                <a:cubicBezTo>
                  <a:pt x="1830" y="409"/>
                  <a:pt x="1220" y="320"/>
                  <a:pt x="959" y="157"/>
                </a:cubicBezTo>
                <a:cubicBezTo>
                  <a:pt x="879" y="108"/>
                  <a:pt x="831" y="55"/>
                  <a:pt x="815" y="0"/>
                </a:cubicBezTo>
                <a:close/>
                <a:moveTo>
                  <a:pt x="934" y="0"/>
                </a:moveTo>
                <a:cubicBezTo>
                  <a:pt x="875" y="0"/>
                  <a:pt x="875" y="0"/>
                  <a:pt x="875" y="0"/>
                </a:cubicBezTo>
                <a:cubicBezTo>
                  <a:pt x="885" y="54"/>
                  <a:pt x="928" y="107"/>
                  <a:pt x="1005" y="157"/>
                </a:cubicBezTo>
                <a:cubicBezTo>
                  <a:pt x="1250" y="314"/>
                  <a:pt x="1845" y="402"/>
                  <a:pt x="2522" y="429"/>
                </a:cubicBezTo>
                <a:cubicBezTo>
                  <a:pt x="2522" y="427"/>
                  <a:pt x="2522" y="427"/>
                  <a:pt x="2522" y="427"/>
                </a:cubicBezTo>
                <a:cubicBezTo>
                  <a:pt x="1862" y="398"/>
                  <a:pt x="1289" y="311"/>
                  <a:pt x="1056" y="156"/>
                </a:cubicBezTo>
                <a:cubicBezTo>
                  <a:pt x="982" y="107"/>
                  <a:pt x="942" y="54"/>
                  <a:pt x="934" y="0"/>
                </a:cubicBezTo>
                <a:close/>
                <a:moveTo>
                  <a:pt x="1047" y="0"/>
                </a:moveTo>
                <a:cubicBezTo>
                  <a:pt x="991" y="0"/>
                  <a:pt x="991" y="0"/>
                  <a:pt x="991" y="0"/>
                </a:cubicBezTo>
                <a:cubicBezTo>
                  <a:pt x="992" y="54"/>
                  <a:pt x="1027" y="106"/>
                  <a:pt x="1099" y="155"/>
                </a:cubicBezTo>
                <a:cubicBezTo>
                  <a:pt x="1318" y="305"/>
                  <a:pt x="1876" y="390"/>
                  <a:pt x="2522" y="419"/>
                </a:cubicBezTo>
                <a:cubicBezTo>
                  <a:pt x="2522" y="416"/>
                  <a:pt x="2522" y="416"/>
                  <a:pt x="2522" y="416"/>
                </a:cubicBezTo>
                <a:cubicBezTo>
                  <a:pt x="1893" y="387"/>
                  <a:pt x="1354" y="302"/>
                  <a:pt x="1147" y="154"/>
                </a:cubicBezTo>
                <a:cubicBezTo>
                  <a:pt x="1078" y="105"/>
                  <a:pt x="1045" y="53"/>
                  <a:pt x="1047" y="0"/>
                </a:cubicBezTo>
                <a:close/>
                <a:moveTo>
                  <a:pt x="1153" y="0"/>
                </a:moveTo>
                <a:cubicBezTo>
                  <a:pt x="1101" y="0"/>
                  <a:pt x="1101" y="0"/>
                  <a:pt x="1101" y="0"/>
                </a:cubicBezTo>
                <a:cubicBezTo>
                  <a:pt x="1093" y="53"/>
                  <a:pt x="1121" y="105"/>
                  <a:pt x="1188" y="154"/>
                </a:cubicBezTo>
                <a:cubicBezTo>
                  <a:pt x="1382" y="297"/>
                  <a:pt x="1907" y="380"/>
                  <a:pt x="2522" y="408"/>
                </a:cubicBezTo>
                <a:cubicBezTo>
                  <a:pt x="2522" y="406"/>
                  <a:pt x="2522" y="406"/>
                  <a:pt x="2522" y="406"/>
                </a:cubicBezTo>
                <a:cubicBezTo>
                  <a:pt x="1923" y="376"/>
                  <a:pt x="1417" y="294"/>
                  <a:pt x="1232" y="153"/>
                </a:cubicBezTo>
                <a:cubicBezTo>
                  <a:pt x="1169" y="104"/>
                  <a:pt x="1143" y="53"/>
                  <a:pt x="1153" y="0"/>
                </a:cubicBezTo>
                <a:close/>
                <a:moveTo>
                  <a:pt x="1253" y="0"/>
                </a:moveTo>
                <a:cubicBezTo>
                  <a:pt x="1204" y="0"/>
                  <a:pt x="1204" y="0"/>
                  <a:pt x="1204" y="0"/>
                </a:cubicBezTo>
                <a:cubicBezTo>
                  <a:pt x="1188" y="52"/>
                  <a:pt x="1209" y="104"/>
                  <a:pt x="1271" y="152"/>
                </a:cubicBezTo>
                <a:cubicBezTo>
                  <a:pt x="1444" y="289"/>
                  <a:pt x="1937" y="369"/>
                  <a:pt x="2522" y="397"/>
                </a:cubicBezTo>
                <a:cubicBezTo>
                  <a:pt x="2522" y="395"/>
                  <a:pt x="2522" y="395"/>
                  <a:pt x="2522" y="395"/>
                </a:cubicBezTo>
                <a:cubicBezTo>
                  <a:pt x="1952" y="366"/>
                  <a:pt x="1477" y="286"/>
                  <a:pt x="1313" y="152"/>
                </a:cubicBezTo>
                <a:cubicBezTo>
                  <a:pt x="1254" y="103"/>
                  <a:pt x="1235" y="52"/>
                  <a:pt x="1253" y="0"/>
                </a:cubicBezTo>
                <a:close/>
                <a:moveTo>
                  <a:pt x="1347" y="0"/>
                </a:moveTo>
                <a:cubicBezTo>
                  <a:pt x="1302" y="0"/>
                  <a:pt x="1302" y="0"/>
                  <a:pt x="1302" y="0"/>
                </a:cubicBezTo>
                <a:cubicBezTo>
                  <a:pt x="1277" y="52"/>
                  <a:pt x="1292" y="103"/>
                  <a:pt x="1349" y="151"/>
                </a:cubicBezTo>
                <a:cubicBezTo>
                  <a:pt x="1503" y="281"/>
                  <a:pt x="1965" y="359"/>
                  <a:pt x="2522" y="387"/>
                </a:cubicBezTo>
                <a:cubicBezTo>
                  <a:pt x="2522" y="385"/>
                  <a:pt x="2522" y="385"/>
                  <a:pt x="2522" y="385"/>
                </a:cubicBezTo>
                <a:cubicBezTo>
                  <a:pt x="1980" y="355"/>
                  <a:pt x="1535" y="278"/>
                  <a:pt x="1389" y="150"/>
                </a:cubicBezTo>
                <a:cubicBezTo>
                  <a:pt x="1334" y="102"/>
                  <a:pt x="1321" y="51"/>
                  <a:pt x="1347" y="0"/>
                </a:cubicBezTo>
                <a:close/>
                <a:moveTo>
                  <a:pt x="1436" y="0"/>
                </a:moveTo>
                <a:cubicBezTo>
                  <a:pt x="1394" y="0"/>
                  <a:pt x="1394" y="0"/>
                  <a:pt x="1394" y="0"/>
                </a:cubicBezTo>
                <a:cubicBezTo>
                  <a:pt x="1361" y="51"/>
                  <a:pt x="1370" y="102"/>
                  <a:pt x="1423" y="150"/>
                </a:cubicBezTo>
                <a:cubicBezTo>
                  <a:pt x="1559" y="273"/>
                  <a:pt x="1993" y="349"/>
                  <a:pt x="2522" y="377"/>
                </a:cubicBezTo>
                <a:cubicBezTo>
                  <a:pt x="2522" y="375"/>
                  <a:pt x="2522" y="375"/>
                  <a:pt x="2522" y="375"/>
                </a:cubicBezTo>
                <a:cubicBezTo>
                  <a:pt x="2007" y="345"/>
                  <a:pt x="1590" y="271"/>
                  <a:pt x="1460" y="149"/>
                </a:cubicBezTo>
                <a:cubicBezTo>
                  <a:pt x="1409" y="101"/>
                  <a:pt x="1403" y="51"/>
                  <a:pt x="1436" y="0"/>
                </a:cubicBezTo>
                <a:close/>
                <a:moveTo>
                  <a:pt x="1521" y="0"/>
                </a:moveTo>
                <a:cubicBezTo>
                  <a:pt x="1481" y="0"/>
                  <a:pt x="1481" y="0"/>
                  <a:pt x="1481" y="0"/>
                </a:cubicBezTo>
                <a:cubicBezTo>
                  <a:pt x="1441" y="50"/>
                  <a:pt x="1443" y="101"/>
                  <a:pt x="1492" y="149"/>
                </a:cubicBezTo>
                <a:cubicBezTo>
                  <a:pt x="1613" y="266"/>
                  <a:pt x="2020" y="339"/>
                  <a:pt x="2522" y="367"/>
                </a:cubicBezTo>
                <a:cubicBezTo>
                  <a:pt x="2522" y="365"/>
                  <a:pt x="2522" y="365"/>
                  <a:pt x="2522" y="365"/>
                </a:cubicBezTo>
                <a:cubicBezTo>
                  <a:pt x="2034" y="336"/>
                  <a:pt x="1642" y="264"/>
                  <a:pt x="1528" y="148"/>
                </a:cubicBezTo>
                <a:cubicBezTo>
                  <a:pt x="1480" y="100"/>
                  <a:pt x="1480" y="50"/>
                  <a:pt x="1521" y="0"/>
                </a:cubicBezTo>
                <a:close/>
                <a:moveTo>
                  <a:pt x="1591" y="147"/>
                </a:moveTo>
                <a:cubicBezTo>
                  <a:pt x="1547" y="99"/>
                  <a:pt x="1553" y="49"/>
                  <a:pt x="1601" y="0"/>
                </a:cubicBezTo>
                <a:cubicBezTo>
                  <a:pt x="1564" y="0"/>
                  <a:pt x="1564" y="0"/>
                  <a:pt x="1564" y="0"/>
                </a:cubicBezTo>
                <a:cubicBezTo>
                  <a:pt x="1516" y="50"/>
                  <a:pt x="1512" y="100"/>
                  <a:pt x="1558" y="148"/>
                </a:cubicBezTo>
                <a:cubicBezTo>
                  <a:pt x="1665" y="259"/>
                  <a:pt x="2046" y="330"/>
                  <a:pt x="2522" y="358"/>
                </a:cubicBezTo>
                <a:cubicBezTo>
                  <a:pt x="2522" y="356"/>
                  <a:pt x="2522" y="356"/>
                  <a:pt x="2522" y="356"/>
                </a:cubicBezTo>
                <a:cubicBezTo>
                  <a:pt x="2059" y="327"/>
                  <a:pt x="1692" y="257"/>
                  <a:pt x="1591" y="147"/>
                </a:cubicBezTo>
                <a:close/>
                <a:moveTo>
                  <a:pt x="1651" y="146"/>
                </a:moveTo>
                <a:cubicBezTo>
                  <a:pt x="1610" y="99"/>
                  <a:pt x="1621" y="49"/>
                  <a:pt x="1678" y="0"/>
                </a:cubicBezTo>
                <a:cubicBezTo>
                  <a:pt x="1642" y="0"/>
                  <a:pt x="1642" y="0"/>
                  <a:pt x="1642" y="0"/>
                </a:cubicBezTo>
                <a:cubicBezTo>
                  <a:pt x="1587" y="49"/>
                  <a:pt x="1577" y="99"/>
                  <a:pt x="1620" y="147"/>
                </a:cubicBezTo>
                <a:cubicBezTo>
                  <a:pt x="1714" y="253"/>
                  <a:pt x="2071" y="320"/>
                  <a:pt x="2522" y="348"/>
                </a:cubicBezTo>
                <a:cubicBezTo>
                  <a:pt x="2522" y="346"/>
                  <a:pt x="2522" y="346"/>
                  <a:pt x="2522" y="346"/>
                </a:cubicBezTo>
                <a:cubicBezTo>
                  <a:pt x="2084" y="317"/>
                  <a:pt x="1741" y="250"/>
                  <a:pt x="1651" y="146"/>
                </a:cubicBezTo>
                <a:close/>
                <a:moveTo>
                  <a:pt x="1707" y="145"/>
                </a:moveTo>
                <a:cubicBezTo>
                  <a:pt x="1670" y="98"/>
                  <a:pt x="1687" y="48"/>
                  <a:pt x="1750" y="0"/>
                </a:cubicBezTo>
                <a:cubicBezTo>
                  <a:pt x="1717" y="0"/>
                  <a:pt x="1717" y="0"/>
                  <a:pt x="1717" y="0"/>
                </a:cubicBezTo>
                <a:cubicBezTo>
                  <a:pt x="1654" y="49"/>
                  <a:pt x="1638" y="98"/>
                  <a:pt x="1678" y="146"/>
                </a:cubicBezTo>
                <a:cubicBezTo>
                  <a:pt x="1761" y="246"/>
                  <a:pt x="2095" y="312"/>
                  <a:pt x="2522" y="339"/>
                </a:cubicBezTo>
                <a:cubicBezTo>
                  <a:pt x="2522" y="337"/>
                  <a:pt x="2522" y="337"/>
                  <a:pt x="2522" y="337"/>
                </a:cubicBezTo>
                <a:cubicBezTo>
                  <a:pt x="2107" y="309"/>
                  <a:pt x="1786" y="244"/>
                  <a:pt x="1707" y="145"/>
                </a:cubicBezTo>
                <a:close/>
                <a:moveTo>
                  <a:pt x="1761" y="144"/>
                </a:moveTo>
                <a:cubicBezTo>
                  <a:pt x="1726" y="97"/>
                  <a:pt x="1748" y="48"/>
                  <a:pt x="1819" y="0"/>
                </a:cubicBezTo>
                <a:cubicBezTo>
                  <a:pt x="1788" y="0"/>
                  <a:pt x="1788" y="0"/>
                  <a:pt x="1788" y="0"/>
                </a:cubicBezTo>
                <a:cubicBezTo>
                  <a:pt x="1718" y="48"/>
                  <a:pt x="1696" y="97"/>
                  <a:pt x="1733" y="145"/>
                </a:cubicBezTo>
                <a:cubicBezTo>
                  <a:pt x="1806" y="240"/>
                  <a:pt x="2118" y="303"/>
                  <a:pt x="2522" y="330"/>
                </a:cubicBezTo>
                <a:cubicBezTo>
                  <a:pt x="2522" y="328"/>
                  <a:pt x="2522" y="328"/>
                  <a:pt x="2522" y="328"/>
                </a:cubicBezTo>
                <a:cubicBezTo>
                  <a:pt x="2130" y="300"/>
                  <a:pt x="1830" y="238"/>
                  <a:pt x="1761" y="144"/>
                </a:cubicBezTo>
                <a:close/>
                <a:moveTo>
                  <a:pt x="1811" y="143"/>
                </a:moveTo>
                <a:cubicBezTo>
                  <a:pt x="1779" y="96"/>
                  <a:pt x="1807" y="47"/>
                  <a:pt x="1886" y="0"/>
                </a:cubicBezTo>
                <a:cubicBezTo>
                  <a:pt x="1856" y="0"/>
                  <a:pt x="1856" y="0"/>
                  <a:pt x="1856" y="0"/>
                </a:cubicBezTo>
                <a:cubicBezTo>
                  <a:pt x="1778" y="47"/>
                  <a:pt x="1751" y="97"/>
                  <a:pt x="1785" y="144"/>
                </a:cubicBezTo>
                <a:cubicBezTo>
                  <a:pt x="1849" y="234"/>
                  <a:pt x="2140" y="295"/>
                  <a:pt x="2522" y="322"/>
                </a:cubicBezTo>
                <a:cubicBezTo>
                  <a:pt x="2522" y="320"/>
                  <a:pt x="2522" y="320"/>
                  <a:pt x="2522" y="320"/>
                </a:cubicBezTo>
                <a:cubicBezTo>
                  <a:pt x="2152" y="292"/>
                  <a:pt x="1872" y="232"/>
                  <a:pt x="1811" y="143"/>
                </a:cubicBezTo>
                <a:close/>
              </a:path>
            </a:pathLst>
          </a:custGeom>
          <a:solidFill>
            <a:srgbClr val="3464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7" name="Freeform 295"/>
          <p:cNvSpPr>
            <a:spLocks noEditPoints="1"/>
          </p:cNvSpPr>
          <p:nvPr userDrawn="1"/>
        </p:nvSpPr>
        <p:spPr bwMode="gray">
          <a:xfrm>
            <a:off x="-188913" y="1011238"/>
            <a:ext cx="9332913" cy="3897313"/>
          </a:xfrm>
          <a:custGeom>
            <a:avLst/>
            <a:gdLst>
              <a:gd name="T0" fmla="*/ 2954 w 2954"/>
              <a:gd name="T1" fmla="*/ 1044 h 1233"/>
              <a:gd name="T2" fmla="*/ 2288 w 2954"/>
              <a:gd name="T3" fmla="*/ 1233 h 1233"/>
              <a:gd name="T4" fmla="*/ 2251 w 2954"/>
              <a:gd name="T5" fmla="*/ 1233 h 1233"/>
              <a:gd name="T6" fmla="*/ 2954 w 2954"/>
              <a:gd name="T7" fmla="*/ 1012 h 1233"/>
              <a:gd name="T8" fmla="*/ 2251 w 2954"/>
              <a:gd name="T9" fmla="*/ 1233 h 1233"/>
              <a:gd name="T10" fmla="*/ 2954 w 2954"/>
              <a:gd name="T11" fmla="*/ 989 h 1233"/>
              <a:gd name="T12" fmla="*/ 2149 w 2954"/>
              <a:gd name="T13" fmla="*/ 1233 h 1233"/>
              <a:gd name="T14" fmla="*/ 2110 w 2954"/>
              <a:gd name="T15" fmla="*/ 1233 h 1233"/>
              <a:gd name="T16" fmla="*/ 2954 w 2954"/>
              <a:gd name="T17" fmla="*/ 951 h 1233"/>
              <a:gd name="T18" fmla="*/ 2110 w 2954"/>
              <a:gd name="T19" fmla="*/ 1233 h 1233"/>
              <a:gd name="T20" fmla="*/ 2033 w 2954"/>
              <a:gd name="T21" fmla="*/ 1233 h 1233"/>
              <a:gd name="T22" fmla="*/ 2954 w 2954"/>
              <a:gd name="T23" fmla="*/ 916 h 1233"/>
              <a:gd name="T24" fmla="*/ 1913 w 2954"/>
              <a:gd name="T25" fmla="*/ 1233 h 1233"/>
              <a:gd name="T26" fmla="*/ 2954 w 2954"/>
              <a:gd name="T27" fmla="*/ 886 h 1233"/>
              <a:gd name="T28" fmla="*/ 1913 w 2954"/>
              <a:gd name="T29" fmla="*/ 1233 h 1233"/>
              <a:gd name="T30" fmla="*/ 1868 w 2954"/>
              <a:gd name="T31" fmla="*/ 1233 h 1233"/>
              <a:gd name="T32" fmla="*/ 2954 w 2954"/>
              <a:gd name="T33" fmla="*/ 834 h 1233"/>
              <a:gd name="T34" fmla="*/ 1734 w 2954"/>
              <a:gd name="T35" fmla="*/ 1233 h 1233"/>
              <a:gd name="T36" fmla="*/ 2954 w 2954"/>
              <a:gd name="T37" fmla="*/ 795 h 1233"/>
              <a:gd name="T38" fmla="*/ 1734 w 2954"/>
              <a:gd name="T39" fmla="*/ 1233 h 1233"/>
              <a:gd name="T40" fmla="*/ 1685 w 2954"/>
              <a:gd name="T41" fmla="*/ 1233 h 1233"/>
              <a:gd name="T42" fmla="*/ 2954 w 2954"/>
              <a:gd name="T43" fmla="*/ 730 h 1233"/>
              <a:gd name="T44" fmla="*/ 1533 w 2954"/>
              <a:gd name="T45" fmla="*/ 1233 h 1233"/>
              <a:gd name="T46" fmla="*/ 2954 w 2954"/>
              <a:gd name="T47" fmla="*/ 681 h 1233"/>
              <a:gd name="T48" fmla="*/ 1533 w 2954"/>
              <a:gd name="T49" fmla="*/ 1233 h 1233"/>
              <a:gd name="T50" fmla="*/ 1479 w 2954"/>
              <a:gd name="T51" fmla="*/ 1233 h 1233"/>
              <a:gd name="T52" fmla="*/ 2954 w 2954"/>
              <a:gd name="T53" fmla="*/ 596 h 1233"/>
              <a:gd name="T54" fmla="*/ 1307 w 2954"/>
              <a:gd name="T55" fmla="*/ 1233 h 1233"/>
              <a:gd name="T56" fmla="*/ 2954 w 2954"/>
              <a:gd name="T57" fmla="*/ 531 h 1233"/>
              <a:gd name="T58" fmla="*/ 1307 w 2954"/>
              <a:gd name="T59" fmla="*/ 1233 h 1233"/>
              <a:gd name="T60" fmla="*/ 1247 w 2954"/>
              <a:gd name="T61" fmla="*/ 1233 h 1233"/>
              <a:gd name="T62" fmla="*/ 2954 w 2954"/>
              <a:gd name="T63" fmla="*/ 418 h 1233"/>
              <a:gd name="T64" fmla="*/ 1052 w 2954"/>
              <a:gd name="T65" fmla="*/ 1233 h 1233"/>
              <a:gd name="T66" fmla="*/ 2954 w 2954"/>
              <a:gd name="T67" fmla="*/ 329 h 1233"/>
              <a:gd name="T68" fmla="*/ 1052 w 2954"/>
              <a:gd name="T69" fmla="*/ 1233 h 1233"/>
              <a:gd name="T70" fmla="*/ 984 w 2954"/>
              <a:gd name="T71" fmla="*/ 1233 h 1233"/>
              <a:gd name="T72" fmla="*/ 2954 w 2954"/>
              <a:gd name="T73" fmla="*/ 171 h 1233"/>
              <a:gd name="T74" fmla="*/ 762 w 2954"/>
              <a:gd name="T75" fmla="*/ 1233 h 1233"/>
              <a:gd name="T76" fmla="*/ 2954 w 2954"/>
              <a:gd name="T77" fmla="*/ 41 h 1233"/>
              <a:gd name="T78" fmla="*/ 762 w 2954"/>
              <a:gd name="T79" fmla="*/ 1233 h 1233"/>
              <a:gd name="T80" fmla="*/ 2124 w 2954"/>
              <a:gd name="T81" fmla="*/ 0 h 1233"/>
              <a:gd name="T82" fmla="*/ 686 w 2954"/>
              <a:gd name="T83" fmla="*/ 1233 h 1233"/>
              <a:gd name="T84" fmla="*/ 1554 w 2954"/>
              <a:gd name="T85" fmla="*/ 0 h 1233"/>
              <a:gd name="T86" fmla="*/ 432 w 2954"/>
              <a:gd name="T87" fmla="*/ 1233 h 1233"/>
              <a:gd name="T88" fmla="*/ 1554 w 2954"/>
              <a:gd name="T89" fmla="*/ 0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4" h="1233">
                <a:moveTo>
                  <a:pt x="2318" y="1233"/>
                </a:moveTo>
                <a:cubicBezTo>
                  <a:pt x="2433" y="1163"/>
                  <a:pt x="2656" y="1097"/>
                  <a:pt x="2954" y="1044"/>
                </a:cubicBezTo>
                <a:cubicBezTo>
                  <a:pt x="2954" y="1038"/>
                  <a:pt x="2954" y="1038"/>
                  <a:pt x="2954" y="1038"/>
                </a:cubicBezTo>
                <a:cubicBezTo>
                  <a:pt x="2640" y="1092"/>
                  <a:pt x="2406" y="1161"/>
                  <a:pt x="2288" y="1233"/>
                </a:cubicBezTo>
                <a:lnTo>
                  <a:pt x="2318" y="1233"/>
                </a:lnTo>
                <a:close/>
                <a:moveTo>
                  <a:pt x="2251" y="1233"/>
                </a:moveTo>
                <a:cubicBezTo>
                  <a:pt x="2368" y="1154"/>
                  <a:pt x="2616" y="1077"/>
                  <a:pt x="2954" y="1018"/>
                </a:cubicBezTo>
                <a:cubicBezTo>
                  <a:pt x="2954" y="1012"/>
                  <a:pt x="2954" y="1012"/>
                  <a:pt x="2954" y="1012"/>
                </a:cubicBezTo>
                <a:cubicBezTo>
                  <a:pt x="2599" y="1072"/>
                  <a:pt x="2339" y="1151"/>
                  <a:pt x="2220" y="1233"/>
                </a:cubicBezTo>
                <a:lnTo>
                  <a:pt x="2251" y="1233"/>
                </a:lnTo>
                <a:close/>
                <a:moveTo>
                  <a:pt x="2182" y="1233"/>
                </a:moveTo>
                <a:cubicBezTo>
                  <a:pt x="2299" y="1143"/>
                  <a:pt x="2573" y="1057"/>
                  <a:pt x="2954" y="989"/>
                </a:cubicBezTo>
                <a:cubicBezTo>
                  <a:pt x="2954" y="983"/>
                  <a:pt x="2954" y="983"/>
                  <a:pt x="2954" y="983"/>
                </a:cubicBezTo>
                <a:cubicBezTo>
                  <a:pt x="2554" y="1051"/>
                  <a:pt x="2268" y="1140"/>
                  <a:pt x="2149" y="1233"/>
                </a:cubicBezTo>
                <a:lnTo>
                  <a:pt x="2182" y="1233"/>
                </a:lnTo>
                <a:close/>
                <a:moveTo>
                  <a:pt x="2110" y="1233"/>
                </a:moveTo>
                <a:cubicBezTo>
                  <a:pt x="2224" y="1132"/>
                  <a:pt x="2525" y="1034"/>
                  <a:pt x="2954" y="958"/>
                </a:cubicBezTo>
                <a:cubicBezTo>
                  <a:pt x="2954" y="951"/>
                  <a:pt x="2954" y="951"/>
                  <a:pt x="2954" y="951"/>
                </a:cubicBezTo>
                <a:cubicBezTo>
                  <a:pt x="2505" y="1027"/>
                  <a:pt x="2190" y="1129"/>
                  <a:pt x="2074" y="1233"/>
                </a:cubicBezTo>
                <a:lnTo>
                  <a:pt x="2110" y="1233"/>
                </a:lnTo>
                <a:close/>
                <a:moveTo>
                  <a:pt x="1996" y="1233"/>
                </a:moveTo>
                <a:cubicBezTo>
                  <a:pt x="2033" y="1233"/>
                  <a:pt x="2033" y="1233"/>
                  <a:pt x="2033" y="1233"/>
                </a:cubicBezTo>
                <a:cubicBezTo>
                  <a:pt x="2143" y="1120"/>
                  <a:pt x="2474" y="1008"/>
                  <a:pt x="2954" y="924"/>
                </a:cubicBezTo>
                <a:cubicBezTo>
                  <a:pt x="2954" y="916"/>
                  <a:pt x="2954" y="916"/>
                  <a:pt x="2954" y="916"/>
                </a:cubicBezTo>
                <a:cubicBezTo>
                  <a:pt x="2451" y="1001"/>
                  <a:pt x="2106" y="1117"/>
                  <a:pt x="1996" y="1233"/>
                </a:cubicBezTo>
                <a:close/>
                <a:moveTo>
                  <a:pt x="1913" y="1233"/>
                </a:moveTo>
                <a:cubicBezTo>
                  <a:pt x="1953" y="1233"/>
                  <a:pt x="1953" y="1233"/>
                  <a:pt x="1953" y="1233"/>
                </a:cubicBezTo>
                <a:cubicBezTo>
                  <a:pt x="2056" y="1107"/>
                  <a:pt x="2417" y="980"/>
                  <a:pt x="2954" y="886"/>
                </a:cubicBezTo>
                <a:cubicBezTo>
                  <a:pt x="2954" y="877"/>
                  <a:pt x="2954" y="877"/>
                  <a:pt x="2954" y="877"/>
                </a:cubicBezTo>
                <a:cubicBezTo>
                  <a:pt x="2392" y="972"/>
                  <a:pt x="2015" y="1103"/>
                  <a:pt x="1913" y="1233"/>
                </a:cubicBezTo>
                <a:close/>
                <a:moveTo>
                  <a:pt x="1826" y="1233"/>
                </a:moveTo>
                <a:cubicBezTo>
                  <a:pt x="1868" y="1233"/>
                  <a:pt x="1868" y="1233"/>
                  <a:pt x="1868" y="1233"/>
                </a:cubicBezTo>
                <a:cubicBezTo>
                  <a:pt x="1961" y="1093"/>
                  <a:pt x="2355" y="949"/>
                  <a:pt x="2954" y="843"/>
                </a:cubicBezTo>
                <a:cubicBezTo>
                  <a:pt x="2954" y="834"/>
                  <a:pt x="2954" y="834"/>
                  <a:pt x="2954" y="834"/>
                </a:cubicBezTo>
                <a:cubicBezTo>
                  <a:pt x="2327" y="940"/>
                  <a:pt x="1917" y="1088"/>
                  <a:pt x="1826" y="1233"/>
                </a:cubicBezTo>
                <a:close/>
                <a:moveTo>
                  <a:pt x="1734" y="1233"/>
                </a:moveTo>
                <a:cubicBezTo>
                  <a:pt x="1779" y="1233"/>
                  <a:pt x="1779" y="1233"/>
                  <a:pt x="1779" y="1233"/>
                </a:cubicBezTo>
                <a:cubicBezTo>
                  <a:pt x="1857" y="1077"/>
                  <a:pt x="2286" y="914"/>
                  <a:pt x="2954" y="795"/>
                </a:cubicBezTo>
                <a:cubicBezTo>
                  <a:pt x="2954" y="785"/>
                  <a:pt x="2954" y="785"/>
                  <a:pt x="2954" y="785"/>
                </a:cubicBezTo>
                <a:cubicBezTo>
                  <a:pt x="2256" y="904"/>
                  <a:pt x="1809" y="1072"/>
                  <a:pt x="1734" y="1233"/>
                </a:cubicBezTo>
                <a:close/>
                <a:moveTo>
                  <a:pt x="1636" y="1233"/>
                </a:moveTo>
                <a:cubicBezTo>
                  <a:pt x="1685" y="1233"/>
                  <a:pt x="1685" y="1233"/>
                  <a:pt x="1685" y="1233"/>
                </a:cubicBezTo>
                <a:cubicBezTo>
                  <a:pt x="1744" y="1059"/>
                  <a:pt x="2209" y="874"/>
                  <a:pt x="2954" y="742"/>
                </a:cubicBezTo>
                <a:cubicBezTo>
                  <a:pt x="2954" y="730"/>
                  <a:pt x="2954" y="730"/>
                  <a:pt x="2954" y="730"/>
                </a:cubicBezTo>
                <a:cubicBezTo>
                  <a:pt x="2176" y="863"/>
                  <a:pt x="1691" y="1054"/>
                  <a:pt x="1636" y="1233"/>
                </a:cubicBezTo>
                <a:close/>
                <a:moveTo>
                  <a:pt x="1533" y="1233"/>
                </a:moveTo>
                <a:cubicBezTo>
                  <a:pt x="1585" y="1233"/>
                  <a:pt x="1585" y="1233"/>
                  <a:pt x="1585" y="1233"/>
                </a:cubicBezTo>
                <a:cubicBezTo>
                  <a:pt x="1620" y="1040"/>
                  <a:pt x="2124" y="830"/>
                  <a:pt x="2954" y="681"/>
                </a:cubicBezTo>
                <a:cubicBezTo>
                  <a:pt x="2954" y="667"/>
                  <a:pt x="2954" y="667"/>
                  <a:pt x="2954" y="667"/>
                </a:cubicBezTo>
                <a:cubicBezTo>
                  <a:pt x="2086" y="817"/>
                  <a:pt x="1562" y="1034"/>
                  <a:pt x="1533" y="1233"/>
                </a:cubicBezTo>
                <a:close/>
                <a:moveTo>
                  <a:pt x="1423" y="1233"/>
                </a:moveTo>
                <a:cubicBezTo>
                  <a:pt x="1479" y="1233"/>
                  <a:pt x="1479" y="1233"/>
                  <a:pt x="1479" y="1233"/>
                </a:cubicBezTo>
                <a:cubicBezTo>
                  <a:pt x="1484" y="1018"/>
                  <a:pt x="2028" y="779"/>
                  <a:pt x="2954" y="611"/>
                </a:cubicBezTo>
                <a:cubicBezTo>
                  <a:pt x="2954" y="596"/>
                  <a:pt x="2954" y="596"/>
                  <a:pt x="2954" y="596"/>
                </a:cubicBezTo>
                <a:cubicBezTo>
                  <a:pt x="1986" y="765"/>
                  <a:pt x="1420" y="1012"/>
                  <a:pt x="1423" y="1233"/>
                </a:cubicBezTo>
                <a:close/>
                <a:moveTo>
                  <a:pt x="1307" y="1233"/>
                </a:moveTo>
                <a:cubicBezTo>
                  <a:pt x="1366" y="1233"/>
                  <a:pt x="1366" y="1233"/>
                  <a:pt x="1366" y="1233"/>
                </a:cubicBezTo>
                <a:cubicBezTo>
                  <a:pt x="1333" y="994"/>
                  <a:pt x="1920" y="721"/>
                  <a:pt x="2954" y="531"/>
                </a:cubicBezTo>
                <a:cubicBezTo>
                  <a:pt x="2954" y="514"/>
                  <a:pt x="2954" y="514"/>
                  <a:pt x="2954" y="514"/>
                </a:cubicBezTo>
                <a:cubicBezTo>
                  <a:pt x="1873" y="705"/>
                  <a:pt x="1262" y="987"/>
                  <a:pt x="1307" y="1233"/>
                </a:cubicBezTo>
                <a:close/>
                <a:moveTo>
                  <a:pt x="1184" y="1233"/>
                </a:moveTo>
                <a:cubicBezTo>
                  <a:pt x="1247" y="1233"/>
                  <a:pt x="1247" y="1233"/>
                  <a:pt x="1247" y="1233"/>
                </a:cubicBezTo>
                <a:cubicBezTo>
                  <a:pt x="1167" y="968"/>
                  <a:pt x="1797" y="654"/>
                  <a:pt x="2954" y="438"/>
                </a:cubicBezTo>
                <a:cubicBezTo>
                  <a:pt x="2954" y="418"/>
                  <a:pt x="2954" y="418"/>
                  <a:pt x="2954" y="418"/>
                </a:cubicBezTo>
                <a:cubicBezTo>
                  <a:pt x="1743" y="635"/>
                  <a:pt x="1088" y="960"/>
                  <a:pt x="1184" y="1233"/>
                </a:cubicBezTo>
                <a:close/>
                <a:moveTo>
                  <a:pt x="1052" y="1233"/>
                </a:moveTo>
                <a:cubicBezTo>
                  <a:pt x="1120" y="1233"/>
                  <a:pt x="1120" y="1233"/>
                  <a:pt x="1120" y="1233"/>
                </a:cubicBezTo>
                <a:cubicBezTo>
                  <a:pt x="981" y="937"/>
                  <a:pt x="1657" y="576"/>
                  <a:pt x="2954" y="329"/>
                </a:cubicBezTo>
                <a:cubicBezTo>
                  <a:pt x="2954" y="306"/>
                  <a:pt x="2954" y="306"/>
                  <a:pt x="2954" y="306"/>
                </a:cubicBezTo>
                <a:cubicBezTo>
                  <a:pt x="1595" y="553"/>
                  <a:pt x="893" y="928"/>
                  <a:pt x="1052" y="1233"/>
                </a:cubicBezTo>
                <a:close/>
                <a:moveTo>
                  <a:pt x="912" y="1233"/>
                </a:moveTo>
                <a:cubicBezTo>
                  <a:pt x="984" y="1233"/>
                  <a:pt x="984" y="1233"/>
                  <a:pt x="984" y="1233"/>
                </a:cubicBezTo>
                <a:cubicBezTo>
                  <a:pt x="774" y="903"/>
                  <a:pt x="1494" y="483"/>
                  <a:pt x="2954" y="198"/>
                </a:cubicBezTo>
                <a:cubicBezTo>
                  <a:pt x="2954" y="171"/>
                  <a:pt x="2954" y="171"/>
                  <a:pt x="2954" y="171"/>
                </a:cubicBezTo>
                <a:cubicBezTo>
                  <a:pt x="1422" y="457"/>
                  <a:pt x="675" y="893"/>
                  <a:pt x="912" y="1233"/>
                </a:cubicBezTo>
                <a:close/>
                <a:moveTo>
                  <a:pt x="762" y="1233"/>
                </a:moveTo>
                <a:cubicBezTo>
                  <a:pt x="840" y="1233"/>
                  <a:pt x="840" y="1233"/>
                  <a:pt x="840" y="1233"/>
                </a:cubicBezTo>
                <a:cubicBezTo>
                  <a:pt x="540" y="864"/>
                  <a:pt x="1303" y="372"/>
                  <a:pt x="2954" y="41"/>
                </a:cubicBezTo>
                <a:cubicBezTo>
                  <a:pt x="2954" y="8"/>
                  <a:pt x="2954" y="8"/>
                  <a:pt x="2954" y="8"/>
                </a:cubicBezTo>
                <a:cubicBezTo>
                  <a:pt x="1219" y="340"/>
                  <a:pt x="429" y="852"/>
                  <a:pt x="762" y="1233"/>
                </a:cubicBezTo>
                <a:close/>
                <a:moveTo>
                  <a:pt x="2303" y="0"/>
                </a:moveTo>
                <a:cubicBezTo>
                  <a:pt x="2124" y="0"/>
                  <a:pt x="2124" y="0"/>
                  <a:pt x="2124" y="0"/>
                </a:cubicBezTo>
                <a:cubicBezTo>
                  <a:pt x="752" y="380"/>
                  <a:pt x="219" y="871"/>
                  <a:pt x="603" y="1233"/>
                </a:cubicBezTo>
                <a:cubicBezTo>
                  <a:pt x="686" y="1233"/>
                  <a:pt x="686" y="1233"/>
                  <a:pt x="686" y="1233"/>
                </a:cubicBezTo>
                <a:cubicBezTo>
                  <a:pt x="325" y="870"/>
                  <a:pt x="895" y="379"/>
                  <a:pt x="2303" y="0"/>
                </a:cubicBezTo>
                <a:close/>
                <a:moveTo>
                  <a:pt x="1554" y="0"/>
                </a:moveTo>
                <a:cubicBezTo>
                  <a:pt x="1364" y="0"/>
                  <a:pt x="1364" y="0"/>
                  <a:pt x="1364" y="0"/>
                </a:cubicBezTo>
                <a:cubicBezTo>
                  <a:pt x="314" y="413"/>
                  <a:pt x="0" y="886"/>
                  <a:pt x="432" y="1233"/>
                </a:cubicBezTo>
                <a:cubicBezTo>
                  <a:pt x="522" y="1233"/>
                  <a:pt x="522" y="1233"/>
                  <a:pt x="522" y="1233"/>
                </a:cubicBezTo>
                <a:cubicBezTo>
                  <a:pt x="113" y="886"/>
                  <a:pt x="464" y="412"/>
                  <a:pt x="1554" y="0"/>
                </a:cubicBezTo>
                <a:close/>
              </a:path>
            </a:pathLst>
          </a:custGeom>
          <a:gradFill flip="none" rotWithShape="1">
            <a:gsLst>
              <a:gs pos="0">
                <a:schemeClr val="accent1">
                  <a:lumMod val="100000"/>
                  <a:alpha val="75000"/>
                </a:schemeClr>
              </a:gs>
              <a:gs pos="100000">
                <a:schemeClr val="accent1">
                  <a:lumMod val="75000"/>
                  <a:alpha val="75000"/>
                </a:schemeClr>
              </a:gs>
            </a:gsLst>
            <a:lin ang="16200000" scaled="1"/>
            <a:tileRect/>
          </a:gradFill>
          <a:ln>
            <a:noFill/>
          </a:ln>
        </p:spPr>
        <p:txBody>
          <a:bodyPr vert="horz" wrap="square" lIns="91440" tIns="45720" rIns="91440" bIns="45720" numCol="1" anchor="t" anchorCtr="0" compatLnSpc="1">
            <a:prstTxWarp prst="textNoShape">
              <a:avLst/>
            </a:prstTxWarp>
          </a:bodyPr>
          <a:lstStyle/>
          <a:p>
            <a:endParaRPr lang="fr-BE" dirty="0"/>
          </a:p>
        </p:txBody>
      </p:sp>
      <p:grpSp>
        <p:nvGrpSpPr>
          <p:cNvPr id="31" name="Group 290"/>
          <p:cNvGrpSpPr>
            <a:grpSpLocks noChangeAspect="1"/>
          </p:cNvGrpSpPr>
          <p:nvPr userDrawn="1"/>
        </p:nvGrpSpPr>
        <p:grpSpPr bwMode="gray">
          <a:xfrm>
            <a:off x="3957638" y="289375"/>
            <a:ext cx="1465262" cy="1017587"/>
            <a:chOff x="2414" y="272"/>
            <a:chExt cx="1162" cy="807"/>
          </a:xfrm>
        </p:grpSpPr>
        <p:sp>
          <p:nvSpPr>
            <p:cNvPr id="32"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3"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4"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5"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6"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7"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8"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9"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0"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1"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2"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3"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4"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5"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6"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7"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8"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9"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0"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1"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2"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3"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4"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5"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6"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7"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8"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9"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0"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1"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2"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3"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4"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5"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6"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7"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8"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9"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0"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1"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2"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3"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4"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5"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6"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7"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8"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9"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0"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1"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2"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3"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4"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5"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6"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7"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8"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9"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90"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grpSp>
      <p:sp>
        <p:nvSpPr>
          <p:cNvPr id="3" name="Title 2"/>
          <p:cNvSpPr>
            <a:spLocks noGrp="1"/>
          </p:cNvSpPr>
          <p:nvPr>
            <p:ph type="title"/>
          </p:nvPr>
        </p:nvSpPr>
        <p:spPr bwMode="gray">
          <a:xfrm>
            <a:off x="395288" y="2021113"/>
            <a:ext cx="8353425" cy="431800"/>
          </a:xfrm>
        </p:spPr>
        <p:txBody>
          <a:bodyPr/>
          <a:lstStyle>
            <a:lvl1pPr algn="ctr">
              <a:defRPr sz="1800" b="0">
                <a:solidFill>
                  <a:schemeClr val="bg2"/>
                </a:solidFill>
              </a:defRPr>
            </a:lvl1pPr>
          </a:lstStyle>
          <a:p>
            <a:endParaRPr lang="fr-BE" dirty="0"/>
          </a:p>
        </p:txBody>
      </p:sp>
      <p:sp>
        <p:nvSpPr>
          <p:cNvPr id="5" name="Text Placeholder 4"/>
          <p:cNvSpPr>
            <a:spLocks noGrp="1"/>
          </p:cNvSpPr>
          <p:nvPr>
            <p:ph type="body" sz="quarter" idx="10"/>
          </p:nvPr>
        </p:nvSpPr>
        <p:spPr bwMode="gray">
          <a:xfrm>
            <a:off x="395287" y="2514600"/>
            <a:ext cx="8353425" cy="914400"/>
          </a:xfrm>
        </p:spPr>
        <p:txBody>
          <a:bodyPr/>
          <a:lstStyle>
            <a:lvl1pPr marL="0" indent="0" algn="ctr">
              <a:spcBef>
                <a:spcPts val="600"/>
              </a:spcBef>
              <a:buFontTx/>
              <a:buNone/>
              <a:defRPr sz="3600" b="1">
                <a:solidFill>
                  <a:schemeClr val="accent6"/>
                </a:solidFill>
              </a:defRPr>
            </a:lvl1pPr>
            <a:lvl2pPr marL="0" indent="0" algn="ctr">
              <a:buFontTx/>
              <a:buNone/>
              <a:defRPr sz="3200" b="1">
                <a:solidFill>
                  <a:schemeClr val="accent6"/>
                </a:solidFill>
              </a:defRPr>
            </a:lvl2pPr>
            <a:lvl3pPr marL="0" indent="0" algn="ctr">
              <a:buFontTx/>
              <a:buNone/>
              <a:defRPr sz="3200" b="1">
                <a:solidFill>
                  <a:schemeClr val="accent6"/>
                </a:solidFill>
              </a:defRPr>
            </a:lvl3pPr>
            <a:lvl4pPr marL="0" indent="0" algn="ctr">
              <a:buFontTx/>
              <a:buNone/>
              <a:defRPr sz="3200" b="1">
                <a:solidFill>
                  <a:schemeClr val="accent6"/>
                </a:solidFill>
              </a:defRPr>
            </a:lvl4pPr>
            <a:lvl5pPr marL="0" indent="0" algn="ctr">
              <a:buFontTx/>
              <a:buNone/>
              <a:defRPr sz="3200" b="1">
                <a:solidFill>
                  <a:schemeClr val="accent6"/>
                </a:solidFill>
              </a:defRPr>
            </a:lvl5pPr>
          </a:lstStyle>
          <a:p>
            <a:pPr lvl="0"/>
            <a:endParaRPr lang="fr-BE" dirty="0"/>
          </a:p>
        </p:txBody>
      </p:sp>
      <p:grpSp>
        <p:nvGrpSpPr>
          <p:cNvPr id="91" name="Group 90"/>
          <p:cNvGrpSpPr/>
          <p:nvPr userDrawn="1"/>
        </p:nvGrpSpPr>
        <p:grpSpPr>
          <a:xfrm>
            <a:off x="467544" y="6317551"/>
            <a:ext cx="7789651" cy="540449"/>
            <a:chOff x="467544" y="6317551"/>
            <a:chExt cx="7789651" cy="540449"/>
          </a:xfrm>
        </p:grpSpPr>
        <p:grpSp>
          <p:nvGrpSpPr>
            <p:cNvPr id="11" name="Group 10"/>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12"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3"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4"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5"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6"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7"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8"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9"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0"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1"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2"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3"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4"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5"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gr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9"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dirty="0"/>
            </a:p>
          </p:txBody>
        </p:sp>
        <p:sp>
          <p:nvSpPr>
            <p:cNvPr id="30" name="TextBox 29"/>
            <p:cNvSpPr txBox="1"/>
            <p:nvPr userDrawn="1"/>
          </p:nvSpPr>
          <p:spPr bwMode="gray">
            <a:xfrm>
              <a:off x="4208088" y="6433591"/>
              <a:ext cx="729687" cy="307777"/>
            </a:xfrm>
            <a:prstGeom prst="rect">
              <a:avLst/>
            </a:prstGeom>
            <a:noFill/>
          </p:spPr>
          <p:txBody>
            <a:bodyPr wrap="none" rtlCol="0">
              <a:spAutoFit/>
            </a:bodyPr>
            <a:lstStyle/>
            <a:p>
              <a:r>
                <a:rPr lang="fr-BE" sz="700" b="0" i="1" dirty="0" smtClean="0">
                  <a:solidFill>
                    <a:schemeClr val="bg1"/>
                  </a:solidFill>
                </a:rPr>
                <a:t>Mobility and</a:t>
              </a:r>
            </a:p>
            <a:p>
              <a:r>
                <a:rPr lang="fr-BE" sz="700" b="0" i="1" dirty="0" smtClean="0">
                  <a:solidFill>
                    <a:schemeClr val="bg1"/>
                  </a:solidFill>
                </a:rPr>
                <a:t>Transport</a:t>
              </a:r>
              <a:endParaRPr lang="fr-BE" sz="700" b="0" i="1" dirty="0">
                <a:solidFill>
                  <a:schemeClr val="bg1"/>
                </a:solidFill>
              </a:endParaRPr>
            </a:p>
          </p:txBody>
        </p:sp>
      </p:grpSp>
      <p:sp>
        <p:nvSpPr>
          <p:cNvPr id="92" name="Text Placeholder 9"/>
          <p:cNvSpPr>
            <a:spLocks noGrp="1"/>
          </p:cNvSpPr>
          <p:nvPr>
            <p:ph type="body" sz="quarter" idx="11" hasCustomPrompt="1"/>
          </p:nvPr>
        </p:nvSpPr>
        <p:spPr>
          <a:xfrm>
            <a:off x="395288" y="3824858"/>
            <a:ext cx="8353424" cy="324222"/>
          </a:xfrm>
          <a:prstGeom prst="rect">
            <a:avLst/>
          </a:prstGeom>
        </p:spPr>
        <p:txBody>
          <a:bodyPr rIns="0"/>
          <a:lstStyle>
            <a:lvl1pPr marL="0" indent="0" algn="ctr">
              <a:buNone/>
              <a:defRPr lang="nl-BE" sz="1400" b="1" kern="1200" dirty="0">
                <a:solidFill>
                  <a:schemeClr val="bg1"/>
                </a:solidFill>
                <a:latin typeface="+mj-lt"/>
                <a:ea typeface="+mj-ea"/>
                <a:cs typeface="+mj-cs"/>
              </a:defRPr>
            </a:lvl1pPr>
          </a:lstStyle>
          <a:p>
            <a:pPr lvl="0"/>
            <a:r>
              <a:rPr lang="en-US" dirty="0"/>
              <a:t>Click to add text</a:t>
            </a:r>
            <a:endParaRPr lang="nl-BE" dirty="0"/>
          </a:p>
        </p:txBody>
      </p:sp>
    </p:spTree>
    <p:extLst>
      <p:ext uri="{BB962C8B-B14F-4D97-AF65-F5344CB8AC3E}">
        <p14:creationId xmlns:p14="http://schemas.microsoft.com/office/powerpoint/2010/main" val="3807511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userDrawn="1"/>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grpSp>
      <p:sp>
        <p:nvSpPr>
          <p:cNvPr id="86" name="Rectangle 85"/>
          <p:cNvSpPr/>
          <p:nvPr userDrawn="1"/>
        </p:nvSpPr>
        <p:spPr bwMode="gray">
          <a:xfrm>
            <a:off x="0" y="6021288"/>
            <a:ext cx="9144000" cy="836711"/>
          </a:xfrm>
          <a:prstGeom prst="rect">
            <a:avLst/>
          </a:prstGeom>
          <a:solidFill>
            <a:srgbClr val="192F7B"/>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000" b="1" i="0" u="none" strike="noStrike" cap="none" normalizeH="0" baseline="0" dirty="0" smtClean="0">
              <a:ln>
                <a:noFill/>
              </a:ln>
              <a:solidFill>
                <a:srgbClr val="FFD624"/>
              </a:solidFill>
              <a:effectLst/>
              <a:latin typeface="Verdana" panose="020B0604030504040204" pitchFamily="34" charset="0"/>
            </a:endParaRPr>
          </a:p>
        </p:txBody>
      </p:sp>
      <p:pic>
        <p:nvPicPr>
          <p:cNvPr id="88" name="Picture 87"/>
          <p:cNvPicPr>
            <a:picLocks noChangeAspect="1"/>
          </p:cNvPicPr>
          <p:nvPr userDrawn="1"/>
        </p:nvPicPr>
        <p:blipFill>
          <a:blip r:embed="rId2"/>
          <a:stretch>
            <a:fillRect/>
          </a:stretch>
        </p:blipFill>
        <p:spPr bwMode="gray">
          <a:xfrm>
            <a:off x="0" y="4640984"/>
            <a:ext cx="9144000" cy="2217015"/>
          </a:xfrm>
          <a:prstGeom prst="rect">
            <a:avLst/>
          </a:prstGeom>
        </p:spPr>
      </p:pic>
      <p:grpSp>
        <p:nvGrpSpPr>
          <p:cNvPr id="90" name="Group 89"/>
          <p:cNvGrpSpPr/>
          <p:nvPr userDrawn="1"/>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dirty="0"/>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smtClean="0">
                  <a:solidFill>
                    <a:schemeClr val="bg1"/>
                  </a:solidFill>
                </a:rPr>
                <a:t>Mobility and</a:t>
              </a:r>
            </a:p>
            <a:p>
              <a:r>
                <a:rPr lang="fr-BE" sz="700" b="0" i="1" dirty="0" smtClean="0">
                  <a:solidFill>
                    <a:schemeClr val="bg1"/>
                  </a:solidFill>
                </a:rPr>
                <a:t>Transport</a:t>
              </a:r>
              <a:endParaRPr lang="fr-BE" sz="700" b="0" i="1" dirty="0">
                <a:solidFill>
                  <a:schemeClr val="bg1"/>
                </a:solidFill>
              </a:endParaRPr>
            </a:p>
          </p:txBody>
        </p:sp>
      </p:grpSp>
      <p:sp>
        <p:nvSpPr>
          <p:cNvPr id="89"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67049539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p:cNvSpPr>
            <a:spLocks noGrp="1"/>
          </p:cNvSpPr>
          <p:nvPr>
            <p:ph type="title"/>
          </p:nvPr>
        </p:nvSpPr>
        <p:spPr bwMode="gray">
          <a:xfrm>
            <a:off x="971551" y="1897672"/>
            <a:ext cx="7200900" cy="431800"/>
          </a:xfrm>
        </p:spPr>
        <p:txBody>
          <a:bodyPr/>
          <a:lstStyle/>
          <a:p>
            <a:r>
              <a:rPr lang="en-US" dirty="0" smtClean="0"/>
              <a:t>Click to edit Master title style</a:t>
            </a:r>
            <a:endParaRPr lang="fr-BE" dirty="0"/>
          </a:p>
        </p:txBody>
      </p:sp>
      <p:sp>
        <p:nvSpPr>
          <p:cNvPr id="3" name="Content Placeholder 2"/>
          <p:cNvSpPr>
            <a:spLocks noGrp="1"/>
          </p:cNvSpPr>
          <p:nvPr>
            <p:ph idx="1" hasCustomPrompt="1"/>
          </p:nvPr>
        </p:nvSpPr>
        <p:spPr bwMode="gray">
          <a:xfrm>
            <a:off x="1276829" y="2647937"/>
            <a:ext cx="6895622" cy="3373350"/>
          </a:xfrm>
        </p:spPr>
        <p:txBody>
          <a:bodyPr/>
          <a:lstStyle>
            <a:lvl1pPr marL="182563" indent="-182563">
              <a:spcBef>
                <a:spcPts val="600"/>
              </a:spcBef>
              <a:spcAft>
                <a:spcPts val="1200"/>
              </a:spcAft>
              <a:buClr>
                <a:schemeClr val="bg1"/>
              </a:buClr>
              <a:defRPr sz="1400">
                <a:solidFill>
                  <a:schemeClr val="bg1"/>
                </a:solidFill>
              </a:defRPr>
            </a:lvl1pPr>
            <a:lvl2pPr marL="623888" indent="-166688">
              <a:spcBef>
                <a:spcPts val="600"/>
              </a:spcBef>
              <a:spcAft>
                <a:spcPts val="1200"/>
              </a:spcAft>
              <a:buClr>
                <a:schemeClr val="bg1"/>
              </a:buClr>
              <a:defRPr sz="1400">
                <a:solidFill>
                  <a:schemeClr val="bg1"/>
                </a:solidFill>
              </a:defRPr>
            </a:lvl2pPr>
            <a:lvl3pPr>
              <a:buClr>
                <a:schemeClr val="bg1"/>
              </a:buClr>
              <a:defRPr sz="1000">
                <a:solidFill>
                  <a:schemeClr val="bg1"/>
                </a:solidFill>
              </a:defRPr>
            </a:lvl3pPr>
            <a:lvl4pPr>
              <a:buClr>
                <a:schemeClr val="bg1"/>
              </a:buClr>
              <a:defRPr sz="1050">
                <a:solidFill>
                  <a:schemeClr val="bg1"/>
                </a:solidFill>
              </a:defRPr>
            </a:lvl4pPr>
            <a:lvl5pPr>
              <a:buClr>
                <a:schemeClr val="bg1"/>
              </a:buClr>
              <a:defRPr sz="1050">
                <a:solidFill>
                  <a:schemeClr val="bg1"/>
                </a:solidFill>
              </a:defRPr>
            </a:lvl5pPr>
          </a:lstStyle>
          <a:p>
            <a:pPr marL="180000" indent="-180000">
              <a:spcBef>
                <a:spcPts val="0"/>
              </a:spcBef>
            </a:pPr>
            <a:r>
              <a:rPr lang="en-GB" altLang="fr-FR" dirty="0" smtClean="0"/>
              <a:t>First level</a:t>
            </a:r>
          </a:p>
          <a:p>
            <a:pPr lvl="1"/>
            <a:r>
              <a:rPr lang="en-US" dirty="0" smtClean="0"/>
              <a:t>Second level</a:t>
            </a:r>
            <a:endParaRPr lang="fr-BE" dirty="0"/>
          </a:p>
        </p:txBody>
      </p:sp>
      <p:grpSp>
        <p:nvGrpSpPr>
          <p:cNvPr id="26" name="Group 290"/>
          <p:cNvGrpSpPr>
            <a:grpSpLocks noChangeAspect="1"/>
          </p:cNvGrpSpPr>
          <p:nvPr userDrawn="1"/>
        </p:nvGrpSpPr>
        <p:grpSpPr bwMode="gray">
          <a:xfrm>
            <a:off x="3957638" y="289375"/>
            <a:ext cx="1465262" cy="1017587"/>
            <a:chOff x="2414" y="272"/>
            <a:chExt cx="1162" cy="807"/>
          </a:xfrm>
        </p:grpSpPr>
        <p:sp>
          <p:nvSpPr>
            <p:cNvPr id="27" name="Freeform 291"/>
            <p:cNvSpPr>
              <a:spLocks noChangeAspect="1"/>
            </p:cNvSpPr>
            <p:nvPr userDrawn="1"/>
          </p:nvSpPr>
          <p:spPr bwMode="gray">
            <a:xfrm>
              <a:off x="2414" y="273"/>
              <a:ext cx="571" cy="211"/>
            </a:xfrm>
            <a:custGeom>
              <a:avLst/>
              <a:gdLst>
                <a:gd name="T0" fmla="*/ 0 w 1737"/>
                <a:gd name="T1" fmla="*/ 640 h 640"/>
                <a:gd name="T2" fmla="*/ 0 w 1737"/>
                <a:gd name="T3" fmla="*/ 640 h 640"/>
                <a:gd name="T4" fmla="*/ 1076 w 1737"/>
                <a:gd name="T5" fmla="*/ 500 h 640"/>
                <a:gd name="T6" fmla="*/ 1199 w 1737"/>
                <a:gd name="T7" fmla="*/ 473 h 640"/>
                <a:gd name="T8" fmla="*/ 1431 w 1737"/>
                <a:gd name="T9" fmla="*/ 368 h 640"/>
                <a:gd name="T10" fmla="*/ 1619 w 1737"/>
                <a:gd name="T11" fmla="*/ 188 h 640"/>
                <a:gd name="T12" fmla="*/ 1737 w 1737"/>
                <a:gd name="T13" fmla="*/ 28 h 640"/>
                <a:gd name="T14" fmla="*/ 1737 w 1737"/>
                <a:gd name="T15" fmla="*/ 0 h 640"/>
                <a:gd name="T16" fmla="*/ 1602 w 1737"/>
                <a:gd name="T17" fmla="*/ 175 h 640"/>
                <a:gd name="T18" fmla="*/ 1413 w 1737"/>
                <a:gd name="T19" fmla="*/ 339 h 640"/>
                <a:gd name="T20" fmla="*/ 1189 w 1737"/>
                <a:gd name="T21" fmla="*/ 435 h 640"/>
                <a:gd name="T22" fmla="*/ 1070 w 1737"/>
                <a:gd name="T23" fmla="*/ 458 h 640"/>
                <a:gd name="T24" fmla="*/ 982 w 1737"/>
                <a:gd name="T25" fmla="*/ 468 h 640"/>
                <a:gd name="T26" fmla="*/ 0 w 1737"/>
                <a:gd name="T27" fmla="*/ 572 h 640"/>
                <a:gd name="T28" fmla="*/ 0 w 1737"/>
                <a:gd name="T2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640">
                  <a:moveTo>
                    <a:pt x="0" y="640"/>
                  </a:moveTo>
                  <a:lnTo>
                    <a:pt x="0" y="640"/>
                  </a:lnTo>
                  <a:cubicBezTo>
                    <a:pt x="0" y="640"/>
                    <a:pt x="1046" y="504"/>
                    <a:pt x="1076" y="500"/>
                  </a:cubicBezTo>
                  <a:cubicBezTo>
                    <a:pt x="1121" y="492"/>
                    <a:pt x="1161" y="484"/>
                    <a:pt x="1199" y="473"/>
                  </a:cubicBezTo>
                  <a:cubicBezTo>
                    <a:pt x="1284" y="450"/>
                    <a:pt x="1362" y="415"/>
                    <a:pt x="1431" y="368"/>
                  </a:cubicBezTo>
                  <a:cubicBezTo>
                    <a:pt x="1497" y="324"/>
                    <a:pt x="1558" y="259"/>
                    <a:pt x="1619" y="188"/>
                  </a:cubicBezTo>
                  <a:cubicBezTo>
                    <a:pt x="1658" y="143"/>
                    <a:pt x="1699" y="85"/>
                    <a:pt x="1737" y="28"/>
                  </a:cubicBezTo>
                  <a:lnTo>
                    <a:pt x="1737" y="0"/>
                  </a:lnTo>
                  <a:cubicBezTo>
                    <a:pt x="1692" y="67"/>
                    <a:pt x="1647" y="125"/>
                    <a:pt x="1602" y="175"/>
                  </a:cubicBezTo>
                  <a:cubicBezTo>
                    <a:pt x="1541" y="243"/>
                    <a:pt x="1478" y="298"/>
                    <a:pt x="1413" y="339"/>
                  </a:cubicBezTo>
                  <a:cubicBezTo>
                    <a:pt x="1346" y="382"/>
                    <a:pt x="1271" y="414"/>
                    <a:pt x="1189" y="435"/>
                  </a:cubicBezTo>
                  <a:cubicBezTo>
                    <a:pt x="1153" y="444"/>
                    <a:pt x="1114" y="451"/>
                    <a:pt x="1070" y="458"/>
                  </a:cubicBezTo>
                  <a:cubicBezTo>
                    <a:pt x="1041" y="462"/>
                    <a:pt x="1011" y="465"/>
                    <a:pt x="982" y="468"/>
                  </a:cubicBezTo>
                  <a:cubicBezTo>
                    <a:pt x="971" y="469"/>
                    <a:pt x="0" y="572"/>
                    <a:pt x="0" y="572"/>
                  </a:cubicBezTo>
                  <a:lnTo>
                    <a:pt x="0" y="64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28" name="Freeform 292"/>
            <p:cNvSpPr>
              <a:spLocks noChangeAspect="1"/>
            </p:cNvSpPr>
            <p:nvPr userDrawn="1"/>
          </p:nvSpPr>
          <p:spPr bwMode="gray">
            <a:xfrm>
              <a:off x="2414" y="320"/>
              <a:ext cx="571" cy="194"/>
            </a:xfrm>
            <a:custGeom>
              <a:avLst/>
              <a:gdLst>
                <a:gd name="T0" fmla="*/ 1403 w 1737"/>
                <a:gd name="T1" fmla="*/ 323 h 591"/>
                <a:gd name="T2" fmla="*/ 1403 w 1737"/>
                <a:gd name="T3" fmla="*/ 323 h 591"/>
                <a:gd name="T4" fmla="*/ 1178 w 1737"/>
                <a:gd name="T5" fmla="*/ 405 h 591"/>
                <a:gd name="T6" fmla="*/ 1059 w 1737"/>
                <a:gd name="T7" fmla="*/ 423 h 591"/>
                <a:gd name="T8" fmla="*/ 980 w 1737"/>
                <a:gd name="T9" fmla="*/ 431 h 591"/>
                <a:gd name="T10" fmla="*/ 938 w 1737"/>
                <a:gd name="T11" fmla="*/ 434 h 591"/>
                <a:gd name="T12" fmla="*/ 0 w 1737"/>
                <a:gd name="T13" fmla="*/ 523 h 591"/>
                <a:gd name="T14" fmla="*/ 0 w 1737"/>
                <a:gd name="T15" fmla="*/ 591 h 591"/>
                <a:gd name="T16" fmla="*/ 942 w 1737"/>
                <a:gd name="T17" fmla="*/ 480 h 591"/>
                <a:gd name="T18" fmla="*/ 985 w 1737"/>
                <a:gd name="T19" fmla="*/ 475 h 591"/>
                <a:gd name="T20" fmla="*/ 1064 w 1737"/>
                <a:gd name="T21" fmla="*/ 466 h 591"/>
                <a:gd name="T22" fmla="*/ 1186 w 1737"/>
                <a:gd name="T23" fmla="*/ 444 h 591"/>
                <a:gd name="T24" fmla="*/ 1420 w 1737"/>
                <a:gd name="T25" fmla="*/ 353 h 591"/>
                <a:gd name="T26" fmla="*/ 1611 w 1737"/>
                <a:gd name="T27" fmla="*/ 186 h 591"/>
                <a:gd name="T28" fmla="*/ 1737 w 1737"/>
                <a:gd name="T29" fmla="*/ 25 h 591"/>
                <a:gd name="T30" fmla="*/ 1737 w 1737"/>
                <a:gd name="T31" fmla="*/ 0 h 591"/>
                <a:gd name="T32" fmla="*/ 1595 w 1737"/>
                <a:gd name="T33" fmla="*/ 170 h 591"/>
                <a:gd name="T34" fmla="*/ 1403 w 1737"/>
                <a:gd name="T35" fmla="*/ 32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591">
                  <a:moveTo>
                    <a:pt x="1403" y="323"/>
                  </a:moveTo>
                  <a:lnTo>
                    <a:pt x="1403" y="323"/>
                  </a:lnTo>
                  <a:cubicBezTo>
                    <a:pt x="1338" y="361"/>
                    <a:pt x="1262" y="389"/>
                    <a:pt x="1178" y="405"/>
                  </a:cubicBezTo>
                  <a:cubicBezTo>
                    <a:pt x="1143" y="413"/>
                    <a:pt x="1104" y="418"/>
                    <a:pt x="1059" y="423"/>
                  </a:cubicBezTo>
                  <a:cubicBezTo>
                    <a:pt x="1033" y="426"/>
                    <a:pt x="1007" y="428"/>
                    <a:pt x="980" y="431"/>
                  </a:cubicBezTo>
                  <a:cubicBezTo>
                    <a:pt x="966" y="432"/>
                    <a:pt x="952" y="433"/>
                    <a:pt x="938" y="434"/>
                  </a:cubicBezTo>
                  <a:cubicBezTo>
                    <a:pt x="617" y="463"/>
                    <a:pt x="298" y="494"/>
                    <a:pt x="0" y="523"/>
                  </a:cubicBezTo>
                  <a:lnTo>
                    <a:pt x="0" y="591"/>
                  </a:lnTo>
                  <a:cubicBezTo>
                    <a:pt x="300" y="554"/>
                    <a:pt x="622" y="516"/>
                    <a:pt x="942" y="480"/>
                  </a:cubicBezTo>
                  <a:cubicBezTo>
                    <a:pt x="957" y="478"/>
                    <a:pt x="971" y="476"/>
                    <a:pt x="985" y="475"/>
                  </a:cubicBezTo>
                  <a:cubicBezTo>
                    <a:pt x="1011" y="472"/>
                    <a:pt x="1038" y="469"/>
                    <a:pt x="1064" y="466"/>
                  </a:cubicBezTo>
                  <a:cubicBezTo>
                    <a:pt x="1110" y="460"/>
                    <a:pt x="1150" y="453"/>
                    <a:pt x="1186" y="444"/>
                  </a:cubicBezTo>
                  <a:cubicBezTo>
                    <a:pt x="1273" y="425"/>
                    <a:pt x="1352" y="394"/>
                    <a:pt x="1420" y="353"/>
                  </a:cubicBezTo>
                  <a:cubicBezTo>
                    <a:pt x="1487" y="313"/>
                    <a:pt x="1547" y="256"/>
                    <a:pt x="1611" y="186"/>
                  </a:cubicBezTo>
                  <a:cubicBezTo>
                    <a:pt x="1651" y="143"/>
                    <a:pt x="1695" y="82"/>
                    <a:pt x="1737" y="25"/>
                  </a:cubicBezTo>
                  <a:lnTo>
                    <a:pt x="1737" y="0"/>
                  </a:lnTo>
                  <a:cubicBezTo>
                    <a:pt x="1688" y="67"/>
                    <a:pt x="1641" y="123"/>
                    <a:pt x="1595" y="170"/>
                  </a:cubicBezTo>
                  <a:cubicBezTo>
                    <a:pt x="1533" y="235"/>
                    <a:pt x="1468" y="286"/>
                    <a:pt x="1403" y="32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29" name="Freeform 293"/>
            <p:cNvSpPr>
              <a:spLocks noChangeAspect="1"/>
            </p:cNvSpPr>
            <p:nvPr userDrawn="1"/>
          </p:nvSpPr>
          <p:spPr bwMode="gray">
            <a:xfrm>
              <a:off x="2414" y="367"/>
              <a:ext cx="571" cy="177"/>
            </a:xfrm>
            <a:custGeom>
              <a:avLst/>
              <a:gdLst>
                <a:gd name="T0" fmla="*/ 1586 w 1737"/>
                <a:gd name="T1" fmla="*/ 163 h 536"/>
                <a:gd name="T2" fmla="*/ 1586 w 1737"/>
                <a:gd name="T3" fmla="*/ 163 h 536"/>
                <a:gd name="T4" fmla="*/ 1388 w 1737"/>
                <a:gd name="T5" fmla="*/ 300 h 536"/>
                <a:gd name="T6" fmla="*/ 1162 w 1737"/>
                <a:gd name="T7" fmla="*/ 368 h 536"/>
                <a:gd name="T8" fmla="*/ 1044 w 1737"/>
                <a:gd name="T9" fmla="*/ 383 h 536"/>
                <a:gd name="T10" fmla="*/ 0 w 1737"/>
                <a:gd name="T11" fmla="*/ 469 h 536"/>
                <a:gd name="T12" fmla="*/ 0 w 1737"/>
                <a:gd name="T13" fmla="*/ 536 h 536"/>
                <a:gd name="T14" fmla="*/ 928 w 1737"/>
                <a:gd name="T15" fmla="*/ 438 h 536"/>
                <a:gd name="T16" fmla="*/ 1048 w 1737"/>
                <a:gd name="T17" fmla="*/ 425 h 536"/>
                <a:gd name="T18" fmla="*/ 1168 w 1737"/>
                <a:gd name="T19" fmla="*/ 407 h 536"/>
                <a:gd name="T20" fmla="*/ 1402 w 1737"/>
                <a:gd name="T21" fmla="*/ 330 h 536"/>
                <a:gd name="T22" fmla="*/ 1607 w 1737"/>
                <a:gd name="T23" fmla="*/ 174 h 536"/>
                <a:gd name="T24" fmla="*/ 1737 w 1737"/>
                <a:gd name="T25" fmla="*/ 23 h 536"/>
                <a:gd name="T26" fmla="*/ 1737 w 1737"/>
                <a:gd name="T27" fmla="*/ 0 h 536"/>
                <a:gd name="T28" fmla="*/ 1586 w 1737"/>
                <a:gd name="T29" fmla="*/ 163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536">
                  <a:moveTo>
                    <a:pt x="1586" y="163"/>
                  </a:moveTo>
                  <a:lnTo>
                    <a:pt x="1586" y="163"/>
                  </a:lnTo>
                  <a:cubicBezTo>
                    <a:pt x="1523" y="221"/>
                    <a:pt x="1456" y="267"/>
                    <a:pt x="1388" y="300"/>
                  </a:cubicBezTo>
                  <a:cubicBezTo>
                    <a:pt x="1322" y="332"/>
                    <a:pt x="1248" y="354"/>
                    <a:pt x="1162" y="368"/>
                  </a:cubicBezTo>
                  <a:cubicBezTo>
                    <a:pt x="1126" y="374"/>
                    <a:pt x="1088" y="379"/>
                    <a:pt x="1044" y="383"/>
                  </a:cubicBezTo>
                  <a:lnTo>
                    <a:pt x="0" y="469"/>
                  </a:lnTo>
                  <a:lnTo>
                    <a:pt x="0" y="536"/>
                  </a:lnTo>
                  <a:lnTo>
                    <a:pt x="928" y="438"/>
                  </a:lnTo>
                  <a:lnTo>
                    <a:pt x="1048" y="425"/>
                  </a:lnTo>
                  <a:cubicBezTo>
                    <a:pt x="1093" y="420"/>
                    <a:pt x="1133" y="414"/>
                    <a:pt x="1168" y="407"/>
                  </a:cubicBezTo>
                  <a:cubicBezTo>
                    <a:pt x="1258" y="391"/>
                    <a:pt x="1334" y="365"/>
                    <a:pt x="1402" y="330"/>
                  </a:cubicBezTo>
                  <a:cubicBezTo>
                    <a:pt x="1472" y="295"/>
                    <a:pt x="1542" y="237"/>
                    <a:pt x="1607" y="174"/>
                  </a:cubicBezTo>
                  <a:cubicBezTo>
                    <a:pt x="1650" y="133"/>
                    <a:pt x="1692" y="79"/>
                    <a:pt x="1737" y="23"/>
                  </a:cubicBezTo>
                  <a:lnTo>
                    <a:pt x="1737" y="0"/>
                  </a:lnTo>
                  <a:cubicBezTo>
                    <a:pt x="1685" y="64"/>
                    <a:pt x="1636" y="118"/>
                    <a:pt x="1586" y="163"/>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0" name="Freeform 294"/>
            <p:cNvSpPr>
              <a:spLocks noChangeAspect="1"/>
            </p:cNvSpPr>
            <p:nvPr userDrawn="1"/>
          </p:nvSpPr>
          <p:spPr bwMode="gray">
            <a:xfrm>
              <a:off x="2414" y="461"/>
              <a:ext cx="571" cy="143"/>
            </a:xfrm>
            <a:custGeom>
              <a:avLst/>
              <a:gdLst>
                <a:gd name="T0" fmla="*/ 1334 w 1737"/>
                <a:gd name="T1" fmla="*/ 231 h 435"/>
                <a:gd name="T2" fmla="*/ 1334 w 1737"/>
                <a:gd name="T3" fmla="*/ 231 h 435"/>
                <a:gd name="T4" fmla="*/ 1141 w 1737"/>
                <a:gd name="T5" fmla="*/ 293 h 435"/>
                <a:gd name="T6" fmla="*/ 982 w 1737"/>
                <a:gd name="T7" fmla="*/ 304 h 435"/>
                <a:gd name="T8" fmla="*/ 907 w 1737"/>
                <a:gd name="T9" fmla="*/ 308 h 435"/>
                <a:gd name="T10" fmla="*/ 436 w 1737"/>
                <a:gd name="T11" fmla="*/ 338 h 435"/>
                <a:gd name="T12" fmla="*/ 0 w 1737"/>
                <a:gd name="T13" fmla="*/ 367 h 435"/>
                <a:gd name="T14" fmla="*/ 0 w 1737"/>
                <a:gd name="T15" fmla="*/ 435 h 435"/>
                <a:gd name="T16" fmla="*/ 440 w 1737"/>
                <a:gd name="T17" fmla="*/ 394 h 435"/>
                <a:gd name="T18" fmla="*/ 910 w 1737"/>
                <a:gd name="T19" fmla="*/ 354 h 435"/>
                <a:gd name="T20" fmla="*/ 1027 w 1737"/>
                <a:gd name="T21" fmla="*/ 345 h 435"/>
                <a:gd name="T22" fmla="*/ 1145 w 1737"/>
                <a:gd name="T23" fmla="*/ 333 h 435"/>
                <a:gd name="T24" fmla="*/ 1379 w 1737"/>
                <a:gd name="T25" fmla="*/ 278 h 435"/>
                <a:gd name="T26" fmla="*/ 1589 w 1737"/>
                <a:gd name="T27" fmla="*/ 158 h 435"/>
                <a:gd name="T28" fmla="*/ 1737 w 1737"/>
                <a:gd name="T29" fmla="*/ 24 h 435"/>
                <a:gd name="T30" fmla="*/ 1737 w 1737"/>
                <a:gd name="T31" fmla="*/ 0 h 435"/>
                <a:gd name="T32" fmla="*/ 1587 w 1737"/>
                <a:gd name="T33" fmla="*/ 126 h 435"/>
                <a:gd name="T34" fmla="*/ 1334 w 1737"/>
                <a:gd name="T35" fmla="*/ 231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37" h="435">
                  <a:moveTo>
                    <a:pt x="1334" y="231"/>
                  </a:moveTo>
                  <a:lnTo>
                    <a:pt x="1334" y="231"/>
                  </a:lnTo>
                  <a:cubicBezTo>
                    <a:pt x="1273" y="265"/>
                    <a:pt x="1228" y="284"/>
                    <a:pt x="1141" y="293"/>
                  </a:cubicBezTo>
                  <a:cubicBezTo>
                    <a:pt x="1088" y="299"/>
                    <a:pt x="1035" y="302"/>
                    <a:pt x="982" y="304"/>
                  </a:cubicBezTo>
                  <a:cubicBezTo>
                    <a:pt x="957" y="305"/>
                    <a:pt x="932" y="307"/>
                    <a:pt x="907" y="308"/>
                  </a:cubicBezTo>
                  <a:cubicBezTo>
                    <a:pt x="749" y="317"/>
                    <a:pt x="594" y="327"/>
                    <a:pt x="436" y="338"/>
                  </a:cubicBezTo>
                  <a:lnTo>
                    <a:pt x="0" y="367"/>
                  </a:lnTo>
                  <a:lnTo>
                    <a:pt x="0" y="435"/>
                  </a:lnTo>
                  <a:lnTo>
                    <a:pt x="440" y="394"/>
                  </a:lnTo>
                  <a:cubicBezTo>
                    <a:pt x="583" y="382"/>
                    <a:pt x="748" y="367"/>
                    <a:pt x="910" y="354"/>
                  </a:cubicBezTo>
                  <a:lnTo>
                    <a:pt x="1027" y="345"/>
                  </a:lnTo>
                  <a:cubicBezTo>
                    <a:pt x="1073" y="341"/>
                    <a:pt x="1111" y="337"/>
                    <a:pt x="1145" y="333"/>
                  </a:cubicBezTo>
                  <a:cubicBezTo>
                    <a:pt x="1235" y="321"/>
                    <a:pt x="1311" y="303"/>
                    <a:pt x="1379" y="278"/>
                  </a:cubicBezTo>
                  <a:cubicBezTo>
                    <a:pt x="1451" y="250"/>
                    <a:pt x="1520" y="208"/>
                    <a:pt x="1589" y="158"/>
                  </a:cubicBezTo>
                  <a:cubicBezTo>
                    <a:pt x="1651" y="114"/>
                    <a:pt x="1737" y="25"/>
                    <a:pt x="1737" y="24"/>
                  </a:cubicBezTo>
                  <a:lnTo>
                    <a:pt x="1737" y="0"/>
                  </a:lnTo>
                  <a:cubicBezTo>
                    <a:pt x="1681" y="55"/>
                    <a:pt x="1648" y="86"/>
                    <a:pt x="1587" y="126"/>
                  </a:cubicBezTo>
                  <a:cubicBezTo>
                    <a:pt x="1514" y="174"/>
                    <a:pt x="1388" y="200"/>
                    <a:pt x="1334" y="23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1" name="Freeform 295"/>
            <p:cNvSpPr>
              <a:spLocks noChangeAspect="1"/>
            </p:cNvSpPr>
            <p:nvPr userDrawn="1"/>
          </p:nvSpPr>
          <p:spPr bwMode="gray">
            <a:xfrm>
              <a:off x="2414" y="517"/>
              <a:ext cx="571" cy="117"/>
            </a:xfrm>
            <a:custGeom>
              <a:avLst/>
              <a:gdLst>
                <a:gd name="T0" fmla="*/ 1356 w 1737"/>
                <a:gd name="T1" fmla="*/ 187 h 353"/>
                <a:gd name="T2" fmla="*/ 1356 w 1737"/>
                <a:gd name="T3" fmla="*/ 187 h 353"/>
                <a:gd name="T4" fmla="*/ 1129 w 1737"/>
                <a:gd name="T5" fmla="*/ 227 h 353"/>
                <a:gd name="T6" fmla="*/ 1014 w 1737"/>
                <a:gd name="T7" fmla="*/ 234 h 353"/>
                <a:gd name="T8" fmla="*/ 897 w 1737"/>
                <a:gd name="T9" fmla="*/ 240 h 353"/>
                <a:gd name="T10" fmla="*/ 0 w 1737"/>
                <a:gd name="T11" fmla="*/ 285 h 353"/>
                <a:gd name="T12" fmla="*/ 0 w 1737"/>
                <a:gd name="T13" fmla="*/ 353 h 353"/>
                <a:gd name="T14" fmla="*/ 900 w 1737"/>
                <a:gd name="T15" fmla="*/ 285 h 353"/>
                <a:gd name="T16" fmla="*/ 1016 w 1737"/>
                <a:gd name="T17" fmla="*/ 277 h 353"/>
                <a:gd name="T18" fmla="*/ 1133 w 1737"/>
                <a:gd name="T19" fmla="*/ 267 h 353"/>
                <a:gd name="T20" fmla="*/ 1366 w 1737"/>
                <a:gd name="T21" fmla="*/ 220 h 353"/>
                <a:gd name="T22" fmla="*/ 1582 w 1737"/>
                <a:gd name="T23" fmla="*/ 118 h 353"/>
                <a:gd name="T24" fmla="*/ 1737 w 1737"/>
                <a:gd name="T25" fmla="*/ 1 h 353"/>
                <a:gd name="T26" fmla="*/ 1737 w 1737"/>
                <a:gd name="T27" fmla="*/ 0 h 353"/>
                <a:gd name="T28" fmla="*/ 1568 w 1737"/>
                <a:gd name="T29" fmla="*/ 94 h 353"/>
                <a:gd name="T30" fmla="*/ 1356 w 1737"/>
                <a:gd name="T31" fmla="*/ 18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53">
                  <a:moveTo>
                    <a:pt x="1356" y="187"/>
                  </a:moveTo>
                  <a:lnTo>
                    <a:pt x="1356" y="187"/>
                  </a:lnTo>
                  <a:cubicBezTo>
                    <a:pt x="1290" y="207"/>
                    <a:pt x="1216" y="220"/>
                    <a:pt x="1129" y="227"/>
                  </a:cubicBezTo>
                  <a:cubicBezTo>
                    <a:pt x="1094" y="230"/>
                    <a:pt x="1057" y="233"/>
                    <a:pt x="1014" y="234"/>
                  </a:cubicBezTo>
                  <a:lnTo>
                    <a:pt x="897" y="240"/>
                  </a:lnTo>
                  <a:cubicBezTo>
                    <a:pt x="607" y="253"/>
                    <a:pt x="318" y="268"/>
                    <a:pt x="0" y="285"/>
                  </a:cubicBezTo>
                  <a:lnTo>
                    <a:pt x="0" y="353"/>
                  </a:lnTo>
                  <a:cubicBezTo>
                    <a:pt x="304" y="329"/>
                    <a:pt x="602" y="306"/>
                    <a:pt x="900" y="285"/>
                  </a:cubicBezTo>
                  <a:lnTo>
                    <a:pt x="1016" y="277"/>
                  </a:lnTo>
                  <a:cubicBezTo>
                    <a:pt x="1061" y="274"/>
                    <a:pt x="1098" y="271"/>
                    <a:pt x="1133" y="267"/>
                  </a:cubicBezTo>
                  <a:cubicBezTo>
                    <a:pt x="1222" y="257"/>
                    <a:pt x="1298" y="242"/>
                    <a:pt x="1366" y="220"/>
                  </a:cubicBezTo>
                  <a:cubicBezTo>
                    <a:pt x="1440" y="196"/>
                    <a:pt x="1513" y="162"/>
                    <a:pt x="1582" y="118"/>
                  </a:cubicBezTo>
                  <a:cubicBezTo>
                    <a:pt x="1633" y="86"/>
                    <a:pt x="1684" y="47"/>
                    <a:pt x="1737" y="1"/>
                  </a:cubicBezTo>
                  <a:lnTo>
                    <a:pt x="1737" y="0"/>
                  </a:lnTo>
                  <a:cubicBezTo>
                    <a:pt x="1679" y="49"/>
                    <a:pt x="1623" y="60"/>
                    <a:pt x="1568" y="94"/>
                  </a:cubicBezTo>
                  <a:cubicBezTo>
                    <a:pt x="1500" y="135"/>
                    <a:pt x="1429" y="166"/>
                    <a:pt x="1356" y="187"/>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2" name="Freeform 296"/>
            <p:cNvSpPr>
              <a:spLocks noChangeAspect="1"/>
            </p:cNvSpPr>
            <p:nvPr userDrawn="1"/>
          </p:nvSpPr>
          <p:spPr bwMode="gray">
            <a:xfrm>
              <a:off x="2414" y="555"/>
              <a:ext cx="571" cy="109"/>
            </a:xfrm>
            <a:custGeom>
              <a:avLst/>
              <a:gdLst>
                <a:gd name="T0" fmla="*/ 1345 w 1737"/>
                <a:gd name="T1" fmla="*/ 186 h 331"/>
                <a:gd name="T2" fmla="*/ 1345 w 1737"/>
                <a:gd name="T3" fmla="*/ 186 h 331"/>
                <a:gd name="T4" fmla="*/ 1119 w 1737"/>
                <a:gd name="T5" fmla="*/ 217 h 331"/>
                <a:gd name="T6" fmla="*/ 1004 w 1737"/>
                <a:gd name="T7" fmla="*/ 222 h 331"/>
                <a:gd name="T8" fmla="*/ 888 w 1737"/>
                <a:gd name="T9" fmla="*/ 227 h 331"/>
                <a:gd name="T10" fmla="*/ 0 w 1737"/>
                <a:gd name="T11" fmla="*/ 263 h 331"/>
                <a:gd name="T12" fmla="*/ 0 w 1737"/>
                <a:gd name="T13" fmla="*/ 331 h 331"/>
                <a:gd name="T14" fmla="*/ 891 w 1737"/>
                <a:gd name="T15" fmla="*/ 272 h 331"/>
                <a:gd name="T16" fmla="*/ 1006 w 1737"/>
                <a:gd name="T17" fmla="*/ 265 h 331"/>
                <a:gd name="T18" fmla="*/ 1122 w 1737"/>
                <a:gd name="T19" fmla="*/ 257 h 331"/>
                <a:gd name="T20" fmla="*/ 1353 w 1737"/>
                <a:gd name="T21" fmla="*/ 219 h 331"/>
                <a:gd name="T22" fmla="*/ 1573 w 1737"/>
                <a:gd name="T23" fmla="*/ 133 h 331"/>
                <a:gd name="T24" fmla="*/ 1737 w 1737"/>
                <a:gd name="T25" fmla="*/ 29 h 331"/>
                <a:gd name="T26" fmla="*/ 1737 w 1737"/>
                <a:gd name="T27" fmla="*/ 0 h 331"/>
                <a:gd name="T28" fmla="*/ 1561 w 1737"/>
                <a:gd name="T29" fmla="*/ 108 h 331"/>
                <a:gd name="T30" fmla="*/ 1345 w 1737"/>
                <a:gd name="T31" fmla="*/ 18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331">
                  <a:moveTo>
                    <a:pt x="1345" y="186"/>
                  </a:moveTo>
                  <a:lnTo>
                    <a:pt x="1345" y="186"/>
                  </a:lnTo>
                  <a:cubicBezTo>
                    <a:pt x="1279" y="201"/>
                    <a:pt x="1207" y="211"/>
                    <a:pt x="1119" y="217"/>
                  </a:cubicBezTo>
                  <a:cubicBezTo>
                    <a:pt x="1085" y="219"/>
                    <a:pt x="1049" y="221"/>
                    <a:pt x="1004" y="222"/>
                  </a:cubicBezTo>
                  <a:lnTo>
                    <a:pt x="888" y="227"/>
                  </a:lnTo>
                  <a:cubicBezTo>
                    <a:pt x="597" y="238"/>
                    <a:pt x="301" y="250"/>
                    <a:pt x="0" y="263"/>
                  </a:cubicBezTo>
                  <a:lnTo>
                    <a:pt x="0" y="331"/>
                  </a:lnTo>
                  <a:cubicBezTo>
                    <a:pt x="300" y="310"/>
                    <a:pt x="594" y="290"/>
                    <a:pt x="891" y="272"/>
                  </a:cubicBezTo>
                  <a:lnTo>
                    <a:pt x="1006" y="265"/>
                  </a:lnTo>
                  <a:cubicBezTo>
                    <a:pt x="1051" y="262"/>
                    <a:pt x="1088" y="260"/>
                    <a:pt x="1122" y="257"/>
                  </a:cubicBezTo>
                  <a:cubicBezTo>
                    <a:pt x="1212" y="248"/>
                    <a:pt x="1285" y="236"/>
                    <a:pt x="1353" y="219"/>
                  </a:cubicBezTo>
                  <a:cubicBezTo>
                    <a:pt x="1429" y="199"/>
                    <a:pt x="1503" y="170"/>
                    <a:pt x="1573" y="133"/>
                  </a:cubicBezTo>
                  <a:cubicBezTo>
                    <a:pt x="1627" y="105"/>
                    <a:pt x="1681" y="70"/>
                    <a:pt x="1737" y="29"/>
                  </a:cubicBezTo>
                  <a:lnTo>
                    <a:pt x="1737" y="0"/>
                  </a:lnTo>
                  <a:cubicBezTo>
                    <a:pt x="1676" y="44"/>
                    <a:pt x="1619" y="79"/>
                    <a:pt x="1561" y="108"/>
                  </a:cubicBezTo>
                  <a:cubicBezTo>
                    <a:pt x="1492" y="142"/>
                    <a:pt x="1420" y="168"/>
                    <a:pt x="1345" y="186"/>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3" name="Freeform 297"/>
            <p:cNvSpPr>
              <a:spLocks noChangeAspect="1"/>
            </p:cNvSpPr>
            <p:nvPr userDrawn="1"/>
          </p:nvSpPr>
          <p:spPr bwMode="gray">
            <a:xfrm>
              <a:off x="2414" y="603"/>
              <a:ext cx="571" cy="90"/>
            </a:xfrm>
            <a:custGeom>
              <a:avLst/>
              <a:gdLst>
                <a:gd name="T0" fmla="*/ 1336 w 1737"/>
                <a:gd name="T1" fmla="*/ 152 h 275"/>
                <a:gd name="T2" fmla="*/ 1336 w 1737"/>
                <a:gd name="T3" fmla="*/ 152 h 275"/>
                <a:gd name="T4" fmla="*/ 1110 w 1737"/>
                <a:gd name="T5" fmla="*/ 176 h 275"/>
                <a:gd name="T6" fmla="*/ 996 w 1737"/>
                <a:gd name="T7" fmla="*/ 180 h 275"/>
                <a:gd name="T8" fmla="*/ 0 w 1737"/>
                <a:gd name="T9" fmla="*/ 207 h 275"/>
                <a:gd name="T10" fmla="*/ 0 w 1737"/>
                <a:gd name="T11" fmla="*/ 275 h 275"/>
                <a:gd name="T12" fmla="*/ 883 w 1737"/>
                <a:gd name="T13" fmla="*/ 228 h 275"/>
                <a:gd name="T14" fmla="*/ 997 w 1737"/>
                <a:gd name="T15" fmla="*/ 223 h 275"/>
                <a:gd name="T16" fmla="*/ 1112 w 1737"/>
                <a:gd name="T17" fmla="*/ 216 h 275"/>
                <a:gd name="T18" fmla="*/ 1342 w 1737"/>
                <a:gd name="T19" fmla="*/ 185 h 275"/>
                <a:gd name="T20" fmla="*/ 1564 w 1737"/>
                <a:gd name="T21" fmla="*/ 116 h 275"/>
                <a:gd name="T22" fmla="*/ 1737 w 1737"/>
                <a:gd name="T23" fmla="*/ 27 h 275"/>
                <a:gd name="T24" fmla="*/ 1737 w 1737"/>
                <a:gd name="T25" fmla="*/ 0 h 275"/>
                <a:gd name="T26" fmla="*/ 1554 w 1737"/>
                <a:gd name="T27" fmla="*/ 89 h 275"/>
                <a:gd name="T28" fmla="*/ 1336 w 1737"/>
                <a:gd name="T29" fmla="*/ 15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37" h="275">
                  <a:moveTo>
                    <a:pt x="1336" y="152"/>
                  </a:moveTo>
                  <a:lnTo>
                    <a:pt x="1336" y="152"/>
                  </a:lnTo>
                  <a:cubicBezTo>
                    <a:pt x="1269" y="164"/>
                    <a:pt x="1197" y="172"/>
                    <a:pt x="1110" y="176"/>
                  </a:cubicBezTo>
                  <a:cubicBezTo>
                    <a:pt x="1077" y="178"/>
                    <a:pt x="1042" y="179"/>
                    <a:pt x="996" y="180"/>
                  </a:cubicBezTo>
                  <a:lnTo>
                    <a:pt x="0" y="207"/>
                  </a:lnTo>
                  <a:lnTo>
                    <a:pt x="0" y="275"/>
                  </a:lnTo>
                  <a:lnTo>
                    <a:pt x="883" y="228"/>
                  </a:lnTo>
                  <a:lnTo>
                    <a:pt x="997" y="223"/>
                  </a:lnTo>
                  <a:cubicBezTo>
                    <a:pt x="1042" y="221"/>
                    <a:pt x="1079" y="218"/>
                    <a:pt x="1112" y="216"/>
                  </a:cubicBezTo>
                  <a:cubicBezTo>
                    <a:pt x="1201" y="209"/>
                    <a:pt x="1274" y="199"/>
                    <a:pt x="1342" y="185"/>
                  </a:cubicBezTo>
                  <a:cubicBezTo>
                    <a:pt x="1419" y="169"/>
                    <a:pt x="1494" y="146"/>
                    <a:pt x="1564" y="116"/>
                  </a:cubicBezTo>
                  <a:cubicBezTo>
                    <a:pt x="1621" y="92"/>
                    <a:pt x="1678" y="62"/>
                    <a:pt x="1737" y="27"/>
                  </a:cubicBezTo>
                  <a:lnTo>
                    <a:pt x="1737" y="0"/>
                  </a:lnTo>
                  <a:cubicBezTo>
                    <a:pt x="1673" y="36"/>
                    <a:pt x="1613" y="66"/>
                    <a:pt x="1554" y="89"/>
                  </a:cubicBezTo>
                  <a:cubicBezTo>
                    <a:pt x="1484" y="117"/>
                    <a:pt x="1411" y="138"/>
                    <a:pt x="1336" y="15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4" name="Freeform 298"/>
            <p:cNvSpPr>
              <a:spLocks noChangeAspect="1"/>
            </p:cNvSpPr>
            <p:nvPr userDrawn="1"/>
          </p:nvSpPr>
          <p:spPr bwMode="gray">
            <a:xfrm>
              <a:off x="2414" y="649"/>
              <a:ext cx="571" cy="75"/>
            </a:xfrm>
            <a:custGeom>
              <a:avLst/>
              <a:gdLst>
                <a:gd name="T0" fmla="*/ 1328 w 1737"/>
                <a:gd name="T1" fmla="*/ 121 h 226"/>
                <a:gd name="T2" fmla="*/ 1328 w 1737"/>
                <a:gd name="T3" fmla="*/ 121 h 226"/>
                <a:gd name="T4" fmla="*/ 958 w 1737"/>
                <a:gd name="T5" fmla="*/ 141 h 226"/>
                <a:gd name="T6" fmla="*/ 874 w 1737"/>
                <a:gd name="T7" fmla="*/ 143 h 226"/>
                <a:gd name="T8" fmla="*/ 0 w 1737"/>
                <a:gd name="T9" fmla="*/ 158 h 226"/>
                <a:gd name="T10" fmla="*/ 0 w 1737"/>
                <a:gd name="T11" fmla="*/ 226 h 226"/>
                <a:gd name="T12" fmla="*/ 876 w 1737"/>
                <a:gd name="T13" fmla="*/ 188 h 226"/>
                <a:gd name="T14" fmla="*/ 959 w 1737"/>
                <a:gd name="T15" fmla="*/ 185 h 226"/>
                <a:gd name="T16" fmla="*/ 1332 w 1737"/>
                <a:gd name="T17" fmla="*/ 155 h 226"/>
                <a:gd name="T18" fmla="*/ 1557 w 1737"/>
                <a:gd name="T19" fmla="*/ 101 h 226"/>
                <a:gd name="T20" fmla="*/ 1737 w 1737"/>
                <a:gd name="T21" fmla="*/ 26 h 226"/>
                <a:gd name="T22" fmla="*/ 1737 w 1737"/>
                <a:gd name="T23" fmla="*/ 0 h 226"/>
                <a:gd name="T24" fmla="*/ 1548 w 1737"/>
                <a:gd name="T25" fmla="*/ 74 h 226"/>
                <a:gd name="T26" fmla="*/ 1328 w 1737"/>
                <a:gd name="T27" fmla="*/ 1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226">
                  <a:moveTo>
                    <a:pt x="1328" y="121"/>
                  </a:moveTo>
                  <a:lnTo>
                    <a:pt x="1328" y="121"/>
                  </a:lnTo>
                  <a:cubicBezTo>
                    <a:pt x="1205" y="138"/>
                    <a:pt x="1080" y="139"/>
                    <a:pt x="958" y="141"/>
                  </a:cubicBezTo>
                  <a:cubicBezTo>
                    <a:pt x="930" y="142"/>
                    <a:pt x="902" y="142"/>
                    <a:pt x="874" y="143"/>
                  </a:cubicBezTo>
                  <a:lnTo>
                    <a:pt x="0" y="158"/>
                  </a:lnTo>
                  <a:lnTo>
                    <a:pt x="0" y="226"/>
                  </a:lnTo>
                  <a:lnTo>
                    <a:pt x="876" y="188"/>
                  </a:lnTo>
                  <a:cubicBezTo>
                    <a:pt x="904" y="187"/>
                    <a:pt x="931" y="186"/>
                    <a:pt x="959" y="185"/>
                  </a:cubicBezTo>
                  <a:cubicBezTo>
                    <a:pt x="1082" y="180"/>
                    <a:pt x="1209" y="175"/>
                    <a:pt x="1332" y="155"/>
                  </a:cubicBezTo>
                  <a:cubicBezTo>
                    <a:pt x="1411" y="143"/>
                    <a:pt x="1486" y="124"/>
                    <a:pt x="1557" y="101"/>
                  </a:cubicBezTo>
                  <a:cubicBezTo>
                    <a:pt x="1615" y="81"/>
                    <a:pt x="1676" y="56"/>
                    <a:pt x="1737" y="26"/>
                  </a:cubicBezTo>
                  <a:lnTo>
                    <a:pt x="1737" y="0"/>
                  </a:lnTo>
                  <a:cubicBezTo>
                    <a:pt x="1672" y="30"/>
                    <a:pt x="1609" y="55"/>
                    <a:pt x="1548" y="74"/>
                  </a:cubicBezTo>
                  <a:cubicBezTo>
                    <a:pt x="1479" y="95"/>
                    <a:pt x="1405" y="111"/>
                    <a:pt x="1328" y="121"/>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5" name="Freeform 299"/>
            <p:cNvSpPr>
              <a:spLocks noChangeAspect="1"/>
            </p:cNvSpPr>
            <p:nvPr userDrawn="1"/>
          </p:nvSpPr>
          <p:spPr bwMode="gray">
            <a:xfrm>
              <a:off x="2414" y="696"/>
              <a:ext cx="571" cy="57"/>
            </a:xfrm>
            <a:custGeom>
              <a:avLst/>
              <a:gdLst>
                <a:gd name="T0" fmla="*/ 1321 w 1737"/>
                <a:gd name="T1" fmla="*/ 89 h 173"/>
                <a:gd name="T2" fmla="*/ 1321 w 1737"/>
                <a:gd name="T3" fmla="*/ 89 h 173"/>
                <a:gd name="T4" fmla="*/ 976 w 1737"/>
                <a:gd name="T5" fmla="*/ 99 h 173"/>
                <a:gd name="T6" fmla="*/ 870 w 1737"/>
                <a:gd name="T7" fmla="*/ 99 h 173"/>
                <a:gd name="T8" fmla="*/ 0 w 1737"/>
                <a:gd name="T9" fmla="*/ 105 h 173"/>
                <a:gd name="T10" fmla="*/ 0 w 1737"/>
                <a:gd name="T11" fmla="*/ 173 h 173"/>
                <a:gd name="T12" fmla="*/ 871 w 1737"/>
                <a:gd name="T13" fmla="*/ 145 h 173"/>
                <a:gd name="T14" fmla="*/ 976 w 1737"/>
                <a:gd name="T15" fmla="*/ 142 h 173"/>
                <a:gd name="T16" fmla="*/ 1324 w 1737"/>
                <a:gd name="T17" fmla="*/ 123 h 173"/>
                <a:gd name="T18" fmla="*/ 1549 w 1737"/>
                <a:gd name="T19" fmla="*/ 84 h 173"/>
                <a:gd name="T20" fmla="*/ 1737 w 1737"/>
                <a:gd name="T21" fmla="*/ 25 h 173"/>
                <a:gd name="T22" fmla="*/ 1737 w 1737"/>
                <a:gd name="T23" fmla="*/ 0 h 173"/>
                <a:gd name="T24" fmla="*/ 1543 w 1737"/>
                <a:gd name="T25" fmla="*/ 57 h 173"/>
                <a:gd name="T26" fmla="*/ 1321 w 1737"/>
                <a:gd name="T27" fmla="*/ 8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7" h="173">
                  <a:moveTo>
                    <a:pt x="1321" y="89"/>
                  </a:moveTo>
                  <a:lnTo>
                    <a:pt x="1321" y="89"/>
                  </a:lnTo>
                  <a:cubicBezTo>
                    <a:pt x="1206" y="99"/>
                    <a:pt x="1089" y="99"/>
                    <a:pt x="976" y="99"/>
                  </a:cubicBezTo>
                  <a:cubicBezTo>
                    <a:pt x="940" y="99"/>
                    <a:pt x="905" y="99"/>
                    <a:pt x="870" y="99"/>
                  </a:cubicBezTo>
                  <a:cubicBezTo>
                    <a:pt x="580" y="100"/>
                    <a:pt x="293" y="103"/>
                    <a:pt x="0" y="105"/>
                  </a:cubicBezTo>
                  <a:lnTo>
                    <a:pt x="0" y="173"/>
                  </a:lnTo>
                  <a:cubicBezTo>
                    <a:pt x="279" y="163"/>
                    <a:pt x="575" y="153"/>
                    <a:pt x="871" y="145"/>
                  </a:cubicBezTo>
                  <a:cubicBezTo>
                    <a:pt x="906" y="143"/>
                    <a:pt x="941" y="143"/>
                    <a:pt x="976" y="142"/>
                  </a:cubicBezTo>
                  <a:cubicBezTo>
                    <a:pt x="1090" y="139"/>
                    <a:pt x="1208" y="136"/>
                    <a:pt x="1324" y="123"/>
                  </a:cubicBezTo>
                  <a:cubicBezTo>
                    <a:pt x="1405" y="115"/>
                    <a:pt x="1478" y="102"/>
                    <a:pt x="1549" y="84"/>
                  </a:cubicBezTo>
                  <a:cubicBezTo>
                    <a:pt x="1610" y="69"/>
                    <a:pt x="1673" y="49"/>
                    <a:pt x="1737" y="25"/>
                  </a:cubicBezTo>
                  <a:lnTo>
                    <a:pt x="1737" y="0"/>
                  </a:lnTo>
                  <a:cubicBezTo>
                    <a:pt x="1671" y="24"/>
                    <a:pt x="1606" y="43"/>
                    <a:pt x="1543" y="57"/>
                  </a:cubicBezTo>
                  <a:cubicBezTo>
                    <a:pt x="1473" y="72"/>
                    <a:pt x="1400" y="83"/>
                    <a:pt x="1321" y="89"/>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6" name="Freeform 300"/>
            <p:cNvSpPr>
              <a:spLocks noChangeAspect="1"/>
            </p:cNvSpPr>
            <p:nvPr userDrawn="1"/>
          </p:nvSpPr>
          <p:spPr bwMode="gray">
            <a:xfrm>
              <a:off x="2414" y="744"/>
              <a:ext cx="571" cy="40"/>
            </a:xfrm>
            <a:custGeom>
              <a:avLst/>
              <a:gdLst>
                <a:gd name="T0" fmla="*/ 1316 w 1737"/>
                <a:gd name="T1" fmla="*/ 55 h 121"/>
                <a:gd name="T2" fmla="*/ 1316 w 1737"/>
                <a:gd name="T3" fmla="*/ 55 h 121"/>
                <a:gd name="T4" fmla="*/ 1158 w 1737"/>
                <a:gd name="T5" fmla="*/ 58 h 121"/>
                <a:gd name="T6" fmla="*/ 1092 w 1737"/>
                <a:gd name="T7" fmla="*/ 58 h 121"/>
                <a:gd name="T8" fmla="*/ 866 w 1737"/>
                <a:gd name="T9" fmla="*/ 55 h 121"/>
                <a:gd name="T10" fmla="*/ 416 w 1737"/>
                <a:gd name="T11" fmla="*/ 53 h 121"/>
                <a:gd name="T12" fmla="*/ 0 w 1737"/>
                <a:gd name="T13" fmla="*/ 54 h 121"/>
                <a:gd name="T14" fmla="*/ 0 w 1737"/>
                <a:gd name="T15" fmla="*/ 121 h 121"/>
                <a:gd name="T16" fmla="*/ 417 w 1737"/>
                <a:gd name="T17" fmla="*/ 110 h 121"/>
                <a:gd name="T18" fmla="*/ 867 w 1737"/>
                <a:gd name="T19" fmla="*/ 100 h 121"/>
                <a:gd name="T20" fmla="*/ 1092 w 1737"/>
                <a:gd name="T21" fmla="*/ 97 h 121"/>
                <a:gd name="T22" fmla="*/ 1318 w 1737"/>
                <a:gd name="T23" fmla="*/ 89 h 121"/>
                <a:gd name="T24" fmla="*/ 1543 w 1737"/>
                <a:gd name="T25" fmla="*/ 64 h 121"/>
                <a:gd name="T26" fmla="*/ 1737 w 1737"/>
                <a:gd name="T27" fmla="*/ 24 h 121"/>
                <a:gd name="T28" fmla="*/ 1737 w 1737"/>
                <a:gd name="T29" fmla="*/ 0 h 121"/>
                <a:gd name="T30" fmla="*/ 1539 w 1737"/>
                <a:gd name="T31" fmla="*/ 36 h 121"/>
                <a:gd name="T32" fmla="*/ 1316 w 1737"/>
                <a:gd name="T33" fmla="*/ 5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7" h="121">
                  <a:moveTo>
                    <a:pt x="1316" y="55"/>
                  </a:moveTo>
                  <a:lnTo>
                    <a:pt x="1316" y="55"/>
                  </a:lnTo>
                  <a:cubicBezTo>
                    <a:pt x="1269" y="57"/>
                    <a:pt x="1217" y="58"/>
                    <a:pt x="1158" y="58"/>
                  </a:cubicBezTo>
                  <a:cubicBezTo>
                    <a:pt x="1136" y="58"/>
                    <a:pt x="1114" y="58"/>
                    <a:pt x="1092" y="58"/>
                  </a:cubicBezTo>
                  <a:lnTo>
                    <a:pt x="866" y="55"/>
                  </a:lnTo>
                  <a:cubicBezTo>
                    <a:pt x="713" y="54"/>
                    <a:pt x="559" y="53"/>
                    <a:pt x="416" y="53"/>
                  </a:cubicBezTo>
                  <a:lnTo>
                    <a:pt x="0" y="54"/>
                  </a:lnTo>
                  <a:lnTo>
                    <a:pt x="0" y="121"/>
                  </a:lnTo>
                  <a:lnTo>
                    <a:pt x="417" y="110"/>
                  </a:lnTo>
                  <a:cubicBezTo>
                    <a:pt x="560" y="107"/>
                    <a:pt x="714" y="103"/>
                    <a:pt x="867" y="100"/>
                  </a:cubicBezTo>
                  <a:lnTo>
                    <a:pt x="1092" y="97"/>
                  </a:lnTo>
                  <a:cubicBezTo>
                    <a:pt x="1154" y="96"/>
                    <a:pt x="1236" y="94"/>
                    <a:pt x="1318" y="89"/>
                  </a:cubicBezTo>
                  <a:cubicBezTo>
                    <a:pt x="1399" y="84"/>
                    <a:pt x="1473" y="76"/>
                    <a:pt x="1543" y="64"/>
                  </a:cubicBezTo>
                  <a:cubicBezTo>
                    <a:pt x="1607" y="54"/>
                    <a:pt x="1672" y="41"/>
                    <a:pt x="1737" y="24"/>
                  </a:cubicBezTo>
                  <a:lnTo>
                    <a:pt x="1737" y="0"/>
                  </a:lnTo>
                  <a:cubicBezTo>
                    <a:pt x="1670" y="16"/>
                    <a:pt x="1604" y="28"/>
                    <a:pt x="1539" y="36"/>
                  </a:cubicBezTo>
                  <a:cubicBezTo>
                    <a:pt x="1469" y="46"/>
                    <a:pt x="1396" y="52"/>
                    <a:pt x="1316" y="55"/>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7" name="Freeform 301"/>
            <p:cNvSpPr>
              <a:spLocks noChangeAspect="1"/>
            </p:cNvSpPr>
            <p:nvPr userDrawn="1"/>
          </p:nvSpPr>
          <p:spPr bwMode="gray">
            <a:xfrm>
              <a:off x="2414" y="790"/>
              <a:ext cx="571" cy="23"/>
            </a:xfrm>
            <a:custGeom>
              <a:avLst/>
              <a:gdLst>
                <a:gd name="T0" fmla="*/ 1089 w 1737"/>
                <a:gd name="T1" fmla="*/ 22 h 72"/>
                <a:gd name="T2" fmla="*/ 1089 w 1737"/>
                <a:gd name="T3" fmla="*/ 22 h 72"/>
                <a:gd name="T4" fmla="*/ 865 w 1737"/>
                <a:gd name="T5" fmla="*/ 20 h 72"/>
                <a:gd name="T6" fmla="*/ 0 w 1737"/>
                <a:gd name="T7" fmla="*/ 5 h 72"/>
                <a:gd name="T8" fmla="*/ 0 w 1737"/>
                <a:gd name="T9" fmla="*/ 72 h 72"/>
                <a:gd name="T10" fmla="*/ 865 w 1737"/>
                <a:gd name="T11" fmla="*/ 65 h 72"/>
                <a:gd name="T12" fmla="*/ 1090 w 1737"/>
                <a:gd name="T13" fmla="*/ 62 h 72"/>
                <a:gd name="T14" fmla="*/ 1315 w 1737"/>
                <a:gd name="T15" fmla="*/ 57 h 72"/>
                <a:gd name="T16" fmla="*/ 1737 w 1737"/>
                <a:gd name="T17" fmla="*/ 24 h 72"/>
                <a:gd name="T18" fmla="*/ 1737 w 1737"/>
                <a:gd name="T19" fmla="*/ 0 h 72"/>
                <a:gd name="T20" fmla="*/ 1314 w 1737"/>
                <a:gd name="T21" fmla="*/ 23 h 72"/>
                <a:gd name="T22" fmla="*/ 1089 w 1737"/>
                <a:gd name="T23" fmla="*/ 2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37" h="72">
                  <a:moveTo>
                    <a:pt x="1089" y="22"/>
                  </a:moveTo>
                  <a:lnTo>
                    <a:pt x="1089" y="22"/>
                  </a:lnTo>
                  <a:lnTo>
                    <a:pt x="865" y="20"/>
                  </a:lnTo>
                  <a:cubicBezTo>
                    <a:pt x="578" y="16"/>
                    <a:pt x="292" y="10"/>
                    <a:pt x="0" y="5"/>
                  </a:cubicBezTo>
                  <a:lnTo>
                    <a:pt x="0" y="72"/>
                  </a:lnTo>
                  <a:cubicBezTo>
                    <a:pt x="278" y="70"/>
                    <a:pt x="574" y="68"/>
                    <a:pt x="865" y="65"/>
                  </a:cubicBezTo>
                  <a:lnTo>
                    <a:pt x="1090" y="62"/>
                  </a:lnTo>
                  <a:cubicBezTo>
                    <a:pt x="1165" y="60"/>
                    <a:pt x="1240" y="59"/>
                    <a:pt x="1315" y="57"/>
                  </a:cubicBezTo>
                  <a:cubicBezTo>
                    <a:pt x="1469" y="52"/>
                    <a:pt x="1607" y="41"/>
                    <a:pt x="1737" y="24"/>
                  </a:cubicBezTo>
                  <a:lnTo>
                    <a:pt x="1737" y="0"/>
                  </a:lnTo>
                  <a:cubicBezTo>
                    <a:pt x="1607" y="14"/>
                    <a:pt x="1468" y="22"/>
                    <a:pt x="1314" y="23"/>
                  </a:cubicBezTo>
                  <a:cubicBezTo>
                    <a:pt x="1239" y="23"/>
                    <a:pt x="1164" y="23"/>
                    <a:pt x="1089" y="22"/>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8" name="Freeform 302"/>
            <p:cNvSpPr>
              <a:spLocks noChangeAspect="1"/>
            </p:cNvSpPr>
            <p:nvPr userDrawn="1"/>
          </p:nvSpPr>
          <p:spPr bwMode="gray">
            <a:xfrm>
              <a:off x="2414" y="822"/>
              <a:ext cx="571" cy="22"/>
            </a:xfrm>
            <a:custGeom>
              <a:avLst/>
              <a:gdLst>
                <a:gd name="T0" fmla="*/ 1737 w 1737"/>
                <a:gd name="T1" fmla="*/ 44 h 68"/>
                <a:gd name="T2" fmla="*/ 1737 w 1737"/>
                <a:gd name="T3" fmla="*/ 44 h 68"/>
                <a:gd name="T4" fmla="*/ 0 w 1737"/>
                <a:gd name="T5" fmla="*/ 0 h 68"/>
                <a:gd name="T6" fmla="*/ 0 w 1737"/>
                <a:gd name="T7" fmla="*/ 68 h 68"/>
                <a:gd name="T8" fmla="*/ 1737 w 1737"/>
                <a:gd name="T9" fmla="*/ 68 h 68"/>
                <a:gd name="T10" fmla="*/ 1737 w 1737"/>
                <a:gd name="T11" fmla="*/ 44 h 68"/>
              </a:gdLst>
              <a:ahLst/>
              <a:cxnLst>
                <a:cxn ang="0">
                  <a:pos x="T0" y="T1"/>
                </a:cxn>
                <a:cxn ang="0">
                  <a:pos x="T2" y="T3"/>
                </a:cxn>
                <a:cxn ang="0">
                  <a:pos x="T4" y="T5"/>
                </a:cxn>
                <a:cxn ang="0">
                  <a:pos x="T6" y="T7"/>
                </a:cxn>
                <a:cxn ang="0">
                  <a:pos x="T8" y="T9"/>
                </a:cxn>
                <a:cxn ang="0">
                  <a:pos x="T10" y="T11"/>
                </a:cxn>
              </a:cxnLst>
              <a:rect l="0" t="0" r="r" b="b"/>
              <a:pathLst>
                <a:path w="1737" h="68">
                  <a:moveTo>
                    <a:pt x="1737" y="44"/>
                  </a:moveTo>
                  <a:lnTo>
                    <a:pt x="1737" y="44"/>
                  </a:lnTo>
                  <a:lnTo>
                    <a:pt x="0" y="0"/>
                  </a:lnTo>
                  <a:lnTo>
                    <a:pt x="0" y="68"/>
                  </a:lnTo>
                  <a:lnTo>
                    <a:pt x="1737" y="68"/>
                  </a:lnTo>
                  <a:lnTo>
                    <a:pt x="1737" y="44"/>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39" name="Freeform 303"/>
            <p:cNvSpPr>
              <a:spLocks noChangeAspect="1"/>
            </p:cNvSpPr>
            <p:nvPr userDrawn="1"/>
          </p:nvSpPr>
          <p:spPr bwMode="gray">
            <a:xfrm>
              <a:off x="2414" y="414"/>
              <a:ext cx="571" cy="160"/>
            </a:xfrm>
            <a:custGeom>
              <a:avLst/>
              <a:gdLst>
                <a:gd name="T0" fmla="*/ 1580 w 1737"/>
                <a:gd name="T1" fmla="*/ 148 h 484"/>
                <a:gd name="T2" fmla="*/ 1580 w 1737"/>
                <a:gd name="T3" fmla="*/ 148 h 484"/>
                <a:gd name="T4" fmla="*/ 1383 w 1737"/>
                <a:gd name="T5" fmla="*/ 271 h 484"/>
                <a:gd name="T6" fmla="*/ 1150 w 1737"/>
                <a:gd name="T7" fmla="*/ 322 h 484"/>
                <a:gd name="T8" fmla="*/ 981 w 1737"/>
                <a:gd name="T9" fmla="*/ 345 h 484"/>
                <a:gd name="T10" fmla="*/ 913 w 1737"/>
                <a:gd name="T11" fmla="*/ 350 h 484"/>
                <a:gd name="T12" fmla="*/ 0 w 1737"/>
                <a:gd name="T13" fmla="*/ 416 h 484"/>
                <a:gd name="T14" fmla="*/ 0 w 1737"/>
                <a:gd name="T15" fmla="*/ 484 h 484"/>
                <a:gd name="T16" fmla="*/ 917 w 1737"/>
                <a:gd name="T17" fmla="*/ 395 h 484"/>
                <a:gd name="T18" fmla="*/ 1036 w 1737"/>
                <a:gd name="T19" fmla="*/ 384 h 484"/>
                <a:gd name="T20" fmla="*/ 1155 w 1737"/>
                <a:gd name="T21" fmla="*/ 369 h 484"/>
                <a:gd name="T22" fmla="*/ 1389 w 1737"/>
                <a:gd name="T23" fmla="*/ 302 h 484"/>
                <a:gd name="T24" fmla="*/ 1600 w 1737"/>
                <a:gd name="T25" fmla="*/ 163 h 484"/>
                <a:gd name="T26" fmla="*/ 1737 w 1737"/>
                <a:gd name="T27" fmla="*/ 24 h 484"/>
                <a:gd name="T28" fmla="*/ 1737 w 1737"/>
                <a:gd name="T29" fmla="*/ 0 h 484"/>
                <a:gd name="T30" fmla="*/ 1580 w 1737"/>
                <a:gd name="T31" fmla="*/ 14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7" h="484">
                  <a:moveTo>
                    <a:pt x="1580" y="148"/>
                  </a:moveTo>
                  <a:lnTo>
                    <a:pt x="1580" y="148"/>
                  </a:lnTo>
                  <a:cubicBezTo>
                    <a:pt x="1514" y="201"/>
                    <a:pt x="1463" y="239"/>
                    <a:pt x="1383" y="271"/>
                  </a:cubicBezTo>
                  <a:cubicBezTo>
                    <a:pt x="1312" y="299"/>
                    <a:pt x="1237" y="310"/>
                    <a:pt x="1150" y="322"/>
                  </a:cubicBezTo>
                  <a:cubicBezTo>
                    <a:pt x="1095" y="330"/>
                    <a:pt x="1037" y="341"/>
                    <a:pt x="981" y="345"/>
                  </a:cubicBezTo>
                  <a:cubicBezTo>
                    <a:pt x="959" y="347"/>
                    <a:pt x="936" y="348"/>
                    <a:pt x="913" y="350"/>
                  </a:cubicBezTo>
                  <a:lnTo>
                    <a:pt x="0" y="416"/>
                  </a:lnTo>
                  <a:lnTo>
                    <a:pt x="0" y="484"/>
                  </a:lnTo>
                  <a:lnTo>
                    <a:pt x="917" y="395"/>
                  </a:lnTo>
                  <a:lnTo>
                    <a:pt x="1036" y="384"/>
                  </a:lnTo>
                  <a:cubicBezTo>
                    <a:pt x="1080" y="380"/>
                    <a:pt x="1119" y="375"/>
                    <a:pt x="1155" y="369"/>
                  </a:cubicBezTo>
                  <a:cubicBezTo>
                    <a:pt x="1244" y="355"/>
                    <a:pt x="1321" y="333"/>
                    <a:pt x="1389" y="302"/>
                  </a:cubicBezTo>
                  <a:cubicBezTo>
                    <a:pt x="1461" y="271"/>
                    <a:pt x="1533" y="220"/>
                    <a:pt x="1600" y="163"/>
                  </a:cubicBezTo>
                  <a:cubicBezTo>
                    <a:pt x="1645" y="125"/>
                    <a:pt x="1689" y="77"/>
                    <a:pt x="1737" y="24"/>
                  </a:cubicBezTo>
                  <a:lnTo>
                    <a:pt x="1737" y="0"/>
                  </a:lnTo>
                  <a:cubicBezTo>
                    <a:pt x="1679" y="60"/>
                    <a:pt x="1631" y="107"/>
                    <a:pt x="1580" y="148"/>
                  </a:cubicBez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0" name="Freeform 304"/>
            <p:cNvSpPr>
              <a:spLocks noChangeAspect="1"/>
            </p:cNvSpPr>
            <p:nvPr userDrawn="1"/>
          </p:nvSpPr>
          <p:spPr bwMode="gray">
            <a:xfrm>
              <a:off x="2651" y="834"/>
              <a:ext cx="500" cy="223"/>
            </a:xfrm>
            <a:custGeom>
              <a:avLst/>
              <a:gdLst>
                <a:gd name="T0" fmla="*/ 0 w 1521"/>
                <a:gd name="T1" fmla="*/ 677 h 677"/>
                <a:gd name="T2" fmla="*/ 0 w 1521"/>
                <a:gd name="T3" fmla="*/ 677 h 677"/>
                <a:gd name="T4" fmla="*/ 1521 w 1521"/>
                <a:gd name="T5" fmla="*/ 677 h 677"/>
                <a:gd name="T6" fmla="*/ 1521 w 1521"/>
                <a:gd name="T7" fmla="*/ 0 h 677"/>
                <a:gd name="T8" fmla="*/ 0 w 1521"/>
                <a:gd name="T9" fmla="*/ 0 h 677"/>
                <a:gd name="T10" fmla="*/ 0 w 1521"/>
                <a:gd name="T11" fmla="*/ 677 h 677"/>
              </a:gdLst>
              <a:ahLst/>
              <a:cxnLst>
                <a:cxn ang="0">
                  <a:pos x="T0" y="T1"/>
                </a:cxn>
                <a:cxn ang="0">
                  <a:pos x="T2" y="T3"/>
                </a:cxn>
                <a:cxn ang="0">
                  <a:pos x="T4" y="T5"/>
                </a:cxn>
                <a:cxn ang="0">
                  <a:pos x="T6" y="T7"/>
                </a:cxn>
                <a:cxn ang="0">
                  <a:pos x="T8" y="T9"/>
                </a:cxn>
                <a:cxn ang="0">
                  <a:pos x="T10" y="T11"/>
                </a:cxn>
              </a:cxnLst>
              <a:rect l="0" t="0" r="r" b="b"/>
              <a:pathLst>
                <a:path w="1521" h="677">
                  <a:moveTo>
                    <a:pt x="0" y="677"/>
                  </a:moveTo>
                  <a:lnTo>
                    <a:pt x="0" y="677"/>
                  </a:lnTo>
                  <a:lnTo>
                    <a:pt x="1521" y="677"/>
                  </a:lnTo>
                  <a:lnTo>
                    <a:pt x="1521" y="0"/>
                  </a:lnTo>
                  <a:lnTo>
                    <a:pt x="0" y="0"/>
                  </a:lnTo>
                  <a:lnTo>
                    <a:pt x="0" y="67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1" name="Freeform 305"/>
            <p:cNvSpPr>
              <a:spLocks noChangeAspect="1"/>
            </p:cNvSpPr>
            <p:nvPr userDrawn="1"/>
          </p:nvSpPr>
          <p:spPr bwMode="gray">
            <a:xfrm>
              <a:off x="2651" y="508"/>
              <a:ext cx="501" cy="336"/>
            </a:xfrm>
            <a:custGeom>
              <a:avLst/>
              <a:gdLst>
                <a:gd name="T0" fmla="*/ 0 w 1522"/>
                <a:gd name="T1" fmla="*/ 1019 h 1019"/>
                <a:gd name="T2" fmla="*/ 0 w 1522"/>
                <a:gd name="T3" fmla="*/ 1019 h 1019"/>
                <a:gd name="T4" fmla="*/ 1522 w 1522"/>
                <a:gd name="T5" fmla="*/ 1019 h 1019"/>
                <a:gd name="T6" fmla="*/ 1522 w 1522"/>
                <a:gd name="T7" fmla="*/ 0 h 1019"/>
                <a:gd name="T8" fmla="*/ 0 w 1522"/>
                <a:gd name="T9" fmla="*/ 0 h 1019"/>
                <a:gd name="T10" fmla="*/ 0 w 1522"/>
                <a:gd name="T11" fmla="*/ 1019 h 1019"/>
              </a:gdLst>
              <a:ahLst/>
              <a:cxnLst>
                <a:cxn ang="0">
                  <a:pos x="T0" y="T1"/>
                </a:cxn>
                <a:cxn ang="0">
                  <a:pos x="T2" y="T3"/>
                </a:cxn>
                <a:cxn ang="0">
                  <a:pos x="T4" y="T5"/>
                </a:cxn>
                <a:cxn ang="0">
                  <a:pos x="T6" y="T7"/>
                </a:cxn>
                <a:cxn ang="0">
                  <a:pos x="T8" y="T9"/>
                </a:cxn>
                <a:cxn ang="0">
                  <a:pos x="T10" y="T11"/>
                </a:cxn>
              </a:cxnLst>
              <a:rect l="0" t="0" r="r" b="b"/>
              <a:pathLst>
                <a:path w="1522" h="1019">
                  <a:moveTo>
                    <a:pt x="0" y="1019"/>
                  </a:moveTo>
                  <a:lnTo>
                    <a:pt x="0" y="1019"/>
                  </a:lnTo>
                  <a:lnTo>
                    <a:pt x="1522" y="1019"/>
                  </a:lnTo>
                  <a:lnTo>
                    <a:pt x="1522" y="0"/>
                  </a:lnTo>
                  <a:lnTo>
                    <a:pt x="0" y="0"/>
                  </a:lnTo>
                  <a:lnTo>
                    <a:pt x="0" y="1019"/>
                  </a:lnTo>
                  <a:close/>
                </a:path>
              </a:pathLst>
            </a:custGeom>
            <a:solidFill>
              <a:srgbClr val="254AA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2" name="Freeform 306"/>
            <p:cNvSpPr>
              <a:spLocks noChangeAspect="1"/>
            </p:cNvSpPr>
            <p:nvPr userDrawn="1"/>
          </p:nvSpPr>
          <p:spPr bwMode="gray">
            <a:xfrm>
              <a:off x="2879" y="539"/>
              <a:ext cx="45" cy="45"/>
            </a:xfrm>
            <a:custGeom>
              <a:avLst/>
              <a:gdLst>
                <a:gd name="T0" fmla="*/ 84 w 137"/>
                <a:gd name="T1" fmla="*/ 51 h 137"/>
                <a:gd name="T2" fmla="*/ 84 w 137"/>
                <a:gd name="T3" fmla="*/ 51 h 137"/>
                <a:gd name="T4" fmla="*/ 137 w 137"/>
                <a:gd name="T5" fmla="*/ 51 h 137"/>
                <a:gd name="T6" fmla="*/ 94 w 137"/>
                <a:gd name="T7" fmla="*/ 84 h 137"/>
                <a:gd name="T8" fmla="*/ 111 w 137"/>
                <a:gd name="T9" fmla="*/ 137 h 137"/>
                <a:gd name="T10" fmla="*/ 68 w 137"/>
                <a:gd name="T11" fmla="*/ 105 h 137"/>
                <a:gd name="T12" fmla="*/ 26 w 137"/>
                <a:gd name="T13" fmla="*/ 137 h 137"/>
                <a:gd name="T14" fmla="*/ 43 w 137"/>
                <a:gd name="T15" fmla="*/ 84 h 137"/>
                <a:gd name="T16" fmla="*/ 0 w 137"/>
                <a:gd name="T17" fmla="*/ 51 h 137"/>
                <a:gd name="T18" fmla="*/ 52 w 137"/>
                <a:gd name="T19" fmla="*/ 51 h 137"/>
                <a:gd name="T20" fmla="*/ 68 w 137"/>
                <a:gd name="T21" fmla="*/ 0 h 137"/>
                <a:gd name="T22" fmla="*/ 84 w 137"/>
                <a:gd name="T2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7">
                  <a:moveTo>
                    <a:pt x="84" y="51"/>
                  </a:moveTo>
                  <a:lnTo>
                    <a:pt x="84" y="51"/>
                  </a:lnTo>
                  <a:lnTo>
                    <a:pt x="137" y="51"/>
                  </a:lnTo>
                  <a:lnTo>
                    <a:pt x="94" y="84"/>
                  </a:lnTo>
                  <a:lnTo>
                    <a:pt x="111" y="137"/>
                  </a:lnTo>
                  <a:lnTo>
                    <a:pt x="68" y="105"/>
                  </a:lnTo>
                  <a:lnTo>
                    <a:pt x="26" y="137"/>
                  </a:lnTo>
                  <a:lnTo>
                    <a:pt x="43" y="84"/>
                  </a:lnTo>
                  <a:lnTo>
                    <a:pt x="0" y="51"/>
                  </a:lnTo>
                  <a:lnTo>
                    <a:pt x="52" y="51"/>
                  </a:lnTo>
                  <a:lnTo>
                    <a:pt x="68" y="0"/>
                  </a:lnTo>
                  <a:lnTo>
                    <a:pt x="84" y="51"/>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3" name="Freeform 307"/>
            <p:cNvSpPr>
              <a:spLocks noChangeAspect="1"/>
            </p:cNvSpPr>
            <p:nvPr userDrawn="1"/>
          </p:nvSpPr>
          <p:spPr bwMode="gray">
            <a:xfrm>
              <a:off x="2880" y="764"/>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4" name="Freeform 308"/>
            <p:cNvSpPr>
              <a:spLocks noChangeAspect="1"/>
            </p:cNvSpPr>
            <p:nvPr userDrawn="1"/>
          </p:nvSpPr>
          <p:spPr bwMode="gray">
            <a:xfrm>
              <a:off x="2935" y="749"/>
              <a:ext cx="45" cy="43"/>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5" name="Freeform 309"/>
            <p:cNvSpPr>
              <a:spLocks noChangeAspect="1"/>
            </p:cNvSpPr>
            <p:nvPr userDrawn="1"/>
          </p:nvSpPr>
          <p:spPr bwMode="gray">
            <a:xfrm>
              <a:off x="2935" y="554"/>
              <a:ext cx="45" cy="44"/>
            </a:xfrm>
            <a:custGeom>
              <a:avLst/>
              <a:gdLst>
                <a:gd name="T0" fmla="*/ 85 w 138"/>
                <a:gd name="T1" fmla="*/ 49 h 132"/>
                <a:gd name="T2" fmla="*/ 85 w 138"/>
                <a:gd name="T3" fmla="*/ 49 h 132"/>
                <a:gd name="T4" fmla="*/ 138 w 138"/>
                <a:gd name="T5" fmla="*/ 49 h 132"/>
                <a:gd name="T6" fmla="*/ 95 w 138"/>
                <a:gd name="T7" fmla="*/ 81 h 132"/>
                <a:gd name="T8" fmla="*/ 112 w 138"/>
                <a:gd name="T9" fmla="*/ 132 h 132"/>
                <a:gd name="T10" fmla="*/ 69 w 138"/>
                <a:gd name="T11" fmla="*/ 101 h 132"/>
                <a:gd name="T12" fmla="*/ 27 w 138"/>
                <a:gd name="T13" fmla="*/ 132 h 132"/>
                <a:gd name="T14" fmla="*/ 44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2" y="132"/>
                  </a:lnTo>
                  <a:lnTo>
                    <a:pt x="69" y="101"/>
                  </a:lnTo>
                  <a:lnTo>
                    <a:pt x="27" y="132"/>
                  </a:lnTo>
                  <a:lnTo>
                    <a:pt x="44"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6" name="Freeform 310"/>
            <p:cNvSpPr>
              <a:spLocks noChangeAspect="1"/>
            </p:cNvSpPr>
            <p:nvPr userDrawn="1"/>
          </p:nvSpPr>
          <p:spPr bwMode="gray">
            <a:xfrm>
              <a:off x="2976" y="596"/>
              <a:ext cx="45" cy="43"/>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7" name="Freeform 311"/>
            <p:cNvSpPr>
              <a:spLocks noChangeAspect="1"/>
            </p:cNvSpPr>
            <p:nvPr userDrawn="1"/>
          </p:nvSpPr>
          <p:spPr bwMode="gray">
            <a:xfrm>
              <a:off x="2976" y="708"/>
              <a:ext cx="45" cy="44"/>
            </a:xfrm>
            <a:custGeom>
              <a:avLst/>
              <a:gdLst>
                <a:gd name="T0" fmla="*/ 85 w 138"/>
                <a:gd name="T1" fmla="*/ 49 h 132"/>
                <a:gd name="T2" fmla="*/ 85 w 138"/>
                <a:gd name="T3" fmla="*/ 49 h 132"/>
                <a:gd name="T4" fmla="*/ 138 w 138"/>
                <a:gd name="T5" fmla="*/ 49 h 132"/>
                <a:gd name="T6" fmla="*/ 95 w 138"/>
                <a:gd name="T7" fmla="*/ 81 h 132"/>
                <a:gd name="T8" fmla="*/ 111 w 138"/>
                <a:gd name="T9" fmla="*/ 132 h 132"/>
                <a:gd name="T10" fmla="*/ 69 w 138"/>
                <a:gd name="T11" fmla="*/ 101 h 132"/>
                <a:gd name="T12" fmla="*/ 26 w 138"/>
                <a:gd name="T13" fmla="*/ 132 h 132"/>
                <a:gd name="T14" fmla="*/ 43 w 138"/>
                <a:gd name="T15" fmla="*/ 81 h 132"/>
                <a:gd name="T16" fmla="*/ 0 w 138"/>
                <a:gd name="T17" fmla="*/ 49 h 132"/>
                <a:gd name="T18" fmla="*/ 53 w 138"/>
                <a:gd name="T19" fmla="*/ 49 h 132"/>
                <a:gd name="T20" fmla="*/ 69 w 138"/>
                <a:gd name="T21" fmla="*/ 0 h 132"/>
                <a:gd name="T22" fmla="*/ 85 w 138"/>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49"/>
                  </a:moveTo>
                  <a:lnTo>
                    <a:pt x="85" y="49"/>
                  </a:lnTo>
                  <a:lnTo>
                    <a:pt x="138" y="49"/>
                  </a:lnTo>
                  <a:lnTo>
                    <a:pt x="95" y="81"/>
                  </a:lnTo>
                  <a:lnTo>
                    <a:pt x="111" y="132"/>
                  </a:lnTo>
                  <a:lnTo>
                    <a:pt x="69" y="101"/>
                  </a:lnTo>
                  <a:lnTo>
                    <a:pt x="26" y="132"/>
                  </a:lnTo>
                  <a:lnTo>
                    <a:pt x="43" y="81"/>
                  </a:lnTo>
                  <a:lnTo>
                    <a:pt x="0" y="49"/>
                  </a:lnTo>
                  <a:lnTo>
                    <a:pt x="53" y="49"/>
                  </a:lnTo>
                  <a:lnTo>
                    <a:pt x="69" y="0"/>
                  </a:lnTo>
                  <a:lnTo>
                    <a:pt x="85"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8" name="Freeform 312"/>
            <p:cNvSpPr>
              <a:spLocks noChangeAspect="1"/>
            </p:cNvSpPr>
            <p:nvPr userDrawn="1"/>
          </p:nvSpPr>
          <p:spPr bwMode="gray">
            <a:xfrm>
              <a:off x="2991" y="651"/>
              <a:ext cx="45" cy="44"/>
            </a:xfrm>
            <a:custGeom>
              <a:avLst/>
              <a:gdLst>
                <a:gd name="T0" fmla="*/ 84 w 137"/>
                <a:gd name="T1" fmla="*/ 49 h 132"/>
                <a:gd name="T2" fmla="*/ 84 w 137"/>
                <a:gd name="T3" fmla="*/ 49 h 132"/>
                <a:gd name="T4" fmla="*/ 137 w 137"/>
                <a:gd name="T5" fmla="*/ 49 h 132"/>
                <a:gd name="T6" fmla="*/ 95 w 137"/>
                <a:gd name="T7" fmla="*/ 81 h 132"/>
                <a:gd name="T8" fmla="*/ 111 w 137"/>
                <a:gd name="T9" fmla="*/ 132 h 132"/>
                <a:gd name="T10" fmla="*/ 69 w 137"/>
                <a:gd name="T11" fmla="*/ 101 h 132"/>
                <a:gd name="T12" fmla="*/ 26 w 137"/>
                <a:gd name="T13" fmla="*/ 132 h 132"/>
                <a:gd name="T14" fmla="*/ 43 w 137"/>
                <a:gd name="T15" fmla="*/ 81 h 132"/>
                <a:gd name="T16" fmla="*/ 0 w 137"/>
                <a:gd name="T17" fmla="*/ 49 h 132"/>
                <a:gd name="T18" fmla="*/ 53 w 137"/>
                <a:gd name="T19" fmla="*/ 49 h 132"/>
                <a:gd name="T20" fmla="*/ 69 w 137"/>
                <a:gd name="T21" fmla="*/ 0 h 132"/>
                <a:gd name="T22" fmla="*/ 84 w 137"/>
                <a:gd name="T23" fmla="*/ 4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32">
                  <a:moveTo>
                    <a:pt x="84" y="49"/>
                  </a:moveTo>
                  <a:lnTo>
                    <a:pt x="84" y="49"/>
                  </a:lnTo>
                  <a:lnTo>
                    <a:pt x="137" y="49"/>
                  </a:lnTo>
                  <a:lnTo>
                    <a:pt x="95" y="81"/>
                  </a:lnTo>
                  <a:lnTo>
                    <a:pt x="111" y="132"/>
                  </a:lnTo>
                  <a:lnTo>
                    <a:pt x="69" y="101"/>
                  </a:lnTo>
                  <a:lnTo>
                    <a:pt x="26" y="132"/>
                  </a:lnTo>
                  <a:lnTo>
                    <a:pt x="43" y="81"/>
                  </a:lnTo>
                  <a:lnTo>
                    <a:pt x="0" y="49"/>
                  </a:lnTo>
                  <a:lnTo>
                    <a:pt x="53" y="49"/>
                  </a:lnTo>
                  <a:lnTo>
                    <a:pt x="69" y="0"/>
                  </a:lnTo>
                  <a:lnTo>
                    <a:pt x="84" y="49"/>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49" name="Freeform 313"/>
            <p:cNvSpPr>
              <a:spLocks noChangeAspect="1"/>
            </p:cNvSpPr>
            <p:nvPr userDrawn="1"/>
          </p:nvSpPr>
          <p:spPr bwMode="gray">
            <a:xfrm>
              <a:off x="2823" y="554"/>
              <a:ext cx="45" cy="44"/>
            </a:xfrm>
            <a:custGeom>
              <a:avLst/>
              <a:gdLst>
                <a:gd name="T0" fmla="*/ 85 w 138"/>
                <a:gd name="T1" fmla="*/ 50 h 133"/>
                <a:gd name="T2" fmla="*/ 85 w 138"/>
                <a:gd name="T3" fmla="*/ 50 h 133"/>
                <a:gd name="T4" fmla="*/ 138 w 138"/>
                <a:gd name="T5" fmla="*/ 50 h 133"/>
                <a:gd name="T6" fmla="*/ 95 w 138"/>
                <a:gd name="T7" fmla="*/ 82 h 133"/>
                <a:gd name="T8" fmla="*/ 112 w 138"/>
                <a:gd name="T9" fmla="*/ 133 h 133"/>
                <a:gd name="T10" fmla="*/ 69 w 138"/>
                <a:gd name="T11" fmla="*/ 101 h 133"/>
                <a:gd name="T12" fmla="*/ 27 w 138"/>
                <a:gd name="T13" fmla="*/ 133 h 133"/>
                <a:gd name="T14" fmla="*/ 43 w 138"/>
                <a:gd name="T15" fmla="*/ 82 h 133"/>
                <a:gd name="T16" fmla="*/ 0 w 138"/>
                <a:gd name="T17" fmla="*/ 50 h 133"/>
                <a:gd name="T18" fmla="*/ 53 w 138"/>
                <a:gd name="T19" fmla="*/ 50 h 133"/>
                <a:gd name="T20" fmla="*/ 69 w 138"/>
                <a:gd name="T21" fmla="*/ 0 h 133"/>
                <a:gd name="T22" fmla="*/ 85 w 138"/>
                <a:gd name="T23"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3">
                  <a:moveTo>
                    <a:pt x="85" y="50"/>
                  </a:moveTo>
                  <a:lnTo>
                    <a:pt x="85" y="50"/>
                  </a:lnTo>
                  <a:lnTo>
                    <a:pt x="138" y="50"/>
                  </a:lnTo>
                  <a:lnTo>
                    <a:pt x="95" y="82"/>
                  </a:lnTo>
                  <a:lnTo>
                    <a:pt x="112" y="133"/>
                  </a:lnTo>
                  <a:lnTo>
                    <a:pt x="69" y="101"/>
                  </a:lnTo>
                  <a:lnTo>
                    <a:pt x="27" y="133"/>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0" name="Freeform 314"/>
            <p:cNvSpPr>
              <a:spLocks noChangeAspect="1"/>
            </p:cNvSpPr>
            <p:nvPr userDrawn="1"/>
          </p:nvSpPr>
          <p:spPr bwMode="gray">
            <a:xfrm>
              <a:off x="2783" y="596"/>
              <a:ext cx="45"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1" name="Freeform 315"/>
            <p:cNvSpPr>
              <a:spLocks noChangeAspect="1"/>
            </p:cNvSpPr>
            <p:nvPr userDrawn="1"/>
          </p:nvSpPr>
          <p:spPr bwMode="gray">
            <a:xfrm>
              <a:off x="2768" y="651"/>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2" name="Freeform 316"/>
            <p:cNvSpPr>
              <a:spLocks noChangeAspect="1"/>
            </p:cNvSpPr>
            <p:nvPr userDrawn="1"/>
          </p:nvSpPr>
          <p:spPr bwMode="gray">
            <a:xfrm>
              <a:off x="2783" y="708"/>
              <a:ext cx="45" cy="44"/>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7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7"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3" name="Freeform 317"/>
            <p:cNvSpPr>
              <a:spLocks noChangeAspect="1"/>
            </p:cNvSpPr>
            <p:nvPr userDrawn="1"/>
          </p:nvSpPr>
          <p:spPr bwMode="gray">
            <a:xfrm>
              <a:off x="2823" y="749"/>
              <a:ext cx="46" cy="43"/>
            </a:xfrm>
            <a:custGeom>
              <a:avLst/>
              <a:gdLst>
                <a:gd name="T0" fmla="*/ 85 w 138"/>
                <a:gd name="T1" fmla="*/ 50 h 132"/>
                <a:gd name="T2" fmla="*/ 85 w 138"/>
                <a:gd name="T3" fmla="*/ 50 h 132"/>
                <a:gd name="T4" fmla="*/ 138 w 138"/>
                <a:gd name="T5" fmla="*/ 50 h 132"/>
                <a:gd name="T6" fmla="*/ 95 w 138"/>
                <a:gd name="T7" fmla="*/ 82 h 132"/>
                <a:gd name="T8" fmla="*/ 111 w 138"/>
                <a:gd name="T9" fmla="*/ 132 h 132"/>
                <a:gd name="T10" fmla="*/ 69 w 138"/>
                <a:gd name="T11" fmla="*/ 101 h 132"/>
                <a:gd name="T12" fmla="*/ 26 w 138"/>
                <a:gd name="T13" fmla="*/ 132 h 132"/>
                <a:gd name="T14" fmla="*/ 43 w 138"/>
                <a:gd name="T15" fmla="*/ 82 h 132"/>
                <a:gd name="T16" fmla="*/ 0 w 138"/>
                <a:gd name="T17" fmla="*/ 50 h 132"/>
                <a:gd name="T18" fmla="*/ 53 w 138"/>
                <a:gd name="T19" fmla="*/ 50 h 132"/>
                <a:gd name="T20" fmla="*/ 69 w 138"/>
                <a:gd name="T21" fmla="*/ 0 h 132"/>
                <a:gd name="T22" fmla="*/ 85 w 138"/>
                <a:gd name="T23" fmla="*/ 5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32">
                  <a:moveTo>
                    <a:pt x="85" y="50"/>
                  </a:moveTo>
                  <a:lnTo>
                    <a:pt x="85" y="50"/>
                  </a:lnTo>
                  <a:lnTo>
                    <a:pt x="138" y="50"/>
                  </a:lnTo>
                  <a:lnTo>
                    <a:pt x="95" y="82"/>
                  </a:lnTo>
                  <a:lnTo>
                    <a:pt x="111" y="132"/>
                  </a:lnTo>
                  <a:lnTo>
                    <a:pt x="69" y="101"/>
                  </a:lnTo>
                  <a:lnTo>
                    <a:pt x="26" y="132"/>
                  </a:lnTo>
                  <a:lnTo>
                    <a:pt x="43" y="82"/>
                  </a:lnTo>
                  <a:lnTo>
                    <a:pt x="0" y="50"/>
                  </a:lnTo>
                  <a:lnTo>
                    <a:pt x="53" y="50"/>
                  </a:lnTo>
                  <a:lnTo>
                    <a:pt x="69" y="0"/>
                  </a:lnTo>
                  <a:lnTo>
                    <a:pt x="85" y="50"/>
                  </a:lnTo>
                  <a:close/>
                </a:path>
              </a:pathLst>
            </a:custGeom>
            <a:solidFill>
              <a:srgbClr val="FEF1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4" name="Freeform 318"/>
            <p:cNvSpPr>
              <a:spLocks noChangeAspect="1"/>
            </p:cNvSpPr>
            <p:nvPr userDrawn="1"/>
          </p:nvSpPr>
          <p:spPr bwMode="gray">
            <a:xfrm>
              <a:off x="2651" y="1051"/>
              <a:ext cx="501" cy="28"/>
            </a:xfrm>
            <a:custGeom>
              <a:avLst/>
              <a:gdLst>
                <a:gd name="T0" fmla="*/ 0 w 1522"/>
                <a:gd name="T1" fmla="*/ 87 h 87"/>
                <a:gd name="T2" fmla="*/ 0 w 1522"/>
                <a:gd name="T3" fmla="*/ 87 h 87"/>
                <a:gd name="T4" fmla="*/ 1522 w 1522"/>
                <a:gd name="T5" fmla="*/ 87 h 87"/>
                <a:gd name="T6" fmla="*/ 1522 w 1522"/>
                <a:gd name="T7" fmla="*/ 0 h 87"/>
                <a:gd name="T8" fmla="*/ 0 w 1522"/>
                <a:gd name="T9" fmla="*/ 0 h 87"/>
                <a:gd name="T10" fmla="*/ 0 w 1522"/>
                <a:gd name="T11" fmla="*/ 87 h 87"/>
              </a:gdLst>
              <a:ahLst/>
              <a:cxnLst>
                <a:cxn ang="0">
                  <a:pos x="T0" y="T1"/>
                </a:cxn>
                <a:cxn ang="0">
                  <a:pos x="T2" y="T3"/>
                </a:cxn>
                <a:cxn ang="0">
                  <a:pos x="T4" y="T5"/>
                </a:cxn>
                <a:cxn ang="0">
                  <a:pos x="T6" y="T7"/>
                </a:cxn>
                <a:cxn ang="0">
                  <a:pos x="T8" y="T9"/>
                </a:cxn>
                <a:cxn ang="0">
                  <a:pos x="T10" y="T11"/>
                </a:cxn>
              </a:cxnLst>
              <a:rect l="0" t="0" r="r" b="b"/>
              <a:pathLst>
                <a:path w="1522" h="87">
                  <a:moveTo>
                    <a:pt x="0" y="87"/>
                  </a:moveTo>
                  <a:lnTo>
                    <a:pt x="0" y="87"/>
                  </a:lnTo>
                  <a:lnTo>
                    <a:pt x="1522" y="87"/>
                  </a:lnTo>
                  <a:lnTo>
                    <a:pt x="1522" y="0"/>
                  </a:lnTo>
                  <a:lnTo>
                    <a:pt x="0" y="0"/>
                  </a:lnTo>
                  <a:lnTo>
                    <a:pt x="0" y="87"/>
                  </a:lnTo>
                  <a:close/>
                </a:path>
              </a:pathLst>
            </a:custGeom>
            <a:solidFill>
              <a:schemeClr val="accent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5" name="Freeform 319"/>
            <p:cNvSpPr>
              <a:spLocks noChangeAspect="1"/>
            </p:cNvSpPr>
            <p:nvPr userDrawn="1"/>
          </p:nvSpPr>
          <p:spPr bwMode="gray">
            <a:xfrm>
              <a:off x="3223" y="272"/>
              <a:ext cx="352" cy="292"/>
            </a:xfrm>
            <a:custGeom>
              <a:avLst/>
              <a:gdLst>
                <a:gd name="T0" fmla="*/ 0 w 1072"/>
                <a:gd name="T1" fmla="*/ 0 h 886"/>
                <a:gd name="T2" fmla="*/ 0 w 1072"/>
                <a:gd name="T3" fmla="*/ 0 h 886"/>
                <a:gd name="T4" fmla="*/ 376 w 1072"/>
                <a:gd name="T5" fmla="*/ 585 h 886"/>
                <a:gd name="T6" fmla="*/ 735 w 1072"/>
                <a:gd name="T7" fmla="*/ 797 h 886"/>
                <a:gd name="T8" fmla="*/ 1072 w 1072"/>
                <a:gd name="T9" fmla="*/ 869 h 886"/>
                <a:gd name="T10" fmla="*/ 1072 w 1072"/>
                <a:gd name="T11" fmla="*/ 886 h 886"/>
                <a:gd name="T12" fmla="*/ 731 w 1072"/>
                <a:gd name="T13" fmla="*/ 813 h 886"/>
                <a:gd name="T14" fmla="*/ 373 w 1072"/>
                <a:gd name="T15" fmla="*/ 637 h 886"/>
                <a:gd name="T16" fmla="*/ 0 w 1072"/>
                <a:gd name="T17" fmla="*/ 116 h 886"/>
                <a:gd name="T18" fmla="*/ 0 w 1072"/>
                <a:gd name="T19" fmla="*/ 0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886">
                  <a:moveTo>
                    <a:pt x="0" y="0"/>
                  </a:moveTo>
                  <a:lnTo>
                    <a:pt x="0" y="0"/>
                  </a:lnTo>
                  <a:cubicBezTo>
                    <a:pt x="0" y="0"/>
                    <a:pt x="318" y="494"/>
                    <a:pt x="376" y="585"/>
                  </a:cubicBezTo>
                  <a:cubicBezTo>
                    <a:pt x="434" y="676"/>
                    <a:pt x="500" y="748"/>
                    <a:pt x="735" y="797"/>
                  </a:cubicBezTo>
                  <a:cubicBezTo>
                    <a:pt x="969" y="846"/>
                    <a:pt x="1072" y="869"/>
                    <a:pt x="1072" y="869"/>
                  </a:cubicBezTo>
                  <a:lnTo>
                    <a:pt x="1072" y="886"/>
                  </a:lnTo>
                  <a:cubicBezTo>
                    <a:pt x="1072" y="886"/>
                    <a:pt x="923" y="855"/>
                    <a:pt x="731" y="813"/>
                  </a:cubicBezTo>
                  <a:cubicBezTo>
                    <a:pt x="539" y="771"/>
                    <a:pt x="460" y="757"/>
                    <a:pt x="373" y="637"/>
                  </a:cubicBezTo>
                  <a:cubicBezTo>
                    <a:pt x="300" y="538"/>
                    <a:pt x="0" y="116"/>
                    <a:pt x="0" y="11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6" name="Freeform 320"/>
            <p:cNvSpPr>
              <a:spLocks noChangeAspect="1"/>
            </p:cNvSpPr>
            <p:nvPr userDrawn="1"/>
          </p:nvSpPr>
          <p:spPr bwMode="gray">
            <a:xfrm>
              <a:off x="3223" y="319"/>
              <a:ext cx="353" cy="268"/>
            </a:xfrm>
            <a:custGeom>
              <a:avLst/>
              <a:gdLst>
                <a:gd name="T0" fmla="*/ 0 w 1073"/>
                <a:gd name="T1" fmla="*/ 0 h 815"/>
                <a:gd name="T2" fmla="*/ 0 w 1073"/>
                <a:gd name="T3" fmla="*/ 0 h 815"/>
                <a:gd name="T4" fmla="*/ 372 w 1073"/>
                <a:gd name="T5" fmla="*/ 527 h 815"/>
                <a:gd name="T6" fmla="*/ 733 w 1073"/>
                <a:gd name="T7" fmla="*/ 732 h 815"/>
                <a:gd name="T8" fmla="*/ 1073 w 1073"/>
                <a:gd name="T9" fmla="*/ 800 h 815"/>
                <a:gd name="T10" fmla="*/ 1073 w 1073"/>
                <a:gd name="T11" fmla="*/ 815 h 815"/>
                <a:gd name="T12" fmla="*/ 733 w 1073"/>
                <a:gd name="T13" fmla="*/ 747 h 815"/>
                <a:gd name="T14" fmla="*/ 373 w 1073"/>
                <a:gd name="T15" fmla="*/ 582 h 815"/>
                <a:gd name="T16" fmla="*/ 0 w 1073"/>
                <a:gd name="T17" fmla="*/ 105 h 815"/>
                <a:gd name="T18" fmla="*/ 0 w 1073"/>
                <a:gd name="T19"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3" h="815">
                  <a:moveTo>
                    <a:pt x="0" y="0"/>
                  </a:moveTo>
                  <a:lnTo>
                    <a:pt x="0" y="0"/>
                  </a:lnTo>
                  <a:cubicBezTo>
                    <a:pt x="0" y="0"/>
                    <a:pt x="328" y="470"/>
                    <a:pt x="372" y="527"/>
                  </a:cubicBezTo>
                  <a:cubicBezTo>
                    <a:pt x="415" y="585"/>
                    <a:pt x="474" y="678"/>
                    <a:pt x="733" y="732"/>
                  </a:cubicBezTo>
                  <a:cubicBezTo>
                    <a:pt x="800" y="746"/>
                    <a:pt x="1073" y="800"/>
                    <a:pt x="1073" y="800"/>
                  </a:cubicBezTo>
                  <a:lnTo>
                    <a:pt x="1073" y="815"/>
                  </a:lnTo>
                  <a:cubicBezTo>
                    <a:pt x="1073" y="815"/>
                    <a:pt x="865" y="775"/>
                    <a:pt x="733" y="747"/>
                  </a:cubicBezTo>
                  <a:cubicBezTo>
                    <a:pt x="601" y="719"/>
                    <a:pt x="461" y="694"/>
                    <a:pt x="373" y="582"/>
                  </a:cubicBezTo>
                  <a:cubicBezTo>
                    <a:pt x="292" y="480"/>
                    <a:pt x="0" y="105"/>
                    <a:pt x="0" y="10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7" name="Freeform 321"/>
            <p:cNvSpPr>
              <a:spLocks noChangeAspect="1"/>
            </p:cNvSpPr>
            <p:nvPr userDrawn="1"/>
          </p:nvSpPr>
          <p:spPr bwMode="gray">
            <a:xfrm>
              <a:off x="3223" y="365"/>
              <a:ext cx="352" cy="245"/>
            </a:xfrm>
            <a:custGeom>
              <a:avLst/>
              <a:gdLst>
                <a:gd name="T0" fmla="*/ 0 w 1072"/>
                <a:gd name="T1" fmla="*/ 0 h 744"/>
                <a:gd name="T2" fmla="*/ 0 w 1072"/>
                <a:gd name="T3" fmla="*/ 0 h 744"/>
                <a:gd name="T4" fmla="*/ 372 w 1072"/>
                <a:gd name="T5" fmla="*/ 479 h 744"/>
                <a:gd name="T6" fmla="*/ 733 w 1072"/>
                <a:gd name="T7" fmla="*/ 666 h 744"/>
                <a:gd name="T8" fmla="*/ 1072 w 1072"/>
                <a:gd name="T9" fmla="*/ 729 h 744"/>
                <a:gd name="T10" fmla="*/ 1072 w 1072"/>
                <a:gd name="T11" fmla="*/ 744 h 744"/>
                <a:gd name="T12" fmla="*/ 733 w 1072"/>
                <a:gd name="T13" fmla="*/ 681 h 744"/>
                <a:gd name="T14" fmla="*/ 372 w 1072"/>
                <a:gd name="T15" fmla="*/ 529 h 744"/>
                <a:gd name="T16" fmla="*/ 0 w 1072"/>
                <a:gd name="T17" fmla="*/ 99 h 744"/>
                <a:gd name="T18" fmla="*/ 0 w 1072"/>
                <a:gd name="T19" fmla="*/ 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744">
                  <a:moveTo>
                    <a:pt x="0" y="0"/>
                  </a:moveTo>
                  <a:lnTo>
                    <a:pt x="0" y="0"/>
                  </a:lnTo>
                  <a:cubicBezTo>
                    <a:pt x="0" y="0"/>
                    <a:pt x="309" y="399"/>
                    <a:pt x="372" y="479"/>
                  </a:cubicBezTo>
                  <a:cubicBezTo>
                    <a:pt x="434" y="559"/>
                    <a:pt x="520" y="625"/>
                    <a:pt x="733" y="666"/>
                  </a:cubicBezTo>
                  <a:cubicBezTo>
                    <a:pt x="856" y="689"/>
                    <a:pt x="1072" y="729"/>
                    <a:pt x="1072" y="729"/>
                  </a:cubicBezTo>
                  <a:lnTo>
                    <a:pt x="1072" y="744"/>
                  </a:lnTo>
                  <a:cubicBezTo>
                    <a:pt x="1072" y="744"/>
                    <a:pt x="882" y="708"/>
                    <a:pt x="733" y="681"/>
                  </a:cubicBezTo>
                  <a:cubicBezTo>
                    <a:pt x="583" y="654"/>
                    <a:pt x="460" y="628"/>
                    <a:pt x="372" y="529"/>
                  </a:cubicBezTo>
                  <a:cubicBezTo>
                    <a:pt x="294" y="442"/>
                    <a:pt x="0" y="99"/>
                    <a:pt x="0" y="9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8" name="Freeform 322"/>
            <p:cNvSpPr>
              <a:spLocks noChangeAspect="1"/>
            </p:cNvSpPr>
            <p:nvPr userDrawn="1"/>
          </p:nvSpPr>
          <p:spPr bwMode="gray">
            <a:xfrm>
              <a:off x="3223" y="411"/>
              <a:ext cx="352" cy="224"/>
            </a:xfrm>
            <a:custGeom>
              <a:avLst/>
              <a:gdLst>
                <a:gd name="T0" fmla="*/ 0 w 1072"/>
                <a:gd name="T1" fmla="*/ 0 h 681"/>
                <a:gd name="T2" fmla="*/ 0 w 1072"/>
                <a:gd name="T3" fmla="*/ 0 h 681"/>
                <a:gd name="T4" fmla="*/ 373 w 1072"/>
                <a:gd name="T5" fmla="*/ 427 h 681"/>
                <a:gd name="T6" fmla="*/ 733 w 1072"/>
                <a:gd name="T7" fmla="*/ 605 h 681"/>
                <a:gd name="T8" fmla="*/ 1072 w 1072"/>
                <a:gd name="T9" fmla="*/ 665 h 681"/>
                <a:gd name="T10" fmla="*/ 1072 w 1072"/>
                <a:gd name="T11" fmla="*/ 681 h 681"/>
                <a:gd name="T12" fmla="*/ 733 w 1072"/>
                <a:gd name="T13" fmla="*/ 620 h 681"/>
                <a:gd name="T14" fmla="*/ 372 w 1072"/>
                <a:gd name="T15" fmla="*/ 475 h 681"/>
                <a:gd name="T16" fmla="*/ 0 w 1072"/>
                <a:gd name="T17" fmla="*/ 94 h 681"/>
                <a:gd name="T18" fmla="*/ 0 w 1072"/>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81">
                  <a:moveTo>
                    <a:pt x="0" y="0"/>
                  </a:moveTo>
                  <a:lnTo>
                    <a:pt x="0" y="0"/>
                  </a:lnTo>
                  <a:cubicBezTo>
                    <a:pt x="0" y="0"/>
                    <a:pt x="312" y="363"/>
                    <a:pt x="373" y="427"/>
                  </a:cubicBezTo>
                  <a:cubicBezTo>
                    <a:pt x="466" y="528"/>
                    <a:pt x="512" y="563"/>
                    <a:pt x="733" y="605"/>
                  </a:cubicBezTo>
                  <a:cubicBezTo>
                    <a:pt x="822" y="621"/>
                    <a:pt x="1072" y="665"/>
                    <a:pt x="1072" y="665"/>
                  </a:cubicBezTo>
                  <a:lnTo>
                    <a:pt x="1072" y="681"/>
                  </a:lnTo>
                  <a:cubicBezTo>
                    <a:pt x="1072" y="681"/>
                    <a:pt x="864" y="644"/>
                    <a:pt x="733" y="620"/>
                  </a:cubicBezTo>
                  <a:cubicBezTo>
                    <a:pt x="601" y="597"/>
                    <a:pt x="490" y="589"/>
                    <a:pt x="372" y="475"/>
                  </a:cubicBezTo>
                  <a:cubicBezTo>
                    <a:pt x="281" y="388"/>
                    <a:pt x="0" y="94"/>
                    <a:pt x="0" y="94"/>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59" name="Freeform 323"/>
            <p:cNvSpPr>
              <a:spLocks noChangeAspect="1"/>
            </p:cNvSpPr>
            <p:nvPr userDrawn="1"/>
          </p:nvSpPr>
          <p:spPr bwMode="gray">
            <a:xfrm>
              <a:off x="3223" y="458"/>
              <a:ext cx="352" cy="200"/>
            </a:xfrm>
            <a:custGeom>
              <a:avLst/>
              <a:gdLst>
                <a:gd name="T0" fmla="*/ 0 w 1072"/>
                <a:gd name="T1" fmla="*/ 0 h 606"/>
                <a:gd name="T2" fmla="*/ 0 w 1072"/>
                <a:gd name="T3" fmla="*/ 0 h 606"/>
                <a:gd name="T4" fmla="*/ 373 w 1072"/>
                <a:gd name="T5" fmla="*/ 382 h 606"/>
                <a:gd name="T6" fmla="*/ 732 w 1072"/>
                <a:gd name="T7" fmla="*/ 533 h 606"/>
                <a:gd name="T8" fmla="*/ 1072 w 1072"/>
                <a:gd name="T9" fmla="*/ 590 h 606"/>
                <a:gd name="T10" fmla="*/ 1072 w 1072"/>
                <a:gd name="T11" fmla="*/ 606 h 606"/>
                <a:gd name="T12" fmla="*/ 732 w 1072"/>
                <a:gd name="T13" fmla="*/ 551 h 606"/>
                <a:gd name="T14" fmla="*/ 372 w 1072"/>
                <a:gd name="T15" fmla="*/ 427 h 606"/>
                <a:gd name="T16" fmla="*/ 0 w 1072"/>
                <a:gd name="T17" fmla="*/ 87 h 606"/>
                <a:gd name="T18" fmla="*/ 0 w 1072"/>
                <a:gd name="T19" fmla="*/ 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606">
                  <a:moveTo>
                    <a:pt x="0" y="0"/>
                  </a:moveTo>
                  <a:lnTo>
                    <a:pt x="0" y="0"/>
                  </a:lnTo>
                  <a:cubicBezTo>
                    <a:pt x="0" y="0"/>
                    <a:pt x="289" y="296"/>
                    <a:pt x="373" y="382"/>
                  </a:cubicBezTo>
                  <a:cubicBezTo>
                    <a:pt x="461" y="472"/>
                    <a:pt x="575" y="505"/>
                    <a:pt x="732" y="533"/>
                  </a:cubicBezTo>
                  <a:cubicBezTo>
                    <a:pt x="882" y="559"/>
                    <a:pt x="1072" y="590"/>
                    <a:pt x="1072" y="590"/>
                  </a:cubicBezTo>
                  <a:lnTo>
                    <a:pt x="1072" y="606"/>
                  </a:lnTo>
                  <a:cubicBezTo>
                    <a:pt x="1072" y="606"/>
                    <a:pt x="894" y="578"/>
                    <a:pt x="732" y="551"/>
                  </a:cubicBezTo>
                  <a:cubicBezTo>
                    <a:pt x="573" y="524"/>
                    <a:pt x="462" y="509"/>
                    <a:pt x="372" y="427"/>
                  </a:cubicBezTo>
                  <a:cubicBezTo>
                    <a:pt x="290" y="354"/>
                    <a:pt x="0" y="87"/>
                    <a:pt x="0" y="87"/>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0" name="Freeform 324"/>
            <p:cNvSpPr>
              <a:spLocks noChangeAspect="1"/>
            </p:cNvSpPr>
            <p:nvPr userDrawn="1"/>
          </p:nvSpPr>
          <p:spPr bwMode="gray">
            <a:xfrm>
              <a:off x="3223" y="502"/>
              <a:ext cx="352" cy="181"/>
            </a:xfrm>
            <a:custGeom>
              <a:avLst/>
              <a:gdLst>
                <a:gd name="T0" fmla="*/ 0 w 1072"/>
                <a:gd name="T1" fmla="*/ 0 h 547"/>
                <a:gd name="T2" fmla="*/ 0 w 1072"/>
                <a:gd name="T3" fmla="*/ 0 h 547"/>
                <a:gd name="T4" fmla="*/ 373 w 1072"/>
                <a:gd name="T5" fmla="*/ 336 h 547"/>
                <a:gd name="T6" fmla="*/ 733 w 1072"/>
                <a:gd name="T7" fmla="*/ 473 h 547"/>
                <a:gd name="T8" fmla="*/ 1072 w 1072"/>
                <a:gd name="T9" fmla="*/ 529 h 547"/>
                <a:gd name="T10" fmla="*/ 1072 w 1072"/>
                <a:gd name="T11" fmla="*/ 547 h 547"/>
                <a:gd name="T12" fmla="*/ 732 w 1072"/>
                <a:gd name="T13" fmla="*/ 493 h 547"/>
                <a:gd name="T14" fmla="*/ 373 w 1072"/>
                <a:gd name="T15" fmla="*/ 381 h 547"/>
                <a:gd name="T16" fmla="*/ 0 w 1072"/>
                <a:gd name="T17" fmla="*/ 82 h 547"/>
                <a:gd name="T18" fmla="*/ 0 w 1072"/>
                <a:gd name="T19" fmla="*/ 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547">
                  <a:moveTo>
                    <a:pt x="0" y="0"/>
                  </a:moveTo>
                  <a:lnTo>
                    <a:pt x="0" y="0"/>
                  </a:lnTo>
                  <a:cubicBezTo>
                    <a:pt x="0" y="0"/>
                    <a:pt x="275" y="250"/>
                    <a:pt x="373" y="336"/>
                  </a:cubicBezTo>
                  <a:cubicBezTo>
                    <a:pt x="462" y="415"/>
                    <a:pt x="535" y="439"/>
                    <a:pt x="733" y="473"/>
                  </a:cubicBezTo>
                  <a:cubicBezTo>
                    <a:pt x="931" y="508"/>
                    <a:pt x="1072" y="529"/>
                    <a:pt x="1072" y="529"/>
                  </a:cubicBezTo>
                  <a:lnTo>
                    <a:pt x="1072" y="547"/>
                  </a:lnTo>
                  <a:cubicBezTo>
                    <a:pt x="1072" y="547"/>
                    <a:pt x="893" y="518"/>
                    <a:pt x="732" y="493"/>
                  </a:cubicBezTo>
                  <a:cubicBezTo>
                    <a:pt x="571" y="468"/>
                    <a:pt x="469" y="458"/>
                    <a:pt x="373" y="381"/>
                  </a:cubicBezTo>
                  <a:cubicBezTo>
                    <a:pt x="262" y="293"/>
                    <a:pt x="0" y="82"/>
                    <a:pt x="0" y="8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1" name="Freeform 325"/>
            <p:cNvSpPr>
              <a:spLocks noChangeAspect="1"/>
            </p:cNvSpPr>
            <p:nvPr userDrawn="1"/>
          </p:nvSpPr>
          <p:spPr bwMode="gray">
            <a:xfrm>
              <a:off x="3223" y="549"/>
              <a:ext cx="352" cy="158"/>
            </a:xfrm>
            <a:custGeom>
              <a:avLst/>
              <a:gdLst>
                <a:gd name="T0" fmla="*/ 0 w 1071"/>
                <a:gd name="T1" fmla="*/ 0 h 477"/>
                <a:gd name="T2" fmla="*/ 0 w 1071"/>
                <a:gd name="T3" fmla="*/ 0 h 477"/>
                <a:gd name="T4" fmla="*/ 372 w 1071"/>
                <a:gd name="T5" fmla="*/ 287 h 477"/>
                <a:gd name="T6" fmla="*/ 733 w 1071"/>
                <a:gd name="T7" fmla="*/ 411 h 477"/>
                <a:gd name="T8" fmla="*/ 1071 w 1071"/>
                <a:gd name="T9" fmla="*/ 458 h 477"/>
                <a:gd name="T10" fmla="*/ 1071 w 1071"/>
                <a:gd name="T11" fmla="*/ 477 h 477"/>
                <a:gd name="T12" fmla="*/ 733 w 1071"/>
                <a:gd name="T13" fmla="*/ 432 h 477"/>
                <a:gd name="T14" fmla="*/ 373 w 1071"/>
                <a:gd name="T15" fmla="*/ 328 h 477"/>
                <a:gd name="T16" fmla="*/ 0 w 1071"/>
                <a:gd name="T17" fmla="*/ 76 h 477"/>
                <a:gd name="T18" fmla="*/ 0 w 1071"/>
                <a:gd name="T1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77">
                  <a:moveTo>
                    <a:pt x="0" y="0"/>
                  </a:moveTo>
                  <a:lnTo>
                    <a:pt x="0" y="0"/>
                  </a:lnTo>
                  <a:cubicBezTo>
                    <a:pt x="0" y="0"/>
                    <a:pt x="313" y="244"/>
                    <a:pt x="372" y="287"/>
                  </a:cubicBezTo>
                  <a:cubicBezTo>
                    <a:pt x="430" y="329"/>
                    <a:pt x="508" y="379"/>
                    <a:pt x="733" y="411"/>
                  </a:cubicBezTo>
                  <a:cubicBezTo>
                    <a:pt x="956" y="443"/>
                    <a:pt x="1071" y="458"/>
                    <a:pt x="1071" y="458"/>
                  </a:cubicBezTo>
                  <a:lnTo>
                    <a:pt x="1071" y="477"/>
                  </a:lnTo>
                  <a:cubicBezTo>
                    <a:pt x="1071" y="477"/>
                    <a:pt x="868" y="448"/>
                    <a:pt x="733" y="432"/>
                  </a:cubicBezTo>
                  <a:cubicBezTo>
                    <a:pt x="598" y="415"/>
                    <a:pt x="494" y="408"/>
                    <a:pt x="373" y="328"/>
                  </a:cubicBezTo>
                  <a:cubicBezTo>
                    <a:pt x="254" y="251"/>
                    <a:pt x="0" y="76"/>
                    <a:pt x="0" y="76"/>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2" name="Freeform 326"/>
            <p:cNvSpPr>
              <a:spLocks noChangeAspect="1"/>
            </p:cNvSpPr>
            <p:nvPr userDrawn="1"/>
          </p:nvSpPr>
          <p:spPr bwMode="gray">
            <a:xfrm>
              <a:off x="3223" y="595"/>
              <a:ext cx="352" cy="136"/>
            </a:xfrm>
            <a:custGeom>
              <a:avLst/>
              <a:gdLst>
                <a:gd name="T0" fmla="*/ 0 w 1071"/>
                <a:gd name="T1" fmla="*/ 0 h 412"/>
                <a:gd name="T2" fmla="*/ 0 w 1071"/>
                <a:gd name="T3" fmla="*/ 0 h 412"/>
                <a:gd name="T4" fmla="*/ 373 w 1071"/>
                <a:gd name="T5" fmla="*/ 238 h 412"/>
                <a:gd name="T6" fmla="*/ 733 w 1071"/>
                <a:gd name="T7" fmla="*/ 352 h 412"/>
                <a:gd name="T8" fmla="*/ 1071 w 1071"/>
                <a:gd name="T9" fmla="*/ 394 h 412"/>
                <a:gd name="T10" fmla="*/ 1071 w 1071"/>
                <a:gd name="T11" fmla="*/ 412 h 412"/>
                <a:gd name="T12" fmla="*/ 732 w 1071"/>
                <a:gd name="T13" fmla="*/ 375 h 412"/>
                <a:gd name="T14" fmla="*/ 372 w 1071"/>
                <a:gd name="T15" fmla="*/ 279 h 412"/>
                <a:gd name="T16" fmla="*/ 0 w 1071"/>
                <a:gd name="T17" fmla="*/ 70 h 412"/>
                <a:gd name="T18" fmla="*/ 0 w 1071"/>
                <a:gd name="T19" fmla="*/ 0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412">
                  <a:moveTo>
                    <a:pt x="0" y="0"/>
                  </a:moveTo>
                  <a:lnTo>
                    <a:pt x="0" y="0"/>
                  </a:lnTo>
                  <a:cubicBezTo>
                    <a:pt x="0" y="0"/>
                    <a:pt x="314" y="205"/>
                    <a:pt x="373" y="238"/>
                  </a:cubicBezTo>
                  <a:cubicBezTo>
                    <a:pt x="433" y="270"/>
                    <a:pt x="503" y="323"/>
                    <a:pt x="733" y="352"/>
                  </a:cubicBezTo>
                  <a:cubicBezTo>
                    <a:pt x="963" y="381"/>
                    <a:pt x="1071" y="394"/>
                    <a:pt x="1071" y="394"/>
                  </a:cubicBezTo>
                  <a:lnTo>
                    <a:pt x="1071" y="412"/>
                  </a:lnTo>
                  <a:cubicBezTo>
                    <a:pt x="1071" y="412"/>
                    <a:pt x="881" y="391"/>
                    <a:pt x="732" y="375"/>
                  </a:cubicBezTo>
                  <a:cubicBezTo>
                    <a:pt x="583" y="360"/>
                    <a:pt x="482" y="338"/>
                    <a:pt x="372" y="279"/>
                  </a:cubicBezTo>
                  <a:cubicBezTo>
                    <a:pt x="261" y="219"/>
                    <a:pt x="0" y="70"/>
                    <a:pt x="0" y="70"/>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3" name="Freeform 327"/>
            <p:cNvSpPr>
              <a:spLocks noChangeAspect="1"/>
            </p:cNvSpPr>
            <p:nvPr userDrawn="1"/>
          </p:nvSpPr>
          <p:spPr bwMode="gray">
            <a:xfrm>
              <a:off x="3223" y="640"/>
              <a:ext cx="352" cy="113"/>
            </a:xfrm>
            <a:custGeom>
              <a:avLst/>
              <a:gdLst>
                <a:gd name="T0" fmla="*/ 0 w 1072"/>
                <a:gd name="T1" fmla="*/ 0 h 344"/>
                <a:gd name="T2" fmla="*/ 0 w 1072"/>
                <a:gd name="T3" fmla="*/ 0 h 344"/>
                <a:gd name="T4" fmla="*/ 373 w 1072"/>
                <a:gd name="T5" fmla="*/ 195 h 344"/>
                <a:gd name="T6" fmla="*/ 733 w 1072"/>
                <a:gd name="T7" fmla="*/ 290 h 344"/>
                <a:gd name="T8" fmla="*/ 1072 w 1072"/>
                <a:gd name="T9" fmla="*/ 327 h 344"/>
                <a:gd name="T10" fmla="*/ 1072 w 1072"/>
                <a:gd name="T11" fmla="*/ 344 h 344"/>
                <a:gd name="T12" fmla="*/ 733 w 1072"/>
                <a:gd name="T13" fmla="*/ 311 h 344"/>
                <a:gd name="T14" fmla="*/ 373 w 1072"/>
                <a:gd name="T15" fmla="*/ 233 h 344"/>
                <a:gd name="T16" fmla="*/ 0 w 1072"/>
                <a:gd name="T17" fmla="*/ 65 h 344"/>
                <a:gd name="T18" fmla="*/ 0 w 1072"/>
                <a:gd name="T19"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344">
                  <a:moveTo>
                    <a:pt x="0" y="0"/>
                  </a:moveTo>
                  <a:lnTo>
                    <a:pt x="0" y="0"/>
                  </a:lnTo>
                  <a:cubicBezTo>
                    <a:pt x="0" y="0"/>
                    <a:pt x="278" y="148"/>
                    <a:pt x="373" y="195"/>
                  </a:cubicBezTo>
                  <a:cubicBezTo>
                    <a:pt x="478" y="246"/>
                    <a:pt x="568" y="271"/>
                    <a:pt x="733" y="290"/>
                  </a:cubicBezTo>
                  <a:cubicBezTo>
                    <a:pt x="895" y="309"/>
                    <a:pt x="1072" y="327"/>
                    <a:pt x="1072" y="327"/>
                  </a:cubicBezTo>
                  <a:lnTo>
                    <a:pt x="1072" y="344"/>
                  </a:lnTo>
                  <a:cubicBezTo>
                    <a:pt x="1072" y="344"/>
                    <a:pt x="908" y="327"/>
                    <a:pt x="733" y="311"/>
                  </a:cubicBezTo>
                  <a:cubicBezTo>
                    <a:pt x="560" y="295"/>
                    <a:pt x="498" y="287"/>
                    <a:pt x="373" y="233"/>
                  </a:cubicBezTo>
                  <a:cubicBezTo>
                    <a:pt x="261" y="184"/>
                    <a:pt x="0" y="65"/>
                    <a:pt x="0" y="6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4" name="Freeform 328"/>
            <p:cNvSpPr>
              <a:spLocks noChangeAspect="1"/>
            </p:cNvSpPr>
            <p:nvPr userDrawn="1"/>
          </p:nvSpPr>
          <p:spPr bwMode="gray">
            <a:xfrm>
              <a:off x="3223" y="686"/>
              <a:ext cx="352" cy="91"/>
            </a:xfrm>
            <a:custGeom>
              <a:avLst/>
              <a:gdLst>
                <a:gd name="T0" fmla="*/ 0 w 1071"/>
                <a:gd name="T1" fmla="*/ 0 h 278"/>
                <a:gd name="T2" fmla="*/ 0 w 1071"/>
                <a:gd name="T3" fmla="*/ 0 h 278"/>
                <a:gd name="T4" fmla="*/ 373 w 1071"/>
                <a:gd name="T5" fmla="*/ 152 h 278"/>
                <a:gd name="T6" fmla="*/ 734 w 1071"/>
                <a:gd name="T7" fmla="*/ 227 h 278"/>
                <a:gd name="T8" fmla="*/ 1071 w 1071"/>
                <a:gd name="T9" fmla="*/ 261 h 278"/>
                <a:gd name="T10" fmla="*/ 1071 w 1071"/>
                <a:gd name="T11" fmla="*/ 278 h 278"/>
                <a:gd name="T12" fmla="*/ 733 w 1071"/>
                <a:gd name="T13" fmla="*/ 250 h 278"/>
                <a:gd name="T14" fmla="*/ 373 w 1071"/>
                <a:gd name="T15" fmla="*/ 188 h 278"/>
                <a:gd name="T16" fmla="*/ 0 w 1071"/>
                <a:gd name="T17" fmla="*/ 62 h 278"/>
                <a:gd name="T18" fmla="*/ 0 w 1071"/>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78">
                  <a:moveTo>
                    <a:pt x="0" y="0"/>
                  </a:moveTo>
                  <a:lnTo>
                    <a:pt x="0" y="0"/>
                  </a:lnTo>
                  <a:cubicBezTo>
                    <a:pt x="0" y="0"/>
                    <a:pt x="219" y="92"/>
                    <a:pt x="373" y="152"/>
                  </a:cubicBezTo>
                  <a:cubicBezTo>
                    <a:pt x="525" y="211"/>
                    <a:pt x="642" y="216"/>
                    <a:pt x="734" y="227"/>
                  </a:cubicBezTo>
                  <a:cubicBezTo>
                    <a:pt x="775" y="231"/>
                    <a:pt x="1071" y="261"/>
                    <a:pt x="1071" y="261"/>
                  </a:cubicBezTo>
                  <a:lnTo>
                    <a:pt x="1071" y="278"/>
                  </a:lnTo>
                  <a:cubicBezTo>
                    <a:pt x="1071" y="278"/>
                    <a:pt x="894" y="264"/>
                    <a:pt x="733" y="250"/>
                  </a:cubicBezTo>
                  <a:cubicBezTo>
                    <a:pt x="572" y="236"/>
                    <a:pt x="503" y="230"/>
                    <a:pt x="373" y="188"/>
                  </a:cubicBezTo>
                  <a:cubicBezTo>
                    <a:pt x="241" y="145"/>
                    <a:pt x="0" y="62"/>
                    <a:pt x="0" y="62"/>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5" name="Freeform 329"/>
            <p:cNvSpPr>
              <a:spLocks noChangeAspect="1"/>
            </p:cNvSpPr>
            <p:nvPr userDrawn="1"/>
          </p:nvSpPr>
          <p:spPr bwMode="gray">
            <a:xfrm>
              <a:off x="3223" y="732"/>
              <a:ext cx="352" cy="69"/>
            </a:xfrm>
            <a:custGeom>
              <a:avLst/>
              <a:gdLst>
                <a:gd name="T0" fmla="*/ 0 w 1071"/>
                <a:gd name="T1" fmla="*/ 0 h 208"/>
                <a:gd name="T2" fmla="*/ 0 w 1071"/>
                <a:gd name="T3" fmla="*/ 0 h 208"/>
                <a:gd name="T4" fmla="*/ 373 w 1071"/>
                <a:gd name="T5" fmla="*/ 107 h 208"/>
                <a:gd name="T6" fmla="*/ 734 w 1071"/>
                <a:gd name="T7" fmla="*/ 166 h 208"/>
                <a:gd name="T8" fmla="*/ 1071 w 1071"/>
                <a:gd name="T9" fmla="*/ 192 h 208"/>
                <a:gd name="T10" fmla="*/ 1071 w 1071"/>
                <a:gd name="T11" fmla="*/ 208 h 208"/>
                <a:gd name="T12" fmla="*/ 733 w 1071"/>
                <a:gd name="T13" fmla="*/ 185 h 208"/>
                <a:gd name="T14" fmla="*/ 373 w 1071"/>
                <a:gd name="T15" fmla="*/ 144 h 208"/>
                <a:gd name="T16" fmla="*/ 0 w 1071"/>
                <a:gd name="T17" fmla="*/ 59 h 208"/>
                <a:gd name="T18" fmla="*/ 0 w 1071"/>
                <a:gd name="T19"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1" h="208">
                  <a:moveTo>
                    <a:pt x="0" y="0"/>
                  </a:moveTo>
                  <a:lnTo>
                    <a:pt x="0" y="0"/>
                  </a:lnTo>
                  <a:cubicBezTo>
                    <a:pt x="0" y="0"/>
                    <a:pt x="222" y="68"/>
                    <a:pt x="373" y="107"/>
                  </a:cubicBezTo>
                  <a:cubicBezTo>
                    <a:pt x="525" y="146"/>
                    <a:pt x="664" y="162"/>
                    <a:pt x="734" y="166"/>
                  </a:cubicBezTo>
                  <a:cubicBezTo>
                    <a:pt x="804" y="171"/>
                    <a:pt x="1071" y="192"/>
                    <a:pt x="1071" y="192"/>
                  </a:cubicBezTo>
                  <a:lnTo>
                    <a:pt x="1071" y="208"/>
                  </a:lnTo>
                  <a:cubicBezTo>
                    <a:pt x="1071" y="208"/>
                    <a:pt x="919" y="198"/>
                    <a:pt x="733" y="185"/>
                  </a:cubicBezTo>
                  <a:cubicBezTo>
                    <a:pt x="582" y="174"/>
                    <a:pt x="461" y="163"/>
                    <a:pt x="373" y="144"/>
                  </a:cubicBezTo>
                  <a:cubicBezTo>
                    <a:pt x="274" y="123"/>
                    <a:pt x="0" y="59"/>
                    <a:pt x="0" y="59"/>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6" name="Freeform 330"/>
            <p:cNvSpPr>
              <a:spLocks noChangeAspect="1"/>
            </p:cNvSpPr>
            <p:nvPr userDrawn="1"/>
          </p:nvSpPr>
          <p:spPr bwMode="gray">
            <a:xfrm>
              <a:off x="3223" y="778"/>
              <a:ext cx="352" cy="47"/>
            </a:xfrm>
            <a:custGeom>
              <a:avLst/>
              <a:gdLst>
                <a:gd name="T0" fmla="*/ 0 w 1072"/>
                <a:gd name="T1" fmla="*/ 0 h 140"/>
                <a:gd name="T2" fmla="*/ 0 w 1072"/>
                <a:gd name="T3" fmla="*/ 0 h 140"/>
                <a:gd name="T4" fmla="*/ 373 w 1072"/>
                <a:gd name="T5" fmla="*/ 62 h 140"/>
                <a:gd name="T6" fmla="*/ 733 w 1072"/>
                <a:gd name="T7" fmla="*/ 101 h 140"/>
                <a:gd name="T8" fmla="*/ 1072 w 1072"/>
                <a:gd name="T9" fmla="*/ 123 h 140"/>
                <a:gd name="T10" fmla="*/ 1072 w 1072"/>
                <a:gd name="T11" fmla="*/ 140 h 140"/>
                <a:gd name="T12" fmla="*/ 733 w 1072"/>
                <a:gd name="T13" fmla="*/ 122 h 140"/>
                <a:gd name="T14" fmla="*/ 373 w 1072"/>
                <a:gd name="T15" fmla="*/ 98 h 140"/>
                <a:gd name="T16" fmla="*/ 0 w 1072"/>
                <a:gd name="T17" fmla="*/ 55 h 140"/>
                <a:gd name="T18" fmla="*/ 0 w 1072"/>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2" h="140">
                  <a:moveTo>
                    <a:pt x="0" y="0"/>
                  </a:moveTo>
                  <a:lnTo>
                    <a:pt x="0" y="0"/>
                  </a:lnTo>
                  <a:cubicBezTo>
                    <a:pt x="0" y="0"/>
                    <a:pt x="182" y="30"/>
                    <a:pt x="373" y="62"/>
                  </a:cubicBezTo>
                  <a:cubicBezTo>
                    <a:pt x="517" y="85"/>
                    <a:pt x="712" y="100"/>
                    <a:pt x="733" y="101"/>
                  </a:cubicBezTo>
                  <a:cubicBezTo>
                    <a:pt x="754" y="102"/>
                    <a:pt x="1072" y="123"/>
                    <a:pt x="1072" y="123"/>
                  </a:cubicBezTo>
                  <a:lnTo>
                    <a:pt x="1072" y="140"/>
                  </a:lnTo>
                  <a:cubicBezTo>
                    <a:pt x="1072" y="140"/>
                    <a:pt x="868" y="129"/>
                    <a:pt x="733" y="122"/>
                  </a:cubicBezTo>
                  <a:cubicBezTo>
                    <a:pt x="592" y="114"/>
                    <a:pt x="452" y="106"/>
                    <a:pt x="373" y="98"/>
                  </a:cubicBezTo>
                  <a:cubicBezTo>
                    <a:pt x="194" y="80"/>
                    <a:pt x="0" y="55"/>
                    <a:pt x="0" y="55"/>
                  </a:cubicBez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7" name="Freeform 331"/>
            <p:cNvSpPr>
              <a:spLocks noChangeAspect="1"/>
            </p:cNvSpPr>
            <p:nvPr userDrawn="1"/>
          </p:nvSpPr>
          <p:spPr bwMode="gray">
            <a:xfrm>
              <a:off x="3223" y="826"/>
              <a:ext cx="352" cy="18"/>
            </a:xfrm>
            <a:custGeom>
              <a:avLst/>
              <a:gdLst>
                <a:gd name="T0" fmla="*/ 0 w 1072"/>
                <a:gd name="T1" fmla="*/ 0 h 55"/>
                <a:gd name="T2" fmla="*/ 0 w 1072"/>
                <a:gd name="T3" fmla="*/ 0 h 55"/>
                <a:gd name="T4" fmla="*/ 373 w 1072"/>
                <a:gd name="T5" fmla="*/ 12 h 55"/>
                <a:gd name="T6" fmla="*/ 1072 w 1072"/>
                <a:gd name="T7" fmla="*/ 38 h 55"/>
                <a:gd name="T8" fmla="*/ 1072 w 1072"/>
                <a:gd name="T9" fmla="*/ 55 h 55"/>
                <a:gd name="T10" fmla="*/ 0 w 1072"/>
                <a:gd name="T11" fmla="*/ 54 h 55"/>
                <a:gd name="T12" fmla="*/ 0 w 1072"/>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72" h="55">
                  <a:moveTo>
                    <a:pt x="0" y="0"/>
                  </a:moveTo>
                  <a:lnTo>
                    <a:pt x="0" y="0"/>
                  </a:lnTo>
                  <a:cubicBezTo>
                    <a:pt x="0" y="0"/>
                    <a:pt x="286" y="10"/>
                    <a:pt x="373" y="12"/>
                  </a:cubicBezTo>
                  <a:cubicBezTo>
                    <a:pt x="461" y="14"/>
                    <a:pt x="1072" y="38"/>
                    <a:pt x="1072" y="38"/>
                  </a:cubicBezTo>
                  <a:lnTo>
                    <a:pt x="1072" y="55"/>
                  </a:lnTo>
                  <a:lnTo>
                    <a:pt x="0" y="54"/>
                  </a:lnTo>
                  <a:lnTo>
                    <a:pt x="0" y="0"/>
                  </a:lnTo>
                  <a:close/>
                </a:path>
              </a:pathLst>
            </a:custGeom>
            <a:solidFill>
              <a:srgbClr val="B9B9B9"/>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8" name="Freeform 332"/>
            <p:cNvSpPr>
              <a:spLocks noChangeAspect="1"/>
            </p:cNvSpPr>
            <p:nvPr userDrawn="1"/>
          </p:nvSpPr>
          <p:spPr bwMode="gray">
            <a:xfrm>
              <a:off x="2681" y="875"/>
              <a:ext cx="32" cy="53"/>
            </a:xfrm>
            <a:custGeom>
              <a:avLst/>
              <a:gdLst>
                <a:gd name="T0" fmla="*/ 0 w 98"/>
                <a:gd name="T1" fmla="*/ 5 h 160"/>
                <a:gd name="T2" fmla="*/ 0 w 98"/>
                <a:gd name="T3" fmla="*/ 5 h 160"/>
                <a:gd name="T4" fmla="*/ 4 w 98"/>
                <a:gd name="T5" fmla="*/ 0 h 160"/>
                <a:gd name="T6" fmla="*/ 93 w 98"/>
                <a:gd name="T7" fmla="*/ 0 h 160"/>
                <a:gd name="T8" fmla="*/ 97 w 98"/>
                <a:gd name="T9" fmla="*/ 5 h 160"/>
                <a:gd name="T10" fmla="*/ 97 w 98"/>
                <a:gd name="T11" fmla="*/ 20 h 160"/>
                <a:gd name="T12" fmla="*/ 92 w 98"/>
                <a:gd name="T13" fmla="*/ 24 h 160"/>
                <a:gd name="T14" fmla="*/ 27 w 98"/>
                <a:gd name="T15" fmla="*/ 24 h 160"/>
                <a:gd name="T16" fmla="*/ 27 w 98"/>
                <a:gd name="T17" fmla="*/ 65 h 160"/>
                <a:gd name="T18" fmla="*/ 85 w 98"/>
                <a:gd name="T19" fmla="*/ 65 h 160"/>
                <a:gd name="T20" fmla="*/ 90 w 98"/>
                <a:gd name="T21" fmla="*/ 69 h 160"/>
                <a:gd name="T22" fmla="*/ 90 w 98"/>
                <a:gd name="T23" fmla="*/ 84 h 160"/>
                <a:gd name="T24" fmla="*/ 85 w 98"/>
                <a:gd name="T25" fmla="*/ 89 h 160"/>
                <a:gd name="T26" fmla="*/ 27 w 98"/>
                <a:gd name="T27" fmla="*/ 89 h 160"/>
                <a:gd name="T28" fmla="*/ 27 w 98"/>
                <a:gd name="T29" fmla="*/ 136 h 160"/>
                <a:gd name="T30" fmla="*/ 94 w 98"/>
                <a:gd name="T31" fmla="*/ 136 h 160"/>
                <a:gd name="T32" fmla="*/ 98 w 98"/>
                <a:gd name="T33" fmla="*/ 141 h 160"/>
                <a:gd name="T34" fmla="*/ 98 w 98"/>
                <a:gd name="T35" fmla="*/ 155 h 160"/>
                <a:gd name="T36" fmla="*/ 94 w 98"/>
                <a:gd name="T37" fmla="*/ 160 h 160"/>
                <a:gd name="T38" fmla="*/ 4 w 98"/>
                <a:gd name="T39" fmla="*/ 160 h 160"/>
                <a:gd name="T40" fmla="*/ 0 w 98"/>
                <a:gd name="T41" fmla="*/ 155 h 160"/>
                <a:gd name="T42" fmla="*/ 0 w 98"/>
                <a:gd name="T43"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8" h="160">
                  <a:moveTo>
                    <a:pt x="0" y="5"/>
                  </a:moveTo>
                  <a:lnTo>
                    <a:pt x="0" y="5"/>
                  </a:lnTo>
                  <a:cubicBezTo>
                    <a:pt x="0" y="2"/>
                    <a:pt x="1" y="0"/>
                    <a:pt x="4" y="0"/>
                  </a:cubicBezTo>
                  <a:lnTo>
                    <a:pt x="93" y="0"/>
                  </a:lnTo>
                  <a:cubicBezTo>
                    <a:pt x="96" y="0"/>
                    <a:pt x="97" y="2"/>
                    <a:pt x="97" y="5"/>
                  </a:cubicBezTo>
                  <a:lnTo>
                    <a:pt x="97" y="20"/>
                  </a:lnTo>
                  <a:cubicBezTo>
                    <a:pt x="97" y="22"/>
                    <a:pt x="96" y="24"/>
                    <a:pt x="92" y="24"/>
                  </a:cubicBezTo>
                  <a:lnTo>
                    <a:pt x="27" y="24"/>
                  </a:lnTo>
                  <a:lnTo>
                    <a:pt x="27" y="65"/>
                  </a:lnTo>
                  <a:lnTo>
                    <a:pt x="85" y="65"/>
                  </a:lnTo>
                  <a:cubicBezTo>
                    <a:pt x="88" y="65"/>
                    <a:pt x="90" y="67"/>
                    <a:pt x="90" y="69"/>
                  </a:cubicBezTo>
                  <a:lnTo>
                    <a:pt x="90" y="84"/>
                  </a:lnTo>
                  <a:cubicBezTo>
                    <a:pt x="90" y="87"/>
                    <a:pt x="89" y="89"/>
                    <a:pt x="85" y="89"/>
                  </a:cubicBezTo>
                  <a:lnTo>
                    <a:pt x="27" y="89"/>
                  </a:lnTo>
                  <a:lnTo>
                    <a:pt x="27" y="136"/>
                  </a:lnTo>
                  <a:lnTo>
                    <a:pt x="94" y="136"/>
                  </a:lnTo>
                  <a:cubicBezTo>
                    <a:pt x="97" y="136"/>
                    <a:pt x="98" y="137"/>
                    <a:pt x="98" y="141"/>
                  </a:cubicBezTo>
                  <a:lnTo>
                    <a:pt x="98" y="155"/>
                  </a:lnTo>
                  <a:cubicBezTo>
                    <a:pt x="98" y="158"/>
                    <a:pt x="97" y="160"/>
                    <a:pt x="94" y="160"/>
                  </a:cubicBezTo>
                  <a:lnTo>
                    <a:pt x="4" y="160"/>
                  </a:lnTo>
                  <a:cubicBezTo>
                    <a:pt x="1" y="160"/>
                    <a:pt x="0" y="158"/>
                    <a:pt x="0" y="155"/>
                  </a:cubicBezTo>
                  <a:lnTo>
                    <a:pt x="0" y="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69" name="Freeform 333"/>
            <p:cNvSpPr>
              <a:spLocks noChangeAspect="1"/>
            </p:cNvSpPr>
            <p:nvPr userDrawn="1"/>
          </p:nvSpPr>
          <p:spPr bwMode="gray">
            <a:xfrm>
              <a:off x="2717" y="889"/>
              <a:ext cx="34" cy="40"/>
            </a:xfrm>
            <a:custGeom>
              <a:avLst/>
              <a:gdLst>
                <a:gd name="T0" fmla="*/ 98 w 102"/>
                <a:gd name="T1" fmla="*/ 118 h 120"/>
                <a:gd name="T2" fmla="*/ 98 w 102"/>
                <a:gd name="T3" fmla="*/ 118 h 120"/>
                <a:gd name="T4" fmla="*/ 81 w 102"/>
                <a:gd name="T5" fmla="*/ 118 h 120"/>
                <a:gd name="T6" fmla="*/ 76 w 102"/>
                <a:gd name="T7" fmla="*/ 113 h 120"/>
                <a:gd name="T8" fmla="*/ 76 w 102"/>
                <a:gd name="T9" fmla="*/ 106 h 120"/>
                <a:gd name="T10" fmla="*/ 76 w 102"/>
                <a:gd name="T11" fmla="*/ 105 h 120"/>
                <a:gd name="T12" fmla="*/ 35 w 102"/>
                <a:gd name="T13" fmla="*/ 120 h 120"/>
                <a:gd name="T14" fmla="*/ 0 w 102"/>
                <a:gd name="T15" fmla="*/ 75 h 120"/>
                <a:gd name="T16" fmla="*/ 0 w 102"/>
                <a:gd name="T17" fmla="*/ 5 h 120"/>
                <a:gd name="T18" fmla="*/ 4 w 102"/>
                <a:gd name="T19" fmla="*/ 0 h 120"/>
                <a:gd name="T20" fmla="*/ 22 w 102"/>
                <a:gd name="T21" fmla="*/ 0 h 120"/>
                <a:gd name="T22" fmla="*/ 26 w 102"/>
                <a:gd name="T23" fmla="*/ 5 h 120"/>
                <a:gd name="T24" fmla="*/ 26 w 102"/>
                <a:gd name="T25" fmla="*/ 72 h 120"/>
                <a:gd name="T26" fmla="*/ 44 w 102"/>
                <a:gd name="T27" fmla="*/ 96 h 120"/>
                <a:gd name="T28" fmla="*/ 76 w 102"/>
                <a:gd name="T29" fmla="*/ 85 h 120"/>
                <a:gd name="T30" fmla="*/ 76 w 102"/>
                <a:gd name="T31" fmla="*/ 5 h 120"/>
                <a:gd name="T32" fmla="*/ 81 w 102"/>
                <a:gd name="T33" fmla="*/ 0 h 120"/>
                <a:gd name="T34" fmla="*/ 98 w 102"/>
                <a:gd name="T35" fmla="*/ 0 h 120"/>
                <a:gd name="T36" fmla="*/ 102 w 102"/>
                <a:gd name="T37" fmla="*/ 5 h 120"/>
                <a:gd name="T38" fmla="*/ 102 w 102"/>
                <a:gd name="T39" fmla="*/ 113 h 120"/>
                <a:gd name="T40" fmla="*/ 98 w 102"/>
                <a:gd name="T41" fmla="*/ 1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18"/>
                  </a:moveTo>
                  <a:lnTo>
                    <a:pt x="98" y="118"/>
                  </a:lnTo>
                  <a:lnTo>
                    <a:pt x="81" y="118"/>
                  </a:lnTo>
                  <a:cubicBezTo>
                    <a:pt x="77" y="118"/>
                    <a:pt x="76" y="116"/>
                    <a:pt x="76" y="113"/>
                  </a:cubicBezTo>
                  <a:lnTo>
                    <a:pt x="76" y="106"/>
                  </a:lnTo>
                  <a:lnTo>
                    <a:pt x="76" y="105"/>
                  </a:lnTo>
                  <a:cubicBezTo>
                    <a:pt x="66" y="112"/>
                    <a:pt x="50" y="120"/>
                    <a:pt x="35" y="120"/>
                  </a:cubicBezTo>
                  <a:cubicBezTo>
                    <a:pt x="3" y="120"/>
                    <a:pt x="0" y="100"/>
                    <a:pt x="0" y="75"/>
                  </a:cubicBezTo>
                  <a:lnTo>
                    <a:pt x="0" y="5"/>
                  </a:lnTo>
                  <a:cubicBezTo>
                    <a:pt x="0" y="2"/>
                    <a:pt x="1" y="0"/>
                    <a:pt x="4" y="0"/>
                  </a:cubicBezTo>
                  <a:lnTo>
                    <a:pt x="22" y="0"/>
                  </a:lnTo>
                  <a:cubicBezTo>
                    <a:pt x="25" y="0"/>
                    <a:pt x="26" y="2"/>
                    <a:pt x="26" y="5"/>
                  </a:cubicBezTo>
                  <a:lnTo>
                    <a:pt x="26" y="72"/>
                  </a:lnTo>
                  <a:cubicBezTo>
                    <a:pt x="26" y="87"/>
                    <a:pt x="29" y="96"/>
                    <a:pt x="44" y="96"/>
                  </a:cubicBezTo>
                  <a:cubicBezTo>
                    <a:pt x="54" y="96"/>
                    <a:pt x="70" y="88"/>
                    <a:pt x="76" y="85"/>
                  </a:cubicBezTo>
                  <a:lnTo>
                    <a:pt x="76" y="5"/>
                  </a:lnTo>
                  <a:cubicBezTo>
                    <a:pt x="76" y="2"/>
                    <a:pt x="77" y="0"/>
                    <a:pt x="81" y="0"/>
                  </a:cubicBezTo>
                  <a:lnTo>
                    <a:pt x="98" y="0"/>
                  </a:lnTo>
                  <a:cubicBezTo>
                    <a:pt x="101" y="0"/>
                    <a:pt x="102" y="2"/>
                    <a:pt x="102" y="5"/>
                  </a:cubicBezTo>
                  <a:lnTo>
                    <a:pt x="102" y="113"/>
                  </a:lnTo>
                  <a:cubicBezTo>
                    <a:pt x="102" y="116"/>
                    <a:pt x="101" y="118"/>
                    <a:pt x="98" y="11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0" name="Freeform 334"/>
            <p:cNvSpPr>
              <a:spLocks noChangeAspect="1"/>
            </p:cNvSpPr>
            <p:nvPr userDrawn="1"/>
          </p:nvSpPr>
          <p:spPr bwMode="gray">
            <a:xfrm>
              <a:off x="2758" y="889"/>
              <a:ext cx="23" cy="39"/>
            </a:xfrm>
            <a:custGeom>
              <a:avLst/>
              <a:gdLst>
                <a:gd name="T0" fmla="*/ 26 w 70"/>
                <a:gd name="T1" fmla="*/ 115 h 120"/>
                <a:gd name="T2" fmla="*/ 26 w 70"/>
                <a:gd name="T3" fmla="*/ 115 h 120"/>
                <a:gd name="T4" fmla="*/ 22 w 70"/>
                <a:gd name="T5" fmla="*/ 120 h 120"/>
                <a:gd name="T6" fmla="*/ 4 w 70"/>
                <a:gd name="T7" fmla="*/ 120 h 120"/>
                <a:gd name="T8" fmla="*/ 0 w 70"/>
                <a:gd name="T9" fmla="*/ 115 h 120"/>
                <a:gd name="T10" fmla="*/ 0 w 70"/>
                <a:gd name="T11" fmla="*/ 7 h 120"/>
                <a:gd name="T12" fmla="*/ 4 w 70"/>
                <a:gd name="T13" fmla="*/ 2 h 120"/>
                <a:gd name="T14" fmla="*/ 21 w 70"/>
                <a:gd name="T15" fmla="*/ 2 h 120"/>
                <a:gd name="T16" fmla="*/ 26 w 70"/>
                <a:gd name="T17" fmla="*/ 7 h 120"/>
                <a:gd name="T18" fmla="*/ 26 w 70"/>
                <a:gd name="T19" fmla="*/ 17 h 120"/>
                <a:gd name="T20" fmla="*/ 27 w 70"/>
                <a:gd name="T21" fmla="*/ 18 h 120"/>
                <a:gd name="T22" fmla="*/ 62 w 70"/>
                <a:gd name="T23" fmla="*/ 1 h 120"/>
                <a:gd name="T24" fmla="*/ 68 w 70"/>
                <a:gd name="T25" fmla="*/ 5 h 120"/>
                <a:gd name="T26" fmla="*/ 70 w 70"/>
                <a:gd name="T27" fmla="*/ 21 h 120"/>
                <a:gd name="T28" fmla="*/ 65 w 70"/>
                <a:gd name="T29" fmla="*/ 27 h 120"/>
                <a:gd name="T30" fmla="*/ 26 w 70"/>
                <a:gd name="T31" fmla="*/ 38 h 120"/>
                <a:gd name="T32" fmla="*/ 26 w 70"/>
                <a:gd name="T33" fmla="*/ 115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120">
                  <a:moveTo>
                    <a:pt x="26" y="115"/>
                  </a:moveTo>
                  <a:lnTo>
                    <a:pt x="26" y="115"/>
                  </a:lnTo>
                  <a:cubicBezTo>
                    <a:pt x="26" y="118"/>
                    <a:pt x="25" y="120"/>
                    <a:pt x="22" y="120"/>
                  </a:cubicBezTo>
                  <a:lnTo>
                    <a:pt x="4" y="120"/>
                  </a:lnTo>
                  <a:cubicBezTo>
                    <a:pt x="1" y="120"/>
                    <a:pt x="0" y="118"/>
                    <a:pt x="0" y="115"/>
                  </a:cubicBezTo>
                  <a:lnTo>
                    <a:pt x="0" y="7"/>
                  </a:lnTo>
                  <a:cubicBezTo>
                    <a:pt x="0" y="4"/>
                    <a:pt x="1" y="2"/>
                    <a:pt x="4" y="2"/>
                  </a:cubicBezTo>
                  <a:lnTo>
                    <a:pt x="21" y="2"/>
                  </a:lnTo>
                  <a:cubicBezTo>
                    <a:pt x="25" y="2"/>
                    <a:pt x="26" y="4"/>
                    <a:pt x="26" y="7"/>
                  </a:cubicBezTo>
                  <a:lnTo>
                    <a:pt x="26" y="17"/>
                  </a:lnTo>
                  <a:lnTo>
                    <a:pt x="27" y="18"/>
                  </a:lnTo>
                  <a:cubicBezTo>
                    <a:pt x="34" y="11"/>
                    <a:pt x="51" y="3"/>
                    <a:pt x="62" y="1"/>
                  </a:cubicBezTo>
                  <a:cubicBezTo>
                    <a:pt x="65" y="0"/>
                    <a:pt x="67" y="1"/>
                    <a:pt x="68" y="5"/>
                  </a:cubicBezTo>
                  <a:lnTo>
                    <a:pt x="70" y="21"/>
                  </a:lnTo>
                  <a:cubicBezTo>
                    <a:pt x="70" y="24"/>
                    <a:pt x="70" y="26"/>
                    <a:pt x="65" y="27"/>
                  </a:cubicBezTo>
                  <a:cubicBezTo>
                    <a:pt x="52" y="29"/>
                    <a:pt x="35" y="34"/>
                    <a:pt x="26" y="38"/>
                  </a:cubicBezTo>
                  <a:lnTo>
                    <a:pt x="26" y="115"/>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1" name="Freeform 335"/>
            <p:cNvSpPr>
              <a:spLocks noChangeAspect="1" noEditPoints="1"/>
            </p:cNvSpPr>
            <p:nvPr userDrawn="1"/>
          </p:nvSpPr>
          <p:spPr bwMode="gray">
            <a:xfrm>
              <a:off x="2783" y="888"/>
              <a:ext cx="34" cy="41"/>
            </a:xfrm>
            <a:custGeom>
              <a:avLst/>
              <a:gdLst>
                <a:gd name="T0" fmla="*/ 51 w 104"/>
                <a:gd name="T1" fmla="*/ 24 h 122"/>
                <a:gd name="T2" fmla="*/ 51 w 104"/>
                <a:gd name="T3" fmla="*/ 24 h 122"/>
                <a:gd name="T4" fmla="*/ 26 w 104"/>
                <a:gd name="T5" fmla="*/ 61 h 122"/>
                <a:gd name="T6" fmla="*/ 51 w 104"/>
                <a:gd name="T7" fmla="*/ 99 h 122"/>
                <a:gd name="T8" fmla="*/ 77 w 104"/>
                <a:gd name="T9" fmla="*/ 61 h 122"/>
                <a:gd name="T10" fmla="*/ 51 w 104"/>
                <a:gd name="T11" fmla="*/ 24 h 122"/>
                <a:gd name="T12" fmla="*/ 51 w 104"/>
                <a:gd name="T13" fmla="*/ 24 h 122"/>
                <a:gd name="T14" fmla="*/ 51 w 104"/>
                <a:gd name="T15" fmla="*/ 122 h 122"/>
                <a:gd name="T16" fmla="*/ 51 w 104"/>
                <a:gd name="T17" fmla="*/ 122 h 122"/>
                <a:gd name="T18" fmla="*/ 0 w 104"/>
                <a:gd name="T19" fmla="*/ 60 h 122"/>
                <a:gd name="T20" fmla="*/ 51 w 104"/>
                <a:gd name="T21" fmla="*/ 0 h 122"/>
                <a:gd name="T22" fmla="*/ 104 w 104"/>
                <a:gd name="T23" fmla="*/ 60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4"/>
                  </a:moveTo>
                  <a:lnTo>
                    <a:pt x="51" y="24"/>
                  </a:lnTo>
                  <a:cubicBezTo>
                    <a:pt x="31" y="24"/>
                    <a:pt x="26" y="36"/>
                    <a:pt x="26" y="61"/>
                  </a:cubicBezTo>
                  <a:cubicBezTo>
                    <a:pt x="26" y="87"/>
                    <a:pt x="31" y="99"/>
                    <a:pt x="51" y="99"/>
                  </a:cubicBezTo>
                  <a:cubicBezTo>
                    <a:pt x="73" y="99"/>
                    <a:pt x="77" y="87"/>
                    <a:pt x="77" y="61"/>
                  </a:cubicBezTo>
                  <a:cubicBezTo>
                    <a:pt x="77" y="36"/>
                    <a:pt x="73" y="24"/>
                    <a:pt x="51" y="24"/>
                  </a:cubicBezTo>
                  <a:lnTo>
                    <a:pt x="51" y="24"/>
                  </a:lnTo>
                  <a:close/>
                  <a:moveTo>
                    <a:pt x="51" y="122"/>
                  </a:moveTo>
                  <a:lnTo>
                    <a:pt x="51" y="122"/>
                  </a:lnTo>
                  <a:cubicBezTo>
                    <a:pt x="3" y="122"/>
                    <a:pt x="0" y="87"/>
                    <a:pt x="0" y="60"/>
                  </a:cubicBezTo>
                  <a:cubicBezTo>
                    <a:pt x="0" y="37"/>
                    <a:pt x="5" y="0"/>
                    <a:pt x="51" y="0"/>
                  </a:cubicBezTo>
                  <a:cubicBezTo>
                    <a:pt x="98" y="0"/>
                    <a:pt x="104" y="31"/>
                    <a:pt x="104" y="60"/>
                  </a:cubicBezTo>
                  <a:cubicBezTo>
                    <a:pt x="104" y="87"/>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2" name="Freeform 336"/>
            <p:cNvSpPr>
              <a:spLocks noChangeAspect="1" noEditPoints="1"/>
            </p:cNvSpPr>
            <p:nvPr userDrawn="1"/>
          </p:nvSpPr>
          <p:spPr bwMode="gray">
            <a:xfrm>
              <a:off x="2821" y="889"/>
              <a:ext cx="35" cy="54"/>
            </a:xfrm>
            <a:custGeom>
              <a:avLst/>
              <a:gdLst>
                <a:gd name="T0" fmla="*/ 59 w 105"/>
                <a:gd name="T1" fmla="*/ 24 h 164"/>
                <a:gd name="T2" fmla="*/ 59 w 105"/>
                <a:gd name="T3" fmla="*/ 24 h 164"/>
                <a:gd name="T4" fmla="*/ 27 w 105"/>
                <a:gd name="T5" fmla="*/ 35 h 164"/>
                <a:gd name="T6" fmla="*/ 27 w 105"/>
                <a:gd name="T7" fmla="*/ 95 h 164"/>
                <a:gd name="T8" fmla="*/ 54 w 105"/>
                <a:gd name="T9" fmla="*/ 99 h 164"/>
                <a:gd name="T10" fmla="*/ 77 w 105"/>
                <a:gd name="T11" fmla="*/ 60 h 164"/>
                <a:gd name="T12" fmla="*/ 59 w 105"/>
                <a:gd name="T13" fmla="*/ 24 h 164"/>
                <a:gd name="T14" fmla="*/ 59 w 105"/>
                <a:gd name="T15" fmla="*/ 24 h 164"/>
                <a:gd name="T16" fmla="*/ 57 w 105"/>
                <a:gd name="T17" fmla="*/ 122 h 164"/>
                <a:gd name="T18" fmla="*/ 57 w 105"/>
                <a:gd name="T19" fmla="*/ 122 h 164"/>
                <a:gd name="T20" fmla="*/ 27 w 105"/>
                <a:gd name="T21" fmla="*/ 116 h 164"/>
                <a:gd name="T22" fmla="*/ 27 w 105"/>
                <a:gd name="T23" fmla="*/ 117 h 164"/>
                <a:gd name="T24" fmla="*/ 27 w 105"/>
                <a:gd name="T25" fmla="*/ 159 h 164"/>
                <a:gd name="T26" fmla="*/ 22 w 105"/>
                <a:gd name="T27" fmla="*/ 164 h 164"/>
                <a:gd name="T28" fmla="*/ 5 w 105"/>
                <a:gd name="T29" fmla="*/ 164 h 164"/>
                <a:gd name="T30" fmla="*/ 0 w 105"/>
                <a:gd name="T31" fmla="*/ 159 h 164"/>
                <a:gd name="T32" fmla="*/ 0 w 105"/>
                <a:gd name="T33" fmla="*/ 7 h 164"/>
                <a:gd name="T34" fmla="*/ 5 w 105"/>
                <a:gd name="T35" fmla="*/ 2 h 164"/>
                <a:gd name="T36" fmla="*/ 22 w 105"/>
                <a:gd name="T37" fmla="*/ 2 h 164"/>
                <a:gd name="T38" fmla="*/ 26 w 105"/>
                <a:gd name="T39" fmla="*/ 7 h 164"/>
                <a:gd name="T40" fmla="*/ 26 w 105"/>
                <a:gd name="T41" fmla="*/ 14 h 164"/>
                <a:gd name="T42" fmla="*/ 27 w 105"/>
                <a:gd name="T43" fmla="*/ 14 h 164"/>
                <a:gd name="T44" fmla="*/ 65 w 105"/>
                <a:gd name="T45" fmla="*/ 0 h 164"/>
                <a:gd name="T46" fmla="*/ 105 w 105"/>
                <a:gd name="T47" fmla="*/ 60 h 164"/>
                <a:gd name="T48" fmla="*/ 57 w 105"/>
                <a:gd name="T49" fmla="*/ 12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64">
                  <a:moveTo>
                    <a:pt x="59" y="24"/>
                  </a:moveTo>
                  <a:lnTo>
                    <a:pt x="59" y="24"/>
                  </a:lnTo>
                  <a:cubicBezTo>
                    <a:pt x="49" y="24"/>
                    <a:pt x="34" y="31"/>
                    <a:pt x="27" y="35"/>
                  </a:cubicBezTo>
                  <a:lnTo>
                    <a:pt x="27" y="95"/>
                  </a:lnTo>
                  <a:cubicBezTo>
                    <a:pt x="37" y="98"/>
                    <a:pt x="46" y="99"/>
                    <a:pt x="54" y="99"/>
                  </a:cubicBezTo>
                  <a:cubicBezTo>
                    <a:pt x="71" y="99"/>
                    <a:pt x="77" y="90"/>
                    <a:pt x="77" y="60"/>
                  </a:cubicBezTo>
                  <a:cubicBezTo>
                    <a:pt x="77" y="29"/>
                    <a:pt x="71" y="24"/>
                    <a:pt x="59" y="24"/>
                  </a:cubicBezTo>
                  <a:lnTo>
                    <a:pt x="59" y="24"/>
                  </a:lnTo>
                  <a:close/>
                  <a:moveTo>
                    <a:pt x="57" y="122"/>
                  </a:moveTo>
                  <a:lnTo>
                    <a:pt x="57" y="122"/>
                  </a:lnTo>
                  <a:cubicBezTo>
                    <a:pt x="49" y="122"/>
                    <a:pt x="38" y="120"/>
                    <a:pt x="27" y="116"/>
                  </a:cubicBezTo>
                  <a:lnTo>
                    <a:pt x="27" y="117"/>
                  </a:lnTo>
                  <a:lnTo>
                    <a:pt x="27" y="159"/>
                  </a:lnTo>
                  <a:cubicBezTo>
                    <a:pt x="27" y="162"/>
                    <a:pt x="26" y="164"/>
                    <a:pt x="22" y="164"/>
                  </a:cubicBezTo>
                  <a:lnTo>
                    <a:pt x="5" y="164"/>
                  </a:lnTo>
                  <a:cubicBezTo>
                    <a:pt x="1" y="164"/>
                    <a:pt x="0" y="162"/>
                    <a:pt x="0" y="159"/>
                  </a:cubicBezTo>
                  <a:lnTo>
                    <a:pt x="0" y="7"/>
                  </a:lnTo>
                  <a:cubicBezTo>
                    <a:pt x="0" y="4"/>
                    <a:pt x="2" y="2"/>
                    <a:pt x="5" y="2"/>
                  </a:cubicBezTo>
                  <a:lnTo>
                    <a:pt x="22" y="2"/>
                  </a:lnTo>
                  <a:cubicBezTo>
                    <a:pt x="25" y="2"/>
                    <a:pt x="26" y="4"/>
                    <a:pt x="26" y="7"/>
                  </a:cubicBezTo>
                  <a:lnTo>
                    <a:pt x="26" y="14"/>
                  </a:lnTo>
                  <a:lnTo>
                    <a:pt x="27" y="14"/>
                  </a:lnTo>
                  <a:cubicBezTo>
                    <a:pt x="36" y="8"/>
                    <a:pt x="51" y="0"/>
                    <a:pt x="65" y="0"/>
                  </a:cubicBezTo>
                  <a:cubicBezTo>
                    <a:pt x="96" y="0"/>
                    <a:pt x="105" y="24"/>
                    <a:pt x="105" y="60"/>
                  </a:cubicBezTo>
                  <a:cubicBezTo>
                    <a:pt x="105" y="99"/>
                    <a:pt x="95" y="122"/>
                    <a:pt x="57"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3" name="Freeform 337"/>
            <p:cNvSpPr>
              <a:spLocks noChangeAspect="1" noEditPoints="1"/>
            </p:cNvSpPr>
            <p:nvPr userDrawn="1"/>
          </p:nvSpPr>
          <p:spPr bwMode="gray">
            <a:xfrm>
              <a:off x="2860" y="888"/>
              <a:ext cx="34" cy="41"/>
            </a:xfrm>
            <a:custGeom>
              <a:avLst/>
              <a:gdLst>
                <a:gd name="T0" fmla="*/ 27 w 102"/>
                <a:gd name="T1" fmla="*/ 51 h 123"/>
                <a:gd name="T2" fmla="*/ 27 w 102"/>
                <a:gd name="T3" fmla="*/ 51 h 123"/>
                <a:gd name="T4" fmla="*/ 75 w 102"/>
                <a:gd name="T5" fmla="*/ 51 h 123"/>
                <a:gd name="T6" fmla="*/ 51 w 102"/>
                <a:gd name="T7" fmla="*/ 22 h 123"/>
                <a:gd name="T8" fmla="*/ 27 w 102"/>
                <a:gd name="T9" fmla="*/ 51 h 123"/>
                <a:gd name="T10" fmla="*/ 27 w 102"/>
                <a:gd name="T11" fmla="*/ 51 h 123"/>
                <a:gd name="T12" fmla="*/ 27 w 102"/>
                <a:gd name="T13" fmla="*/ 69 h 123"/>
                <a:gd name="T14" fmla="*/ 27 w 102"/>
                <a:gd name="T15" fmla="*/ 69 h 123"/>
                <a:gd name="T16" fmla="*/ 56 w 102"/>
                <a:gd name="T17" fmla="*/ 100 h 123"/>
                <a:gd name="T18" fmla="*/ 87 w 102"/>
                <a:gd name="T19" fmla="*/ 97 h 123"/>
                <a:gd name="T20" fmla="*/ 94 w 102"/>
                <a:gd name="T21" fmla="*/ 101 h 123"/>
                <a:gd name="T22" fmla="*/ 95 w 102"/>
                <a:gd name="T23" fmla="*/ 109 h 123"/>
                <a:gd name="T24" fmla="*/ 91 w 102"/>
                <a:gd name="T25" fmla="*/ 117 h 123"/>
                <a:gd name="T26" fmla="*/ 52 w 102"/>
                <a:gd name="T27" fmla="*/ 123 h 123"/>
                <a:gd name="T28" fmla="*/ 0 w 102"/>
                <a:gd name="T29" fmla="*/ 62 h 123"/>
                <a:gd name="T30" fmla="*/ 51 w 102"/>
                <a:gd name="T31" fmla="*/ 0 h 123"/>
                <a:gd name="T32" fmla="*/ 102 w 102"/>
                <a:gd name="T33" fmla="*/ 54 h 123"/>
                <a:gd name="T34" fmla="*/ 90 w 102"/>
                <a:gd name="T35" fmla="*/ 69 h 123"/>
                <a:gd name="T36" fmla="*/ 27 w 102"/>
                <a:gd name="T37" fmla="*/ 6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2" h="123">
                  <a:moveTo>
                    <a:pt x="27" y="51"/>
                  </a:moveTo>
                  <a:lnTo>
                    <a:pt x="27" y="51"/>
                  </a:lnTo>
                  <a:lnTo>
                    <a:pt x="75" y="51"/>
                  </a:lnTo>
                  <a:cubicBezTo>
                    <a:pt x="75" y="36"/>
                    <a:pt x="71" y="22"/>
                    <a:pt x="51" y="22"/>
                  </a:cubicBezTo>
                  <a:cubicBezTo>
                    <a:pt x="33" y="22"/>
                    <a:pt x="28" y="33"/>
                    <a:pt x="27" y="51"/>
                  </a:cubicBezTo>
                  <a:lnTo>
                    <a:pt x="27" y="51"/>
                  </a:lnTo>
                  <a:close/>
                  <a:moveTo>
                    <a:pt x="27" y="69"/>
                  </a:moveTo>
                  <a:lnTo>
                    <a:pt x="27" y="69"/>
                  </a:lnTo>
                  <a:cubicBezTo>
                    <a:pt x="28" y="93"/>
                    <a:pt x="36" y="100"/>
                    <a:pt x="56" y="100"/>
                  </a:cubicBezTo>
                  <a:cubicBezTo>
                    <a:pt x="65" y="100"/>
                    <a:pt x="78" y="98"/>
                    <a:pt x="87" y="97"/>
                  </a:cubicBezTo>
                  <a:cubicBezTo>
                    <a:pt x="91" y="97"/>
                    <a:pt x="93" y="97"/>
                    <a:pt x="94" y="101"/>
                  </a:cubicBezTo>
                  <a:lnTo>
                    <a:pt x="95" y="109"/>
                  </a:lnTo>
                  <a:cubicBezTo>
                    <a:pt x="96" y="113"/>
                    <a:pt x="95" y="115"/>
                    <a:pt x="91" y="117"/>
                  </a:cubicBezTo>
                  <a:cubicBezTo>
                    <a:pt x="82" y="120"/>
                    <a:pt x="64" y="123"/>
                    <a:pt x="52" y="123"/>
                  </a:cubicBezTo>
                  <a:cubicBezTo>
                    <a:pt x="6" y="123"/>
                    <a:pt x="0" y="93"/>
                    <a:pt x="0" y="62"/>
                  </a:cubicBezTo>
                  <a:cubicBezTo>
                    <a:pt x="0" y="39"/>
                    <a:pt x="4" y="0"/>
                    <a:pt x="51" y="0"/>
                  </a:cubicBezTo>
                  <a:cubicBezTo>
                    <a:pt x="94" y="0"/>
                    <a:pt x="102" y="28"/>
                    <a:pt x="102" y="54"/>
                  </a:cubicBezTo>
                  <a:cubicBezTo>
                    <a:pt x="102" y="63"/>
                    <a:pt x="100" y="69"/>
                    <a:pt x="90" y="69"/>
                  </a:cubicBezTo>
                  <a:lnTo>
                    <a:pt x="27" y="69"/>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4" name="Freeform 338"/>
            <p:cNvSpPr>
              <a:spLocks noChangeAspect="1" noEditPoints="1"/>
            </p:cNvSpPr>
            <p:nvPr userDrawn="1"/>
          </p:nvSpPr>
          <p:spPr bwMode="gray">
            <a:xfrm>
              <a:off x="2897" y="888"/>
              <a:ext cx="38" cy="41"/>
            </a:xfrm>
            <a:custGeom>
              <a:avLst/>
              <a:gdLst>
                <a:gd name="T0" fmla="*/ 76 w 116"/>
                <a:gd name="T1" fmla="*/ 67 h 122"/>
                <a:gd name="T2" fmla="*/ 76 w 116"/>
                <a:gd name="T3" fmla="*/ 67 h 122"/>
                <a:gd name="T4" fmla="*/ 47 w 116"/>
                <a:gd name="T5" fmla="*/ 67 h 122"/>
                <a:gd name="T6" fmla="*/ 27 w 116"/>
                <a:gd name="T7" fmla="*/ 87 h 122"/>
                <a:gd name="T8" fmla="*/ 42 w 116"/>
                <a:gd name="T9" fmla="*/ 101 h 122"/>
                <a:gd name="T10" fmla="*/ 76 w 116"/>
                <a:gd name="T11" fmla="*/ 90 h 122"/>
                <a:gd name="T12" fmla="*/ 76 w 116"/>
                <a:gd name="T13" fmla="*/ 67 h 122"/>
                <a:gd name="T14" fmla="*/ 76 w 116"/>
                <a:gd name="T15" fmla="*/ 67 h 122"/>
                <a:gd name="T16" fmla="*/ 78 w 116"/>
                <a:gd name="T17" fmla="*/ 107 h 122"/>
                <a:gd name="T18" fmla="*/ 78 w 116"/>
                <a:gd name="T19" fmla="*/ 107 h 122"/>
                <a:gd name="T20" fmla="*/ 33 w 116"/>
                <a:gd name="T21" fmla="*/ 122 h 122"/>
                <a:gd name="T22" fmla="*/ 1 w 116"/>
                <a:gd name="T23" fmla="*/ 88 h 122"/>
                <a:gd name="T24" fmla="*/ 46 w 116"/>
                <a:gd name="T25" fmla="*/ 48 h 122"/>
                <a:gd name="T26" fmla="*/ 76 w 116"/>
                <a:gd name="T27" fmla="*/ 48 h 122"/>
                <a:gd name="T28" fmla="*/ 76 w 116"/>
                <a:gd name="T29" fmla="*/ 42 h 122"/>
                <a:gd name="T30" fmla="*/ 51 w 116"/>
                <a:gd name="T31" fmla="*/ 23 h 122"/>
                <a:gd name="T32" fmla="*/ 19 w 116"/>
                <a:gd name="T33" fmla="*/ 25 h 122"/>
                <a:gd name="T34" fmla="*/ 12 w 116"/>
                <a:gd name="T35" fmla="*/ 22 h 122"/>
                <a:gd name="T36" fmla="*/ 10 w 116"/>
                <a:gd name="T37" fmla="*/ 13 h 122"/>
                <a:gd name="T38" fmla="*/ 15 w 116"/>
                <a:gd name="T39" fmla="*/ 6 h 122"/>
                <a:gd name="T40" fmla="*/ 56 w 116"/>
                <a:gd name="T41" fmla="*/ 0 h 122"/>
                <a:gd name="T42" fmla="*/ 103 w 116"/>
                <a:gd name="T43" fmla="*/ 44 h 122"/>
                <a:gd name="T44" fmla="*/ 103 w 116"/>
                <a:gd name="T45" fmla="*/ 91 h 122"/>
                <a:gd name="T46" fmla="*/ 111 w 116"/>
                <a:gd name="T47" fmla="*/ 102 h 122"/>
                <a:gd name="T48" fmla="*/ 116 w 116"/>
                <a:gd name="T49" fmla="*/ 105 h 122"/>
                <a:gd name="T50" fmla="*/ 116 w 116"/>
                <a:gd name="T51" fmla="*/ 115 h 122"/>
                <a:gd name="T52" fmla="*/ 110 w 116"/>
                <a:gd name="T53" fmla="*/ 121 h 122"/>
                <a:gd name="T54" fmla="*/ 99 w 116"/>
                <a:gd name="T55" fmla="*/ 122 h 122"/>
                <a:gd name="T56" fmla="*/ 78 w 116"/>
                <a:gd name="T57" fmla="*/ 107 h 122"/>
                <a:gd name="T58" fmla="*/ 78 w 116"/>
                <a:gd name="T59"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22">
                  <a:moveTo>
                    <a:pt x="76" y="67"/>
                  </a:moveTo>
                  <a:lnTo>
                    <a:pt x="76" y="67"/>
                  </a:lnTo>
                  <a:lnTo>
                    <a:pt x="47" y="67"/>
                  </a:lnTo>
                  <a:cubicBezTo>
                    <a:pt x="35" y="67"/>
                    <a:pt x="27" y="71"/>
                    <a:pt x="27" y="87"/>
                  </a:cubicBezTo>
                  <a:cubicBezTo>
                    <a:pt x="27" y="98"/>
                    <a:pt x="31" y="101"/>
                    <a:pt x="42" y="101"/>
                  </a:cubicBezTo>
                  <a:cubicBezTo>
                    <a:pt x="52" y="101"/>
                    <a:pt x="67" y="95"/>
                    <a:pt x="76" y="90"/>
                  </a:cubicBezTo>
                  <a:lnTo>
                    <a:pt x="76" y="67"/>
                  </a:lnTo>
                  <a:lnTo>
                    <a:pt x="76" y="67"/>
                  </a:lnTo>
                  <a:close/>
                  <a:moveTo>
                    <a:pt x="78" y="107"/>
                  </a:moveTo>
                  <a:lnTo>
                    <a:pt x="78" y="107"/>
                  </a:lnTo>
                  <a:cubicBezTo>
                    <a:pt x="66" y="116"/>
                    <a:pt x="50" y="122"/>
                    <a:pt x="33" y="122"/>
                  </a:cubicBezTo>
                  <a:cubicBezTo>
                    <a:pt x="8" y="122"/>
                    <a:pt x="1" y="109"/>
                    <a:pt x="1" y="88"/>
                  </a:cubicBezTo>
                  <a:cubicBezTo>
                    <a:pt x="0" y="60"/>
                    <a:pt x="15" y="48"/>
                    <a:pt x="46" y="48"/>
                  </a:cubicBezTo>
                  <a:lnTo>
                    <a:pt x="76" y="48"/>
                  </a:lnTo>
                  <a:lnTo>
                    <a:pt x="76" y="42"/>
                  </a:lnTo>
                  <a:cubicBezTo>
                    <a:pt x="76" y="28"/>
                    <a:pt x="71" y="23"/>
                    <a:pt x="51" y="23"/>
                  </a:cubicBezTo>
                  <a:cubicBezTo>
                    <a:pt x="44" y="23"/>
                    <a:pt x="28" y="24"/>
                    <a:pt x="19" y="25"/>
                  </a:cubicBezTo>
                  <a:cubicBezTo>
                    <a:pt x="14" y="25"/>
                    <a:pt x="13" y="25"/>
                    <a:pt x="12" y="22"/>
                  </a:cubicBezTo>
                  <a:lnTo>
                    <a:pt x="10" y="13"/>
                  </a:lnTo>
                  <a:cubicBezTo>
                    <a:pt x="9" y="10"/>
                    <a:pt x="10" y="8"/>
                    <a:pt x="15" y="6"/>
                  </a:cubicBezTo>
                  <a:cubicBezTo>
                    <a:pt x="26" y="2"/>
                    <a:pt x="45" y="0"/>
                    <a:pt x="56" y="0"/>
                  </a:cubicBezTo>
                  <a:cubicBezTo>
                    <a:pt x="98" y="0"/>
                    <a:pt x="103" y="18"/>
                    <a:pt x="103" y="44"/>
                  </a:cubicBezTo>
                  <a:lnTo>
                    <a:pt x="103" y="91"/>
                  </a:lnTo>
                  <a:cubicBezTo>
                    <a:pt x="103" y="101"/>
                    <a:pt x="104" y="101"/>
                    <a:pt x="111" y="102"/>
                  </a:cubicBezTo>
                  <a:cubicBezTo>
                    <a:pt x="115" y="102"/>
                    <a:pt x="116" y="103"/>
                    <a:pt x="116" y="105"/>
                  </a:cubicBezTo>
                  <a:lnTo>
                    <a:pt x="116" y="115"/>
                  </a:lnTo>
                  <a:cubicBezTo>
                    <a:pt x="116" y="118"/>
                    <a:pt x="114" y="120"/>
                    <a:pt x="110" y="121"/>
                  </a:cubicBezTo>
                  <a:cubicBezTo>
                    <a:pt x="106" y="121"/>
                    <a:pt x="102" y="122"/>
                    <a:pt x="99" y="122"/>
                  </a:cubicBezTo>
                  <a:cubicBezTo>
                    <a:pt x="87" y="122"/>
                    <a:pt x="80" y="118"/>
                    <a:pt x="78" y="107"/>
                  </a:cubicBezTo>
                  <a:lnTo>
                    <a:pt x="78" y="107"/>
                  </a:ln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5" name="Freeform 339"/>
            <p:cNvSpPr>
              <a:spLocks noChangeAspect="1"/>
            </p:cNvSpPr>
            <p:nvPr userDrawn="1"/>
          </p:nvSpPr>
          <p:spPr bwMode="gray">
            <a:xfrm>
              <a:off x="2937" y="889"/>
              <a:ext cx="34" cy="39"/>
            </a:xfrm>
            <a:custGeom>
              <a:avLst/>
              <a:gdLst>
                <a:gd name="T0" fmla="*/ 98 w 103"/>
                <a:gd name="T1" fmla="*/ 120 h 120"/>
                <a:gd name="T2" fmla="*/ 98 w 103"/>
                <a:gd name="T3" fmla="*/ 120 h 120"/>
                <a:gd name="T4" fmla="*/ 81 w 103"/>
                <a:gd name="T5" fmla="*/ 120 h 120"/>
                <a:gd name="T6" fmla="*/ 77 w 103"/>
                <a:gd name="T7" fmla="*/ 115 h 120"/>
                <a:gd name="T8" fmla="*/ 77 w 103"/>
                <a:gd name="T9" fmla="*/ 47 h 120"/>
                <a:gd name="T10" fmla="*/ 60 w 103"/>
                <a:gd name="T11" fmla="*/ 24 h 120"/>
                <a:gd name="T12" fmla="*/ 27 w 103"/>
                <a:gd name="T13" fmla="*/ 35 h 120"/>
                <a:gd name="T14" fmla="*/ 27 w 103"/>
                <a:gd name="T15" fmla="*/ 115 h 120"/>
                <a:gd name="T16" fmla="*/ 22 w 103"/>
                <a:gd name="T17" fmla="*/ 120 h 120"/>
                <a:gd name="T18" fmla="*/ 5 w 103"/>
                <a:gd name="T19" fmla="*/ 120 h 120"/>
                <a:gd name="T20" fmla="*/ 0 w 103"/>
                <a:gd name="T21" fmla="*/ 115 h 120"/>
                <a:gd name="T22" fmla="*/ 0 w 103"/>
                <a:gd name="T23" fmla="*/ 7 h 120"/>
                <a:gd name="T24" fmla="*/ 5 w 103"/>
                <a:gd name="T25" fmla="*/ 2 h 120"/>
                <a:gd name="T26" fmla="*/ 22 w 103"/>
                <a:gd name="T27" fmla="*/ 2 h 120"/>
                <a:gd name="T28" fmla="*/ 27 w 103"/>
                <a:gd name="T29" fmla="*/ 7 h 120"/>
                <a:gd name="T30" fmla="*/ 27 w 103"/>
                <a:gd name="T31" fmla="*/ 14 h 120"/>
                <a:gd name="T32" fmla="*/ 27 w 103"/>
                <a:gd name="T33" fmla="*/ 14 h 120"/>
                <a:gd name="T34" fmla="*/ 68 w 103"/>
                <a:gd name="T35" fmla="*/ 0 h 120"/>
                <a:gd name="T36" fmla="*/ 103 w 103"/>
                <a:gd name="T37" fmla="*/ 45 h 120"/>
                <a:gd name="T38" fmla="*/ 103 w 103"/>
                <a:gd name="T39" fmla="*/ 115 h 120"/>
                <a:gd name="T40" fmla="*/ 98 w 103"/>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 h="120">
                  <a:moveTo>
                    <a:pt x="98" y="120"/>
                  </a:moveTo>
                  <a:lnTo>
                    <a:pt x="98" y="120"/>
                  </a:lnTo>
                  <a:lnTo>
                    <a:pt x="81" y="120"/>
                  </a:lnTo>
                  <a:cubicBezTo>
                    <a:pt x="78" y="120"/>
                    <a:pt x="77" y="118"/>
                    <a:pt x="77" y="115"/>
                  </a:cubicBezTo>
                  <a:lnTo>
                    <a:pt x="77" y="47"/>
                  </a:lnTo>
                  <a:cubicBezTo>
                    <a:pt x="77" y="33"/>
                    <a:pt x="73" y="24"/>
                    <a:pt x="60" y="24"/>
                  </a:cubicBezTo>
                  <a:cubicBezTo>
                    <a:pt x="50" y="24"/>
                    <a:pt x="33" y="32"/>
                    <a:pt x="27" y="35"/>
                  </a:cubicBezTo>
                  <a:lnTo>
                    <a:pt x="27" y="115"/>
                  </a:lnTo>
                  <a:cubicBezTo>
                    <a:pt x="27" y="118"/>
                    <a:pt x="25" y="120"/>
                    <a:pt x="22" y="120"/>
                  </a:cubicBezTo>
                  <a:lnTo>
                    <a:pt x="5" y="120"/>
                  </a:lnTo>
                  <a:cubicBezTo>
                    <a:pt x="2" y="120"/>
                    <a:pt x="0" y="118"/>
                    <a:pt x="0" y="115"/>
                  </a:cubicBezTo>
                  <a:lnTo>
                    <a:pt x="0" y="7"/>
                  </a:lnTo>
                  <a:cubicBezTo>
                    <a:pt x="0" y="4"/>
                    <a:pt x="2" y="2"/>
                    <a:pt x="5" y="2"/>
                  </a:cubicBezTo>
                  <a:lnTo>
                    <a:pt x="22" y="2"/>
                  </a:lnTo>
                  <a:cubicBezTo>
                    <a:pt x="25" y="2"/>
                    <a:pt x="27" y="4"/>
                    <a:pt x="27" y="7"/>
                  </a:cubicBezTo>
                  <a:lnTo>
                    <a:pt x="27" y="14"/>
                  </a:lnTo>
                  <a:cubicBezTo>
                    <a:pt x="27" y="14"/>
                    <a:pt x="27" y="14"/>
                    <a:pt x="27" y="14"/>
                  </a:cubicBezTo>
                  <a:cubicBezTo>
                    <a:pt x="36" y="8"/>
                    <a:pt x="53" y="0"/>
                    <a:pt x="68" y="0"/>
                  </a:cubicBezTo>
                  <a:cubicBezTo>
                    <a:pt x="100" y="0"/>
                    <a:pt x="103" y="21"/>
                    <a:pt x="103" y="45"/>
                  </a:cubicBezTo>
                  <a:lnTo>
                    <a:pt x="103" y="115"/>
                  </a:lnTo>
                  <a:cubicBezTo>
                    <a:pt x="103" y="118"/>
                    <a:pt x="102"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6" name="Freeform 340"/>
            <p:cNvSpPr>
              <a:spLocks noChangeAspect="1"/>
            </p:cNvSpPr>
            <p:nvPr userDrawn="1"/>
          </p:nvSpPr>
          <p:spPr bwMode="gray">
            <a:xfrm>
              <a:off x="2680" y="959"/>
              <a:ext cx="37" cy="53"/>
            </a:xfrm>
            <a:custGeom>
              <a:avLst/>
              <a:gdLst>
                <a:gd name="T0" fmla="*/ 65 w 115"/>
                <a:gd name="T1" fmla="*/ 0 h 163"/>
                <a:gd name="T2" fmla="*/ 65 w 115"/>
                <a:gd name="T3" fmla="*/ 0 h 163"/>
                <a:gd name="T4" fmla="*/ 109 w 115"/>
                <a:gd name="T5" fmla="*/ 7 h 163"/>
                <a:gd name="T6" fmla="*/ 114 w 115"/>
                <a:gd name="T7" fmla="*/ 14 h 163"/>
                <a:gd name="T8" fmla="*/ 112 w 115"/>
                <a:gd name="T9" fmla="*/ 24 h 163"/>
                <a:gd name="T10" fmla="*/ 105 w 115"/>
                <a:gd name="T11" fmla="*/ 28 h 163"/>
                <a:gd name="T12" fmla="*/ 67 w 115"/>
                <a:gd name="T13" fmla="*/ 24 h 163"/>
                <a:gd name="T14" fmla="*/ 29 w 115"/>
                <a:gd name="T15" fmla="*/ 82 h 163"/>
                <a:gd name="T16" fmla="*/ 67 w 115"/>
                <a:gd name="T17" fmla="*/ 138 h 163"/>
                <a:gd name="T18" fmla="*/ 105 w 115"/>
                <a:gd name="T19" fmla="*/ 135 h 163"/>
                <a:gd name="T20" fmla="*/ 112 w 115"/>
                <a:gd name="T21" fmla="*/ 139 h 163"/>
                <a:gd name="T22" fmla="*/ 114 w 115"/>
                <a:gd name="T23" fmla="*/ 148 h 163"/>
                <a:gd name="T24" fmla="*/ 110 w 115"/>
                <a:gd name="T25" fmla="*/ 156 h 163"/>
                <a:gd name="T26" fmla="*/ 65 w 115"/>
                <a:gd name="T27" fmla="*/ 163 h 163"/>
                <a:gd name="T28" fmla="*/ 0 w 115"/>
                <a:gd name="T29" fmla="*/ 83 h 163"/>
                <a:gd name="T30" fmla="*/ 65 w 115"/>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 h="163">
                  <a:moveTo>
                    <a:pt x="65" y="0"/>
                  </a:moveTo>
                  <a:lnTo>
                    <a:pt x="65" y="0"/>
                  </a:lnTo>
                  <a:cubicBezTo>
                    <a:pt x="77" y="0"/>
                    <a:pt x="96" y="1"/>
                    <a:pt x="109" y="7"/>
                  </a:cubicBezTo>
                  <a:cubicBezTo>
                    <a:pt x="113" y="8"/>
                    <a:pt x="114" y="10"/>
                    <a:pt x="114" y="14"/>
                  </a:cubicBezTo>
                  <a:lnTo>
                    <a:pt x="112" y="24"/>
                  </a:lnTo>
                  <a:cubicBezTo>
                    <a:pt x="111" y="27"/>
                    <a:pt x="110" y="28"/>
                    <a:pt x="105" y="28"/>
                  </a:cubicBezTo>
                  <a:cubicBezTo>
                    <a:pt x="94" y="26"/>
                    <a:pt x="79" y="24"/>
                    <a:pt x="67" y="24"/>
                  </a:cubicBezTo>
                  <a:cubicBezTo>
                    <a:pt x="34" y="24"/>
                    <a:pt x="29" y="51"/>
                    <a:pt x="29" y="82"/>
                  </a:cubicBezTo>
                  <a:cubicBezTo>
                    <a:pt x="29" y="114"/>
                    <a:pt x="35" y="138"/>
                    <a:pt x="67" y="138"/>
                  </a:cubicBezTo>
                  <a:cubicBezTo>
                    <a:pt x="81" y="138"/>
                    <a:pt x="92" y="137"/>
                    <a:pt x="105" y="135"/>
                  </a:cubicBezTo>
                  <a:cubicBezTo>
                    <a:pt x="110" y="135"/>
                    <a:pt x="111" y="136"/>
                    <a:pt x="112" y="139"/>
                  </a:cubicBezTo>
                  <a:lnTo>
                    <a:pt x="114" y="148"/>
                  </a:lnTo>
                  <a:cubicBezTo>
                    <a:pt x="115" y="152"/>
                    <a:pt x="113" y="154"/>
                    <a:pt x="110" y="156"/>
                  </a:cubicBezTo>
                  <a:cubicBezTo>
                    <a:pt x="98" y="161"/>
                    <a:pt x="77" y="163"/>
                    <a:pt x="65" y="163"/>
                  </a:cubicBezTo>
                  <a:cubicBezTo>
                    <a:pt x="12" y="163"/>
                    <a:pt x="0" y="123"/>
                    <a:pt x="0" y="83"/>
                  </a:cubicBezTo>
                  <a:cubicBezTo>
                    <a:pt x="0" y="42"/>
                    <a:pt x="10" y="0"/>
                    <a:pt x="65" y="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7" name="Freeform 341"/>
            <p:cNvSpPr>
              <a:spLocks noChangeAspect="1" noEditPoints="1"/>
            </p:cNvSpPr>
            <p:nvPr userDrawn="1"/>
          </p:nvSpPr>
          <p:spPr bwMode="gray">
            <a:xfrm>
              <a:off x="2718" y="972"/>
              <a:ext cx="34" cy="40"/>
            </a:xfrm>
            <a:custGeom>
              <a:avLst/>
              <a:gdLst>
                <a:gd name="T0" fmla="*/ 51 w 104"/>
                <a:gd name="T1" fmla="*/ 23 h 122"/>
                <a:gd name="T2" fmla="*/ 51 w 104"/>
                <a:gd name="T3" fmla="*/ 23 h 122"/>
                <a:gd name="T4" fmla="*/ 26 w 104"/>
                <a:gd name="T5" fmla="*/ 61 h 122"/>
                <a:gd name="T6" fmla="*/ 51 w 104"/>
                <a:gd name="T7" fmla="*/ 99 h 122"/>
                <a:gd name="T8" fmla="*/ 77 w 104"/>
                <a:gd name="T9" fmla="*/ 61 h 122"/>
                <a:gd name="T10" fmla="*/ 51 w 104"/>
                <a:gd name="T11" fmla="*/ 23 h 122"/>
                <a:gd name="T12" fmla="*/ 51 w 104"/>
                <a:gd name="T13" fmla="*/ 23 h 122"/>
                <a:gd name="T14" fmla="*/ 51 w 104"/>
                <a:gd name="T15" fmla="*/ 122 h 122"/>
                <a:gd name="T16" fmla="*/ 51 w 104"/>
                <a:gd name="T17" fmla="*/ 122 h 122"/>
                <a:gd name="T18" fmla="*/ 0 w 104"/>
                <a:gd name="T19" fmla="*/ 59 h 122"/>
                <a:gd name="T20" fmla="*/ 51 w 104"/>
                <a:gd name="T21" fmla="*/ 0 h 122"/>
                <a:gd name="T22" fmla="*/ 104 w 104"/>
                <a:gd name="T23" fmla="*/ 59 h 122"/>
                <a:gd name="T24" fmla="*/ 51 w 104"/>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 h="122">
                  <a:moveTo>
                    <a:pt x="51" y="23"/>
                  </a:moveTo>
                  <a:lnTo>
                    <a:pt x="51" y="23"/>
                  </a:lnTo>
                  <a:cubicBezTo>
                    <a:pt x="31" y="23"/>
                    <a:pt x="26" y="36"/>
                    <a:pt x="26" y="61"/>
                  </a:cubicBezTo>
                  <a:cubicBezTo>
                    <a:pt x="26" y="86"/>
                    <a:pt x="31" y="99"/>
                    <a:pt x="51" y="99"/>
                  </a:cubicBezTo>
                  <a:cubicBezTo>
                    <a:pt x="73" y="99"/>
                    <a:pt x="77" y="86"/>
                    <a:pt x="77" y="61"/>
                  </a:cubicBezTo>
                  <a:cubicBezTo>
                    <a:pt x="77" y="35"/>
                    <a:pt x="73" y="23"/>
                    <a:pt x="51" y="23"/>
                  </a:cubicBezTo>
                  <a:lnTo>
                    <a:pt x="51" y="23"/>
                  </a:lnTo>
                  <a:close/>
                  <a:moveTo>
                    <a:pt x="51" y="122"/>
                  </a:moveTo>
                  <a:lnTo>
                    <a:pt x="51" y="122"/>
                  </a:lnTo>
                  <a:cubicBezTo>
                    <a:pt x="3" y="122"/>
                    <a:pt x="0" y="86"/>
                    <a:pt x="0" y="59"/>
                  </a:cubicBezTo>
                  <a:cubicBezTo>
                    <a:pt x="0" y="37"/>
                    <a:pt x="5" y="0"/>
                    <a:pt x="51" y="0"/>
                  </a:cubicBezTo>
                  <a:cubicBezTo>
                    <a:pt x="97" y="0"/>
                    <a:pt x="104" y="31"/>
                    <a:pt x="104" y="59"/>
                  </a:cubicBezTo>
                  <a:cubicBezTo>
                    <a:pt x="104" y="86"/>
                    <a:pt x="101" y="122"/>
                    <a:pt x="51"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8" name="Freeform 342"/>
            <p:cNvSpPr>
              <a:spLocks noChangeAspect="1"/>
            </p:cNvSpPr>
            <p:nvPr userDrawn="1"/>
          </p:nvSpPr>
          <p:spPr bwMode="gray">
            <a:xfrm>
              <a:off x="2757" y="972"/>
              <a:ext cx="56" cy="40"/>
            </a:xfrm>
            <a:custGeom>
              <a:avLst/>
              <a:gdLst>
                <a:gd name="T0" fmla="*/ 167 w 172"/>
                <a:gd name="T1" fmla="*/ 120 h 120"/>
                <a:gd name="T2" fmla="*/ 167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7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7" y="120"/>
                  </a:moveTo>
                  <a:lnTo>
                    <a:pt x="167" y="120"/>
                  </a:lnTo>
                  <a:lnTo>
                    <a:pt x="150" y="120"/>
                  </a:lnTo>
                  <a:cubicBezTo>
                    <a:pt x="147" y="120"/>
                    <a:pt x="146" y="118"/>
                    <a:pt x="146" y="115"/>
                  </a:cubicBezTo>
                  <a:lnTo>
                    <a:pt x="146" y="47"/>
                  </a:lnTo>
                  <a:cubicBezTo>
                    <a:pt x="146" y="29"/>
                    <a:pt x="141" y="24"/>
                    <a:pt x="129" y="24"/>
                  </a:cubicBezTo>
                  <a:cubicBezTo>
                    <a:pt x="120"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8"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5"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7"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79" name="Freeform 343"/>
            <p:cNvSpPr>
              <a:spLocks noChangeAspect="1"/>
            </p:cNvSpPr>
            <p:nvPr userDrawn="1"/>
          </p:nvSpPr>
          <p:spPr bwMode="gray">
            <a:xfrm>
              <a:off x="2819" y="972"/>
              <a:ext cx="56" cy="40"/>
            </a:xfrm>
            <a:custGeom>
              <a:avLst/>
              <a:gdLst>
                <a:gd name="T0" fmla="*/ 168 w 172"/>
                <a:gd name="T1" fmla="*/ 120 h 120"/>
                <a:gd name="T2" fmla="*/ 168 w 172"/>
                <a:gd name="T3" fmla="*/ 120 h 120"/>
                <a:gd name="T4" fmla="*/ 150 w 172"/>
                <a:gd name="T5" fmla="*/ 120 h 120"/>
                <a:gd name="T6" fmla="*/ 146 w 172"/>
                <a:gd name="T7" fmla="*/ 115 h 120"/>
                <a:gd name="T8" fmla="*/ 146 w 172"/>
                <a:gd name="T9" fmla="*/ 47 h 120"/>
                <a:gd name="T10" fmla="*/ 129 w 172"/>
                <a:gd name="T11" fmla="*/ 24 h 120"/>
                <a:gd name="T12" fmla="*/ 99 w 172"/>
                <a:gd name="T13" fmla="*/ 35 h 120"/>
                <a:gd name="T14" fmla="*/ 99 w 172"/>
                <a:gd name="T15" fmla="*/ 47 h 120"/>
                <a:gd name="T16" fmla="*/ 99 w 172"/>
                <a:gd name="T17" fmla="*/ 115 h 120"/>
                <a:gd name="T18" fmla="*/ 94 w 172"/>
                <a:gd name="T19" fmla="*/ 120 h 120"/>
                <a:gd name="T20" fmla="*/ 77 w 172"/>
                <a:gd name="T21" fmla="*/ 120 h 120"/>
                <a:gd name="T22" fmla="*/ 73 w 172"/>
                <a:gd name="T23" fmla="*/ 115 h 120"/>
                <a:gd name="T24" fmla="*/ 73 w 172"/>
                <a:gd name="T25" fmla="*/ 46 h 120"/>
                <a:gd name="T26" fmla="*/ 57 w 172"/>
                <a:gd name="T27" fmla="*/ 24 h 120"/>
                <a:gd name="T28" fmla="*/ 26 w 172"/>
                <a:gd name="T29" fmla="*/ 35 h 120"/>
                <a:gd name="T30" fmla="*/ 26 w 172"/>
                <a:gd name="T31" fmla="*/ 115 h 120"/>
                <a:gd name="T32" fmla="*/ 21 w 172"/>
                <a:gd name="T33" fmla="*/ 120 h 120"/>
                <a:gd name="T34" fmla="*/ 4 w 172"/>
                <a:gd name="T35" fmla="*/ 120 h 120"/>
                <a:gd name="T36" fmla="*/ 0 w 172"/>
                <a:gd name="T37" fmla="*/ 115 h 120"/>
                <a:gd name="T38" fmla="*/ 0 w 172"/>
                <a:gd name="T39" fmla="*/ 7 h 120"/>
                <a:gd name="T40" fmla="*/ 4 w 172"/>
                <a:gd name="T41" fmla="*/ 2 h 120"/>
                <a:gd name="T42" fmla="*/ 21 w 172"/>
                <a:gd name="T43" fmla="*/ 2 h 120"/>
                <a:gd name="T44" fmla="*/ 26 w 172"/>
                <a:gd name="T45" fmla="*/ 7 h 120"/>
                <a:gd name="T46" fmla="*/ 26 w 172"/>
                <a:gd name="T47" fmla="*/ 14 h 120"/>
                <a:gd name="T48" fmla="*/ 26 w 172"/>
                <a:gd name="T49" fmla="*/ 14 h 120"/>
                <a:gd name="T50" fmla="*/ 62 w 172"/>
                <a:gd name="T51" fmla="*/ 0 h 120"/>
                <a:gd name="T52" fmla="*/ 95 w 172"/>
                <a:gd name="T53" fmla="*/ 17 h 120"/>
                <a:gd name="T54" fmla="*/ 137 w 172"/>
                <a:gd name="T55" fmla="*/ 0 h 120"/>
                <a:gd name="T56" fmla="*/ 172 w 172"/>
                <a:gd name="T57" fmla="*/ 45 h 120"/>
                <a:gd name="T58" fmla="*/ 172 w 172"/>
                <a:gd name="T59" fmla="*/ 115 h 120"/>
                <a:gd name="T60" fmla="*/ 168 w 172"/>
                <a:gd name="T6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2" h="120">
                  <a:moveTo>
                    <a:pt x="168" y="120"/>
                  </a:moveTo>
                  <a:lnTo>
                    <a:pt x="168" y="120"/>
                  </a:lnTo>
                  <a:lnTo>
                    <a:pt x="150" y="120"/>
                  </a:lnTo>
                  <a:cubicBezTo>
                    <a:pt x="147" y="120"/>
                    <a:pt x="146" y="118"/>
                    <a:pt x="146" y="115"/>
                  </a:cubicBezTo>
                  <a:lnTo>
                    <a:pt x="146" y="47"/>
                  </a:lnTo>
                  <a:cubicBezTo>
                    <a:pt x="146" y="29"/>
                    <a:pt x="141" y="24"/>
                    <a:pt x="129" y="24"/>
                  </a:cubicBezTo>
                  <a:cubicBezTo>
                    <a:pt x="121" y="24"/>
                    <a:pt x="106" y="31"/>
                    <a:pt x="99" y="35"/>
                  </a:cubicBezTo>
                  <a:cubicBezTo>
                    <a:pt x="99" y="37"/>
                    <a:pt x="99" y="42"/>
                    <a:pt x="99" y="47"/>
                  </a:cubicBezTo>
                  <a:lnTo>
                    <a:pt x="99" y="115"/>
                  </a:lnTo>
                  <a:cubicBezTo>
                    <a:pt x="99" y="118"/>
                    <a:pt x="98" y="120"/>
                    <a:pt x="94" y="120"/>
                  </a:cubicBezTo>
                  <a:lnTo>
                    <a:pt x="77" y="120"/>
                  </a:lnTo>
                  <a:cubicBezTo>
                    <a:pt x="74" y="120"/>
                    <a:pt x="73" y="118"/>
                    <a:pt x="73" y="115"/>
                  </a:cubicBezTo>
                  <a:lnTo>
                    <a:pt x="73" y="46"/>
                  </a:lnTo>
                  <a:cubicBezTo>
                    <a:pt x="73" y="31"/>
                    <a:pt x="69" y="24"/>
                    <a:pt x="57" y="24"/>
                  </a:cubicBezTo>
                  <a:cubicBezTo>
                    <a:pt x="49" y="24"/>
                    <a:pt x="35" y="30"/>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lnTo>
                    <a:pt x="26" y="14"/>
                  </a:lnTo>
                  <a:cubicBezTo>
                    <a:pt x="36" y="8"/>
                    <a:pt x="49" y="1"/>
                    <a:pt x="62" y="0"/>
                  </a:cubicBezTo>
                  <a:cubicBezTo>
                    <a:pt x="76" y="0"/>
                    <a:pt x="87" y="3"/>
                    <a:pt x="95" y="17"/>
                  </a:cubicBezTo>
                  <a:cubicBezTo>
                    <a:pt x="107" y="8"/>
                    <a:pt x="122" y="0"/>
                    <a:pt x="137" y="0"/>
                  </a:cubicBezTo>
                  <a:cubicBezTo>
                    <a:pt x="169" y="0"/>
                    <a:pt x="172" y="21"/>
                    <a:pt x="172" y="45"/>
                  </a:cubicBezTo>
                  <a:lnTo>
                    <a:pt x="172" y="115"/>
                  </a:lnTo>
                  <a:cubicBezTo>
                    <a:pt x="172" y="118"/>
                    <a:pt x="171" y="120"/>
                    <a:pt x="16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0" name="Freeform 344"/>
            <p:cNvSpPr>
              <a:spLocks noChangeAspect="1" noEditPoints="1"/>
            </p:cNvSpPr>
            <p:nvPr userDrawn="1"/>
          </p:nvSpPr>
          <p:spPr bwMode="gray">
            <a:xfrm>
              <a:off x="2882" y="958"/>
              <a:ext cx="9" cy="54"/>
            </a:xfrm>
            <a:custGeom>
              <a:avLst/>
              <a:gdLst>
                <a:gd name="T0" fmla="*/ 27 w 28"/>
                <a:gd name="T1" fmla="*/ 158 h 163"/>
                <a:gd name="T2" fmla="*/ 27 w 28"/>
                <a:gd name="T3" fmla="*/ 158 h 163"/>
                <a:gd name="T4" fmla="*/ 22 w 28"/>
                <a:gd name="T5" fmla="*/ 163 h 163"/>
                <a:gd name="T6" fmla="*/ 5 w 28"/>
                <a:gd name="T7" fmla="*/ 163 h 163"/>
                <a:gd name="T8" fmla="*/ 1 w 28"/>
                <a:gd name="T9" fmla="*/ 158 h 163"/>
                <a:gd name="T10" fmla="*/ 1 w 28"/>
                <a:gd name="T11" fmla="*/ 50 h 163"/>
                <a:gd name="T12" fmla="*/ 5 w 28"/>
                <a:gd name="T13" fmla="*/ 45 h 163"/>
                <a:gd name="T14" fmla="*/ 22 w 28"/>
                <a:gd name="T15" fmla="*/ 45 h 163"/>
                <a:gd name="T16" fmla="*/ 27 w 28"/>
                <a:gd name="T17" fmla="*/ 50 h 163"/>
                <a:gd name="T18" fmla="*/ 27 w 28"/>
                <a:gd name="T19" fmla="*/ 158 h 163"/>
                <a:gd name="T20" fmla="*/ 27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7" y="158"/>
                  </a:moveTo>
                  <a:lnTo>
                    <a:pt x="27" y="158"/>
                  </a:lnTo>
                  <a:cubicBezTo>
                    <a:pt x="27" y="161"/>
                    <a:pt x="26" y="163"/>
                    <a:pt x="22" y="163"/>
                  </a:cubicBezTo>
                  <a:lnTo>
                    <a:pt x="5" y="163"/>
                  </a:lnTo>
                  <a:cubicBezTo>
                    <a:pt x="2" y="163"/>
                    <a:pt x="1" y="161"/>
                    <a:pt x="1" y="158"/>
                  </a:cubicBezTo>
                  <a:lnTo>
                    <a:pt x="1" y="50"/>
                  </a:lnTo>
                  <a:cubicBezTo>
                    <a:pt x="1" y="46"/>
                    <a:pt x="2" y="45"/>
                    <a:pt x="5" y="45"/>
                  </a:cubicBezTo>
                  <a:lnTo>
                    <a:pt x="22" y="45"/>
                  </a:lnTo>
                  <a:cubicBezTo>
                    <a:pt x="26" y="45"/>
                    <a:pt x="27" y="47"/>
                    <a:pt x="27" y="50"/>
                  </a:cubicBezTo>
                  <a:lnTo>
                    <a:pt x="27" y="158"/>
                  </a:lnTo>
                  <a:lnTo>
                    <a:pt x="27"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1" name="Freeform 345"/>
            <p:cNvSpPr>
              <a:spLocks noChangeAspect="1"/>
            </p:cNvSpPr>
            <p:nvPr userDrawn="1"/>
          </p:nvSpPr>
          <p:spPr bwMode="gray">
            <a:xfrm>
              <a:off x="2896" y="972"/>
              <a:ext cx="30" cy="40"/>
            </a:xfrm>
            <a:custGeom>
              <a:avLst/>
              <a:gdLst>
                <a:gd name="T0" fmla="*/ 43 w 92"/>
                <a:gd name="T1" fmla="*/ 122 h 122"/>
                <a:gd name="T2" fmla="*/ 43 w 92"/>
                <a:gd name="T3" fmla="*/ 122 h 122"/>
                <a:gd name="T4" fmla="*/ 6 w 92"/>
                <a:gd name="T5" fmla="*/ 116 h 122"/>
                <a:gd name="T6" fmla="*/ 1 w 92"/>
                <a:gd name="T7" fmla="*/ 109 h 122"/>
                <a:gd name="T8" fmla="*/ 3 w 92"/>
                <a:gd name="T9" fmla="*/ 101 h 122"/>
                <a:gd name="T10" fmla="*/ 9 w 92"/>
                <a:gd name="T11" fmla="*/ 97 h 122"/>
                <a:gd name="T12" fmla="*/ 43 w 92"/>
                <a:gd name="T13" fmla="*/ 100 h 122"/>
                <a:gd name="T14" fmla="*/ 65 w 92"/>
                <a:gd name="T15" fmla="*/ 86 h 122"/>
                <a:gd name="T16" fmla="*/ 45 w 92"/>
                <a:gd name="T17" fmla="*/ 71 h 122"/>
                <a:gd name="T18" fmla="*/ 1 w 92"/>
                <a:gd name="T19" fmla="*/ 36 h 122"/>
                <a:gd name="T20" fmla="*/ 46 w 92"/>
                <a:gd name="T21" fmla="*/ 0 h 122"/>
                <a:gd name="T22" fmla="*/ 83 w 92"/>
                <a:gd name="T23" fmla="*/ 5 h 122"/>
                <a:gd name="T24" fmla="*/ 88 w 92"/>
                <a:gd name="T25" fmla="*/ 12 h 122"/>
                <a:gd name="T26" fmla="*/ 86 w 92"/>
                <a:gd name="T27" fmla="*/ 21 h 122"/>
                <a:gd name="T28" fmla="*/ 79 w 92"/>
                <a:gd name="T29" fmla="*/ 24 h 122"/>
                <a:gd name="T30" fmla="*/ 47 w 92"/>
                <a:gd name="T31" fmla="*/ 22 h 122"/>
                <a:gd name="T32" fmla="*/ 28 w 92"/>
                <a:gd name="T33" fmla="*/ 35 h 122"/>
                <a:gd name="T34" fmla="*/ 48 w 92"/>
                <a:gd name="T35" fmla="*/ 48 h 122"/>
                <a:gd name="T36" fmla="*/ 92 w 92"/>
                <a:gd name="T37" fmla="*/ 85 h 122"/>
                <a:gd name="T38" fmla="*/ 43 w 92"/>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122">
                  <a:moveTo>
                    <a:pt x="43" y="122"/>
                  </a:moveTo>
                  <a:lnTo>
                    <a:pt x="43" y="122"/>
                  </a:lnTo>
                  <a:cubicBezTo>
                    <a:pt x="31" y="122"/>
                    <a:pt x="15" y="120"/>
                    <a:pt x="6" y="116"/>
                  </a:cubicBezTo>
                  <a:cubicBezTo>
                    <a:pt x="1" y="115"/>
                    <a:pt x="0" y="112"/>
                    <a:pt x="1" y="109"/>
                  </a:cubicBezTo>
                  <a:lnTo>
                    <a:pt x="3" y="101"/>
                  </a:lnTo>
                  <a:cubicBezTo>
                    <a:pt x="3" y="97"/>
                    <a:pt x="5" y="97"/>
                    <a:pt x="9" y="97"/>
                  </a:cubicBezTo>
                  <a:cubicBezTo>
                    <a:pt x="19" y="99"/>
                    <a:pt x="35" y="100"/>
                    <a:pt x="43" y="100"/>
                  </a:cubicBezTo>
                  <a:cubicBezTo>
                    <a:pt x="58" y="100"/>
                    <a:pt x="65" y="96"/>
                    <a:pt x="65" y="86"/>
                  </a:cubicBezTo>
                  <a:cubicBezTo>
                    <a:pt x="65" y="75"/>
                    <a:pt x="61" y="73"/>
                    <a:pt x="45" y="71"/>
                  </a:cubicBezTo>
                  <a:cubicBezTo>
                    <a:pt x="22" y="67"/>
                    <a:pt x="1" y="62"/>
                    <a:pt x="1" y="36"/>
                  </a:cubicBezTo>
                  <a:cubicBezTo>
                    <a:pt x="1" y="12"/>
                    <a:pt x="19" y="0"/>
                    <a:pt x="46" y="0"/>
                  </a:cubicBezTo>
                  <a:cubicBezTo>
                    <a:pt x="56" y="0"/>
                    <a:pt x="73" y="1"/>
                    <a:pt x="83" y="5"/>
                  </a:cubicBezTo>
                  <a:cubicBezTo>
                    <a:pt x="87" y="7"/>
                    <a:pt x="89" y="9"/>
                    <a:pt x="88" y="12"/>
                  </a:cubicBezTo>
                  <a:lnTo>
                    <a:pt x="86" y="21"/>
                  </a:lnTo>
                  <a:cubicBezTo>
                    <a:pt x="85" y="24"/>
                    <a:pt x="84" y="25"/>
                    <a:pt x="79" y="24"/>
                  </a:cubicBezTo>
                  <a:cubicBezTo>
                    <a:pt x="69" y="23"/>
                    <a:pt x="56" y="22"/>
                    <a:pt x="47" y="22"/>
                  </a:cubicBezTo>
                  <a:cubicBezTo>
                    <a:pt x="31" y="22"/>
                    <a:pt x="28" y="26"/>
                    <a:pt x="28" y="35"/>
                  </a:cubicBezTo>
                  <a:cubicBezTo>
                    <a:pt x="28" y="44"/>
                    <a:pt x="34" y="46"/>
                    <a:pt x="48" y="48"/>
                  </a:cubicBezTo>
                  <a:cubicBezTo>
                    <a:pt x="71" y="51"/>
                    <a:pt x="92" y="56"/>
                    <a:pt x="92" y="85"/>
                  </a:cubicBezTo>
                  <a:cubicBezTo>
                    <a:pt x="92"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2" name="Freeform 346"/>
            <p:cNvSpPr>
              <a:spLocks noChangeAspect="1"/>
            </p:cNvSpPr>
            <p:nvPr userDrawn="1"/>
          </p:nvSpPr>
          <p:spPr bwMode="gray">
            <a:xfrm>
              <a:off x="2929" y="972"/>
              <a:ext cx="30" cy="40"/>
            </a:xfrm>
            <a:custGeom>
              <a:avLst/>
              <a:gdLst>
                <a:gd name="T0" fmla="*/ 43 w 91"/>
                <a:gd name="T1" fmla="*/ 122 h 122"/>
                <a:gd name="T2" fmla="*/ 43 w 91"/>
                <a:gd name="T3" fmla="*/ 122 h 122"/>
                <a:gd name="T4" fmla="*/ 6 w 91"/>
                <a:gd name="T5" fmla="*/ 116 h 122"/>
                <a:gd name="T6" fmla="*/ 1 w 91"/>
                <a:gd name="T7" fmla="*/ 109 h 122"/>
                <a:gd name="T8" fmla="*/ 2 w 91"/>
                <a:gd name="T9" fmla="*/ 101 h 122"/>
                <a:gd name="T10" fmla="*/ 8 w 91"/>
                <a:gd name="T11" fmla="*/ 97 h 122"/>
                <a:gd name="T12" fmla="*/ 43 w 91"/>
                <a:gd name="T13" fmla="*/ 100 h 122"/>
                <a:gd name="T14" fmla="*/ 64 w 91"/>
                <a:gd name="T15" fmla="*/ 86 h 122"/>
                <a:gd name="T16" fmla="*/ 45 w 91"/>
                <a:gd name="T17" fmla="*/ 71 h 122"/>
                <a:gd name="T18" fmla="*/ 1 w 91"/>
                <a:gd name="T19" fmla="*/ 36 h 122"/>
                <a:gd name="T20" fmla="*/ 46 w 91"/>
                <a:gd name="T21" fmla="*/ 0 h 122"/>
                <a:gd name="T22" fmla="*/ 82 w 91"/>
                <a:gd name="T23" fmla="*/ 5 h 122"/>
                <a:gd name="T24" fmla="*/ 87 w 91"/>
                <a:gd name="T25" fmla="*/ 12 h 122"/>
                <a:gd name="T26" fmla="*/ 86 w 91"/>
                <a:gd name="T27" fmla="*/ 21 h 122"/>
                <a:gd name="T28" fmla="*/ 79 w 91"/>
                <a:gd name="T29" fmla="*/ 24 h 122"/>
                <a:gd name="T30" fmla="*/ 46 w 91"/>
                <a:gd name="T31" fmla="*/ 22 h 122"/>
                <a:gd name="T32" fmla="*/ 27 w 91"/>
                <a:gd name="T33" fmla="*/ 35 h 122"/>
                <a:gd name="T34" fmla="*/ 48 w 91"/>
                <a:gd name="T35" fmla="*/ 48 h 122"/>
                <a:gd name="T36" fmla="*/ 91 w 91"/>
                <a:gd name="T37" fmla="*/ 85 h 122"/>
                <a:gd name="T38" fmla="*/ 43 w 91"/>
                <a:gd name="T39"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122">
                  <a:moveTo>
                    <a:pt x="43" y="122"/>
                  </a:moveTo>
                  <a:lnTo>
                    <a:pt x="43" y="122"/>
                  </a:lnTo>
                  <a:cubicBezTo>
                    <a:pt x="31" y="122"/>
                    <a:pt x="15" y="120"/>
                    <a:pt x="6" y="116"/>
                  </a:cubicBezTo>
                  <a:cubicBezTo>
                    <a:pt x="1" y="115"/>
                    <a:pt x="0" y="112"/>
                    <a:pt x="1" y="109"/>
                  </a:cubicBezTo>
                  <a:lnTo>
                    <a:pt x="2" y="101"/>
                  </a:lnTo>
                  <a:cubicBezTo>
                    <a:pt x="3" y="97"/>
                    <a:pt x="5" y="97"/>
                    <a:pt x="8" y="97"/>
                  </a:cubicBezTo>
                  <a:cubicBezTo>
                    <a:pt x="19" y="99"/>
                    <a:pt x="34" y="100"/>
                    <a:pt x="43" y="100"/>
                  </a:cubicBezTo>
                  <a:cubicBezTo>
                    <a:pt x="58" y="100"/>
                    <a:pt x="64" y="96"/>
                    <a:pt x="64" y="86"/>
                  </a:cubicBezTo>
                  <a:cubicBezTo>
                    <a:pt x="64" y="75"/>
                    <a:pt x="60" y="73"/>
                    <a:pt x="45" y="71"/>
                  </a:cubicBezTo>
                  <a:cubicBezTo>
                    <a:pt x="21" y="67"/>
                    <a:pt x="1" y="62"/>
                    <a:pt x="1" y="36"/>
                  </a:cubicBezTo>
                  <a:cubicBezTo>
                    <a:pt x="1" y="12"/>
                    <a:pt x="19" y="0"/>
                    <a:pt x="46" y="0"/>
                  </a:cubicBezTo>
                  <a:cubicBezTo>
                    <a:pt x="56" y="0"/>
                    <a:pt x="72" y="1"/>
                    <a:pt x="82" y="5"/>
                  </a:cubicBezTo>
                  <a:cubicBezTo>
                    <a:pt x="86" y="7"/>
                    <a:pt x="88" y="9"/>
                    <a:pt x="87" y="12"/>
                  </a:cubicBezTo>
                  <a:lnTo>
                    <a:pt x="86" y="21"/>
                  </a:lnTo>
                  <a:cubicBezTo>
                    <a:pt x="85" y="24"/>
                    <a:pt x="83" y="25"/>
                    <a:pt x="79" y="24"/>
                  </a:cubicBezTo>
                  <a:cubicBezTo>
                    <a:pt x="69" y="23"/>
                    <a:pt x="55" y="22"/>
                    <a:pt x="46" y="22"/>
                  </a:cubicBezTo>
                  <a:cubicBezTo>
                    <a:pt x="31" y="22"/>
                    <a:pt x="27" y="26"/>
                    <a:pt x="27" y="35"/>
                  </a:cubicBezTo>
                  <a:cubicBezTo>
                    <a:pt x="27" y="44"/>
                    <a:pt x="33" y="46"/>
                    <a:pt x="48" y="48"/>
                  </a:cubicBezTo>
                  <a:cubicBezTo>
                    <a:pt x="71" y="51"/>
                    <a:pt x="91" y="56"/>
                    <a:pt x="91" y="85"/>
                  </a:cubicBezTo>
                  <a:cubicBezTo>
                    <a:pt x="91" y="113"/>
                    <a:pt x="68" y="122"/>
                    <a:pt x="43"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3" name="Freeform 347"/>
            <p:cNvSpPr>
              <a:spLocks noChangeAspect="1" noEditPoints="1"/>
            </p:cNvSpPr>
            <p:nvPr userDrawn="1"/>
          </p:nvSpPr>
          <p:spPr bwMode="gray">
            <a:xfrm>
              <a:off x="2964" y="958"/>
              <a:ext cx="9" cy="54"/>
            </a:xfrm>
            <a:custGeom>
              <a:avLst/>
              <a:gdLst>
                <a:gd name="T0" fmla="*/ 26 w 28"/>
                <a:gd name="T1" fmla="*/ 158 h 163"/>
                <a:gd name="T2" fmla="*/ 26 w 28"/>
                <a:gd name="T3" fmla="*/ 158 h 163"/>
                <a:gd name="T4" fmla="*/ 22 w 28"/>
                <a:gd name="T5" fmla="*/ 163 h 163"/>
                <a:gd name="T6" fmla="*/ 5 w 28"/>
                <a:gd name="T7" fmla="*/ 163 h 163"/>
                <a:gd name="T8" fmla="*/ 0 w 28"/>
                <a:gd name="T9" fmla="*/ 158 h 163"/>
                <a:gd name="T10" fmla="*/ 0 w 28"/>
                <a:gd name="T11" fmla="*/ 50 h 163"/>
                <a:gd name="T12" fmla="*/ 5 w 28"/>
                <a:gd name="T13" fmla="*/ 45 h 163"/>
                <a:gd name="T14" fmla="*/ 22 w 28"/>
                <a:gd name="T15" fmla="*/ 45 h 163"/>
                <a:gd name="T16" fmla="*/ 26 w 28"/>
                <a:gd name="T17" fmla="*/ 50 h 163"/>
                <a:gd name="T18" fmla="*/ 26 w 28"/>
                <a:gd name="T19" fmla="*/ 158 h 163"/>
                <a:gd name="T20" fmla="*/ 26 w 28"/>
                <a:gd name="T21" fmla="*/ 158 h 163"/>
                <a:gd name="T22" fmla="*/ 14 w 28"/>
                <a:gd name="T23" fmla="*/ 28 h 163"/>
                <a:gd name="T24" fmla="*/ 14 w 28"/>
                <a:gd name="T25" fmla="*/ 28 h 163"/>
                <a:gd name="T26" fmla="*/ 0 w 28"/>
                <a:gd name="T27" fmla="*/ 14 h 163"/>
                <a:gd name="T28" fmla="*/ 14 w 28"/>
                <a:gd name="T29" fmla="*/ 0 h 163"/>
                <a:gd name="T30" fmla="*/ 28 w 28"/>
                <a:gd name="T31" fmla="*/ 14 h 163"/>
                <a:gd name="T32" fmla="*/ 14 w 28"/>
                <a:gd name="T33"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63">
                  <a:moveTo>
                    <a:pt x="26" y="158"/>
                  </a:moveTo>
                  <a:lnTo>
                    <a:pt x="26" y="158"/>
                  </a:lnTo>
                  <a:cubicBezTo>
                    <a:pt x="26" y="161"/>
                    <a:pt x="26" y="163"/>
                    <a:pt x="22" y="163"/>
                  </a:cubicBezTo>
                  <a:lnTo>
                    <a:pt x="5" y="163"/>
                  </a:lnTo>
                  <a:cubicBezTo>
                    <a:pt x="2" y="163"/>
                    <a:pt x="0" y="161"/>
                    <a:pt x="0" y="158"/>
                  </a:cubicBezTo>
                  <a:lnTo>
                    <a:pt x="0" y="50"/>
                  </a:lnTo>
                  <a:cubicBezTo>
                    <a:pt x="0" y="46"/>
                    <a:pt x="2" y="45"/>
                    <a:pt x="5" y="45"/>
                  </a:cubicBezTo>
                  <a:lnTo>
                    <a:pt x="22" y="45"/>
                  </a:lnTo>
                  <a:cubicBezTo>
                    <a:pt x="26" y="45"/>
                    <a:pt x="26" y="47"/>
                    <a:pt x="26" y="50"/>
                  </a:cubicBezTo>
                  <a:lnTo>
                    <a:pt x="26" y="158"/>
                  </a:lnTo>
                  <a:lnTo>
                    <a:pt x="26" y="158"/>
                  </a:lnTo>
                  <a:close/>
                  <a:moveTo>
                    <a:pt x="14" y="28"/>
                  </a:moveTo>
                  <a:lnTo>
                    <a:pt x="14" y="28"/>
                  </a:lnTo>
                  <a:cubicBezTo>
                    <a:pt x="1" y="28"/>
                    <a:pt x="0" y="21"/>
                    <a:pt x="0" y="14"/>
                  </a:cubicBezTo>
                  <a:cubicBezTo>
                    <a:pt x="0" y="6"/>
                    <a:pt x="2" y="0"/>
                    <a:pt x="14" y="0"/>
                  </a:cubicBezTo>
                  <a:cubicBezTo>
                    <a:pt x="26" y="0"/>
                    <a:pt x="28" y="6"/>
                    <a:pt x="28" y="14"/>
                  </a:cubicBezTo>
                  <a:cubicBezTo>
                    <a:pt x="28" y="21"/>
                    <a:pt x="26" y="28"/>
                    <a:pt x="14" y="28"/>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4" name="Freeform 348"/>
            <p:cNvSpPr>
              <a:spLocks noChangeAspect="1" noEditPoints="1"/>
            </p:cNvSpPr>
            <p:nvPr userDrawn="1"/>
          </p:nvSpPr>
          <p:spPr bwMode="gray">
            <a:xfrm>
              <a:off x="2979" y="972"/>
              <a:ext cx="34" cy="40"/>
            </a:xfrm>
            <a:custGeom>
              <a:avLst/>
              <a:gdLst>
                <a:gd name="T0" fmla="*/ 52 w 105"/>
                <a:gd name="T1" fmla="*/ 23 h 122"/>
                <a:gd name="T2" fmla="*/ 52 w 105"/>
                <a:gd name="T3" fmla="*/ 23 h 122"/>
                <a:gd name="T4" fmla="*/ 27 w 105"/>
                <a:gd name="T5" fmla="*/ 61 h 122"/>
                <a:gd name="T6" fmla="*/ 52 w 105"/>
                <a:gd name="T7" fmla="*/ 99 h 122"/>
                <a:gd name="T8" fmla="*/ 78 w 105"/>
                <a:gd name="T9" fmla="*/ 61 h 122"/>
                <a:gd name="T10" fmla="*/ 52 w 105"/>
                <a:gd name="T11" fmla="*/ 23 h 122"/>
                <a:gd name="T12" fmla="*/ 52 w 105"/>
                <a:gd name="T13" fmla="*/ 23 h 122"/>
                <a:gd name="T14" fmla="*/ 52 w 105"/>
                <a:gd name="T15" fmla="*/ 122 h 122"/>
                <a:gd name="T16" fmla="*/ 52 w 105"/>
                <a:gd name="T17" fmla="*/ 122 h 122"/>
                <a:gd name="T18" fmla="*/ 0 w 105"/>
                <a:gd name="T19" fmla="*/ 59 h 122"/>
                <a:gd name="T20" fmla="*/ 52 w 105"/>
                <a:gd name="T21" fmla="*/ 0 h 122"/>
                <a:gd name="T22" fmla="*/ 105 w 105"/>
                <a:gd name="T23" fmla="*/ 59 h 122"/>
                <a:gd name="T24" fmla="*/ 52 w 105"/>
                <a:gd name="T25"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22">
                  <a:moveTo>
                    <a:pt x="52" y="23"/>
                  </a:moveTo>
                  <a:lnTo>
                    <a:pt x="52" y="23"/>
                  </a:lnTo>
                  <a:cubicBezTo>
                    <a:pt x="31" y="23"/>
                    <a:pt x="27" y="36"/>
                    <a:pt x="27" y="61"/>
                  </a:cubicBezTo>
                  <a:cubicBezTo>
                    <a:pt x="27" y="86"/>
                    <a:pt x="31" y="99"/>
                    <a:pt x="52" y="99"/>
                  </a:cubicBezTo>
                  <a:cubicBezTo>
                    <a:pt x="73" y="99"/>
                    <a:pt x="78" y="86"/>
                    <a:pt x="78" y="61"/>
                  </a:cubicBezTo>
                  <a:cubicBezTo>
                    <a:pt x="78" y="35"/>
                    <a:pt x="74" y="23"/>
                    <a:pt x="52" y="23"/>
                  </a:cubicBezTo>
                  <a:lnTo>
                    <a:pt x="52" y="23"/>
                  </a:lnTo>
                  <a:close/>
                  <a:moveTo>
                    <a:pt x="52" y="122"/>
                  </a:moveTo>
                  <a:lnTo>
                    <a:pt x="52" y="122"/>
                  </a:lnTo>
                  <a:cubicBezTo>
                    <a:pt x="3" y="122"/>
                    <a:pt x="0" y="86"/>
                    <a:pt x="0" y="59"/>
                  </a:cubicBezTo>
                  <a:cubicBezTo>
                    <a:pt x="0" y="37"/>
                    <a:pt x="5" y="0"/>
                    <a:pt x="52" y="0"/>
                  </a:cubicBezTo>
                  <a:cubicBezTo>
                    <a:pt x="98" y="0"/>
                    <a:pt x="105" y="31"/>
                    <a:pt x="105" y="59"/>
                  </a:cubicBezTo>
                  <a:cubicBezTo>
                    <a:pt x="105" y="86"/>
                    <a:pt x="101" y="122"/>
                    <a:pt x="52" y="122"/>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sp>
          <p:nvSpPr>
            <p:cNvPr id="85" name="Freeform 349"/>
            <p:cNvSpPr>
              <a:spLocks noChangeAspect="1"/>
            </p:cNvSpPr>
            <p:nvPr userDrawn="1"/>
          </p:nvSpPr>
          <p:spPr bwMode="gray">
            <a:xfrm>
              <a:off x="3017" y="972"/>
              <a:ext cx="34" cy="40"/>
            </a:xfrm>
            <a:custGeom>
              <a:avLst/>
              <a:gdLst>
                <a:gd name="T0" fmla="*/ 98 w 102"/>
                <a:gd name="T1" fmla="*/ 120 h 120"/>
                <a:gd name="T2" fmla="*/ 98 w 102"/>
                <a:gd name="T3" fmla="*/ 120 h 120"/>
                <a:gd name="T4" fmla="*/ 80 w 102"/>
                <a:gd name="T5" fmla="*/ 120 h 120"/>
                <a:gd name="T6" fmla="*/ 76 w 102"/>
                <a:gd name="T7" fmla="*/ 115 h 120"/>
                <a:gd name="T8" fmla="*/ 76 w 102"/>
                <a:gd name="T9" fmla="*/ 48 h 120"/>
                <a:gd name="T10" fmla="*/ 59 w 102"/>
                <a:gd name="T11" fmla="*/ 24 h 120"/>
                <a:gd name="T12" fmla="*/ 26 w 102"/>
                <a:gd name="T13" fmla="*/ 35 h 120"/>
                <a:gd name="T14" fmla="*/ 26 w 102"/>
                <a:gd name="T15" fmla="*/ 115 h 120"/>
                <a:gd name="T16" fmla="*/ 21 w 102"/>
                <a:gd name="T17" fmla="*/ 120 h 120"/>
                <a:gd name="T18" fmla="*/ 4 w 102"/>
                <a:gd name="T19" fmla="*/ 120 h 120"/>
                <a:gd name="T20" fmla="*/ 0 w 102"/>
                <a:gd name="T21" fmla="*/ 115 h 120"/>
                <a:gd name="T22" fmla="*/ 0 w 102"/>
                <a:gd name="T23" fmla="*/ 7 h 120"/>
                <a:gd name="T24" fmla="*/ 4 w 102"/>
                <a:gd name="T25" fmla="*/ 2 h 120"/>
                <a:gd name="T26" fmla="*/ 21 w 102"/>
                <a:gd name="T27" fmla="*/ 2 h 120"/>
                <a:gd name="T28" fmla="*/ 26 w 102"/>
                <a:gd name="T29" fmla="*/ 7 h 120"/>
                <a:gd name="T30" fmla="*/ 26 w 102"/>
                <a:gd name="T31" fmla="*/ 14 h 120"/>
                <a:gd name="T32" fmla="*/ 27 w 102"/>
                <a:gd name="T33" fmla="*/ 14 h 120"/>
                <a:gd name="T34" fmla="*/ 67 w 102"/>
                <a:gd name="T35" fmla="*/ 0 h 120"/>
                <a:gd name="T36" fmla="*/ 102 w 102"/>
                <a:gd name="T37" fmla="*/ 46 h 120"/>
                <a:gd name="T38" fmla="*/ 102 w 102"/>
                <a:gd name="T39" fmla="*/ 115 h 120"/>
                <a:gd name="T40" fmla="*/ 98 w 102"/>
                <a:gd name="T41"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20">
                  <a:moveTo>
                    <a:pt x="98" y="120"/>
                  </a:moveTo>
                  <a:lnTo>
                    <a:pt x="98" y="120"/>
                  </a:lnTo>
                  <a:lnTo>
                    <a:pt x="80" y="120"/>
                  </a:lnTo>
                  <a:cubicBezTo>
                    <a:pt x="77" y="120"/>
                    <a:pt x="76" y="118"/>
                    <a:pt x="76" y="115"/>
                  </a:cubicBezTo>
                  <a:lnTo>
                    <a:pt x="76" y="48"/>
                  </a:lnTo>
                  <a:cubicBezTo>
                    <a:pt x="76" y="34"/>
                    <a:pt x="73" y="24"/>
                    <a:pt x="59" y="24"/>
                  </a:cubicBezTo>
                  <a:cubicBezTo>
                    <a:pt x="49" y="24"/>
                    <a:pt x="32" y="32"/>
                    <a:pt x="26" y="35"/>
                  </a:cubicBezTo>
                  <a:lnTo>
                    <a:pt x="26" y="115"/>
                  </a:lnTo>
                  <a:cubicBezTo>
                    <a:pt x="26" y="118"/>
                    <a:pt x="25" y="120"/>
                    <a:pt x="21" y="120"/>
                  </a:cubicBezTo>
                  <a:lnTo>
                    <a:pt x="4" y="120"/>
                  </a:lnTo>
                  <a:cubicBezTo>
                    <a:pt x="1" y="120"/>
                    <a:pt x="0" y="118"/>
                    <a:pt x="0" y="115"/>
                  </a:cubicBezTo>
                  <a:lnTo>
                    <a:pt x="0" y="7"/>
                  </a:lnTo>
                  <a:cubicBezTo>
                    <a:pt x="0" y="4"/>
                    <a:pt x="1" y="2"/>
                    <a:pt x="4" y="2"/>
                  </a:cubicBezTo>
                  <a:lnTo>
                    <a:pt x="21" y="2"/>
                  </a:lnTo>
                  <a:cubicBezTo>
                    <a:pt x="25" y="2"/>
                    <a:pt x="26" y="4"/>
                    <a:pt x="26" y="7"/>
                  </a:cubicBezTo>
                  <a:lnTo>
                    <a:pt x="26" y="14"/>
                  </a:lnTo>
                  <a:cubicBezTo>
                    <a:pt x="26" y="14"/>
                    <a:pt x="26" y="14"/>
                    <a:pt x="27" y="14"/>
                  </a:cubicBezTo>
                  <a:cubicBezTo>
                    <a:pt x="35" y="8"/>
                    <a:pt x="52" y="0"/>
                    <a:pt x="67" y="0"/>
                  </a:cubicBezTo>
                  <a:cubicBezTo>
                    <a:pt x="99" y="0"/>
                    <a:pt x="102" y="21"/>
                    <a:pt x="102" y="46"/>
                  </a:cubicBezTo>
                  <a:lnTo>
                    <a:pt x="102" y="115"/>
                  </a:lnTo>
                  <a:cubicBezTo>
                    <a:pt x="102" y="118"/>
                    <a:pt x="101" y="120"/>
                    <a:pt x="98" y="120"/>
                  </a:cubicBezTo>
                  <a:close/>
                </a:path>
              </a:pathLst>
            </a:custGeom>
            <a:solidFill>
              <a:srgbClr val="5353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BE" dirty="0"/>
            </a:p>
          </p:txBody>
        </p:sp>
      </p:grpSp>
      <p:grpSp>
        <p:nvGrpSpPr>
          <p:cNvPr id="90" name="Group 89"/>
          <p:cNvGrpSpPr/>
          <p:nvPr userDrawn="1"/>
        </p:nvGrpSpPr>
        <p:grpSpPr bwMode="gray">
          <a:xfrm>
            <a:off x="467544" y="6317551"/>
            <a:ext cx="7789651" cy="540449"/>
            <a:chOff x="467544" y="6317551"/>
            <a:chExt cx="7789651" cy="540449"/>
          </a:xfrm>
        </p:grpSpPr>
        <p:grpSp>
          <p:nvGrpSpPr>
            <p:cNvPr id="8" name="Group 7"/>
            <p:cNvGrpSpPr>
              <a:grpSpLocks noChangeAspect="1"/>
            </p:cNvGrpSpPr>
            <p:nvPr userDrawn="1"/>
          </p:nvGrpSpPr>
          <p:grpSpPr bwMode="gray">
            <a:xfrm>
              <a:off x="467544" y="6433591"/>
              <a:ext cx="1295472" cy="180000"/>
              <a:chOff x="3786188" y="3321051"/>
              <a:chExt cx="1565276" cy="217488"/>
            </a:xfrm>
            <a:solidFill>
              <a:schemeClr val="bg2"/>
            </a:solidFill>
          </p:grpSpPr>
          <p:sp>
            <p:nvSpPr>
              <p:cNvPr id="9" name="Freeform 277"/>
              <p:cNvSpPr>
                <a:spLocks noEditPoints="1"/>
              </p:cNvSpPr>
              <p:nvPr userDrawn="1"/>
            </p:nvSpPr>
            <p:spPr bwMode="gray">
              <a:xfrm>
                <a:off x="4183063" y="3382963"/>
                <a:ext cx="123825" cy="134938"/>
              </a:xfrm>
              <a:custGeom>
                <a:avLst/>
                <a:gdLst>
                  <a:gd name="T0" fmla="*/ 33 w 33"/>
                  <a:gd name="T1" fmla="*/ 17 h 34"/>
                  <a:gd name="T2" fmla="*/ 32 w 33"/>
                  <a:gd name="T3" fmla="*/ 22 h 34"/>
                  <a:gd name="T4" fmla="*/ 30 w 33"/>
                  <a:gd name="T5" fmla="*/ 27 h 34"/>
                  <a:gd name="T6" fmla="*/ 21 w 33"/>
                  <a:gd name="T7" fmla="*/ 27 h 34"/>
                  <a:gd name="T8" fmla="*/ 20 w 33"/>
                  <a:gd name="T9" fmla="*/ 24 h 34"/>
                  <a:gd name="T10" fmla="*/ 18 w 33"/>
                  <a:gd name="T11" fmla="*/ 26 h 34"/>
                  <a:gd name="T12" fmla="*/ 15 w 33"/>
                  <a:gd name="T13" fmla="*/ 27 h 34"/>
                  <a:gd name="T14" fmla="*/ 9 w 33"/>
                  <a:gd name="T15" fmla="*/ 24 h 34"/>
                  <a:gd name="T16" fmla="*/ 7 w 33"/>
                  <a:gd name="T17" fmla="*/ 17 h 34"/>
                  <a:gd name="T18" fmla="*/ 10 w 33"/>
                  <a:gd name="T19" fmla="*/ 10 h 34"/>
                  <a:gd name="T20" fmla="*/ 16 w 33"/>
                  <a:gd name="T21" fmla="*/ 8 h 34"/>
                  <a:gd name="T22" fmla="*/ 18 w 33"/>
                  <a:gd name="T23" fmla="*/ 8 h 34"/>
                  <a:gd name="T24" fmla="*/ 20 w 33"/>
                  <a:gd name="T25" fmla="*/ 9 h 34"/>
                  <a:gd name="T26" fmla="*/ 20 w 33"/>
                  <a:gd name="T27" fmla="*/ 8 h 34"/>
                  <a:gd name="T28" fmla="*/ 24 w 33"/>
                  <a:gd name="T29" fmla="*/ 8 h 34"/>
                  <a:gd name="T30" fmla="*/ 24 w 33"/>
                  <a:gd name="T31" fmla="*/ 24 h 34"/>
                  <a:gd name="T32" fmla="*/ 28 w 33"/>
                  <a:gd name="T33" fmla="*/ 24 h 34"/>
                  <a:gd name="T34" fmla="*/ 30 w 33"/>
                  <a:gd name="T35" fmla="*/ 21 h 34"/>
                  <a:gd name="T36" fmla="*/ 30 w 33"/>
                  <a:gd name="T37" fmla="*/ 17 h 34"/>
                  <a:gd name="T38" fmla="*/ 29 w 33"/>
                  <a:gd name="T39" fmla="*/ 11 h 34"/>
                  <a:gd name="T40" fmla="*/ 26 w 33"/>
                  <a:gd name="T41" fmla="*/ 6 h 34"/>
                  <a:gd name="T42" fmla="*/ 22 w 33"/>
                  <a:gd name="T43" fmla="*/ 4 h 34"/>
                  <a:gd name="T44" fmla="*/ 16 w 33"/>
                  <a:gd name="T45" fmla="*/ 3 h 34"/>
                  <a:gd name="T46" fmla="*/ 11 w 33"/>
                  <a:gd name="T47" fmla="*/ 4 h 34"/>
                  <a:gd name="T48" fmla="*/ 6 w 33"/>
                  <a:gd name="T49" fmla="*/ 7 h 34"/>
                  <a:gd name="T50" fmla="*/ 3 w 33"/>
                  <a:gd name="T51" fmla="*/ 11 h 34"/>
                  <a:gd name="T52" fmla="*/ 2 w 33"/>
                  <a:gd name="T53" fmla="*/ 17 h 34"/>
                  <a:gd name="T54" fmla="*/ 3 w 33"/>
                  <a:gd name="T55" fmla="*/ 23 h 34"/>
                  <a:gd name="T56" fmla="*/ 6 w 33"/>
                  <a:gd name="T57" fmla="*/ 27 h 34"/>
                  <a:gd name="T58" fmla="*/ 11 w 33"/>
                  <a:gd name="T59" fmla="*/ 30 h 34"/>
                  <a:gd name="T60" fmla="*/ 16 w 33"/>
                  <a:gd name="T61" fmla="*/ 31 h 34"/>
                  <a:gd name="T62" fmla="*/ 20 w 33"/>
                  <a:gd name="T63" fmla="*/ 31 h 34"/>
                  <a:gd name="T64" fmla="*/ 23 w 33"/>
                  <a:gd name="T65" fmla="*/ 31 h 34"/>
                  <a:gd name="T66" fmla="*/ 23 w 33"/>
                  <a:gd name="T67" fmla="*/ 33 h 34"/>
                  <a:gd name="T68" fmla="*/ 20 w 33"/>
                  <a:gd name="T69" fmla="*/ 34 h 34"/>
                  <a:gd name="T70" fmla="*/ 16 w 33"/>
                  <a:gd name="T71" fmla="*/ 34 h 34"/>
                  <a:gd name="T72" fmla="*/ 10 w 33"/>
                  <a:gd name="T73" fmla="*/ 33 h 34"/>
                  <a:gd name="T74" fmla="*/ 4 w 33"/>
                  <a:gd name="T75" fmla="*/ 29 h 34"/>
                  <a:gd name="T76" fmla="*/ 1 w 33"/>
                  <a:gd name="T77" fmla="*/ 24 h 34"/>
                  <a:gd name="T78" fmla="*/ 0 w 33"/>
                  <a:gd name="T79" fmla="*/ 17 h 34"/>
                  <a:gd name="T80" fmla="*/ 1 w 33"/>
                  <a:gd name="T81" fmla="*/ 10 h 34"/>
                  <a:gd name="T82" fmla="*/ 4 w 33"/>
                  <a:gd name="T83" fmla="*/ 5 h 34"/>
                  <a:gd name="T84" fmla="*/ 10 w 33"/>
                  <a:gd name="T85" fmla="*/ 1 h 34"/>
                  <a:gd name="T86" fmla="*/ 16 w 33"/>
                  <a:gd name="T87" fmla="*/ 0 h 34"/>
                  <a:gd name="T88" fmla="*/ 23 w 33"/>
                  <a:gd name="T89" fmla="*/ 1 h 34"/>
                  <a:gd name="T90" fmla="*/ 28 w 33"/>
                  <a:gd name="T91" fmla="*/ 5 h 34"/>
                  <a:gd name="T92" fmla="*/ 32 w 33"/>
                  <a:gd name="T93" fmla="*/ 10 h 34"/>
                  <a:gd name="T94" fmla="*/ 33 w 33"/>
                  <a:gd name="T95" fmla="*/ 17 h 34"/>
                  <a:gd name="T96" fmla="*/ 20 w 33"/>
                  <a:gd name="T97" fmla="*/ 22 h 34"/>
                  <a:gd name="T98" fmla="*/ 20 w 33"/>
                  <a:gd name="T99" fmla="*/ 12 h 34"/>
                  <a:gd name="T100" fmla="*/ 18 w 33"/>
                  <a:gd name="T101" fmla="*/ 11 h 34"/>
                  <a:gd name="T102" fmla="*/ 16 w 33"/>
                  <a:gd name="T103" fmla="*/ 10 h 34"/>
                  <a:gd name="T104" fmla="*/ 12 w 33"/>
                  <a:gd name="T105" fmla="*/ 12 h 34"/>
                  <a:gd name="T106" fmla="*/ 11 w 33"/>
                  <a:gd name="T107" fmla="*/ 17 h 34"/>
                  <a:gd name="T108" fmla="*/ 12 w 33"/>
                  <a:gd name="T109" fmla="*/ 22 h 34"/>
                  <a:gd name="T110" fmla="*/ 15 w 33"/>
                  <a:gd name="T111" fmla="*/ 24 h 34"/>
                  <a:gd name="T112" fmla="*/ 18 w 33"/>
                  <a:gd name="T113" fmla="*/ 23 h 34"/>
                  <a:gd name="T114" fmla="*/ 20 w 33"/>
                  <a:gd name="T115" fmla="*/ 2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 h="34">
                    <a:moveTo>
                      <a:pt x="33" y="17"/>
                    </a:moveTo>
                    <a:cubicBezTo>
                      <a:pt x="33" y="18"/>
                      <a:pt x="32" y="20"/>
                      <a:pt x="32" y="22"/>
                    </a:cubicBezTo>
                    <a:cubicBezTo>
                      <a:pt x="31" y="24"/>
                      <a:pt x="31" y="25"/>
                      <a:pt x="30" y="27"/>
                    </a:cubicBezTo>
                    <a:cubicBezTo>
                      <a:pt x="21" y="27"/>
                      <a:pt x="21" y="27"/>
                      <a:pt x="21" y="27"/>
                    </a:cubicBezTo>
                    <a:cubicBezTo>
                      <a:pt x="20" y="24"/>
                      <a:pt x="20" y="24"/>
                      <a:pt x="20" y="24"/>
                    </a:cubicBezTo>
                    <a:cubicBezTo>
                      <a:pt x="19" y="25"/>
                      <a:pt x="19" y="26"/>
                      <a:pt x="18" y="26"/>
                    </a:cubicBezTo>
                    <a:cubicBezTo>
                      <a:pt x="17" y="27"/>
                      <a:pt x="16" y="27"/>
                      <a:pt x="15" y="27"/>
                    </a:cubicBezTo>
                    <a:cubicBezTo>
                      <a:pt x="12" y="27"/>
                      <a:pt x="11" y="26"/>
                      <a:pt x="9" y="24"/>
                    </a:cubicBezTo>
                    <a:cubicBezTo>
                      <a:pt x="8" y="23"/>
                      <a:pt x="7" y="20"/>
                      <a:pt x="7" y="17"/>
                    </a:cubicBezTo>
                    <a:cubicBezTo>
                      <a:pt x="7" y="14"/>
                      <a:pt x="8" y="12"/>
                      <a:pt x="10" y="10"/>
                    </a:cubicBezTo>
                    <a:cubicBezTo>
                      <a:pt x="11" y="8"/>
                      <a:pt x="13" y="8"/>
                      <a:pt x="16" y="8"/>
                    </a:cubicBezTo>
                    <a:cubicBezTo>
                      <a:pt x="17" y="8"/>
                      <a:pt x="17" y="8"/>
                      <a:pt x="18" y="8"/>
                    </a:cubicBezTo>
                    <a:cubicBezTo>
                      <a:pt x="19" y="8"/>
                      <a:pt x="20" y="8"/>
                      <a:pt x="20" y="9"/>
                    </a:cubicBezTo>
                    <a:cubicBezTo>
                      <a:pt x="20" y="8"/>
                      <a:pt x="20" y="8"/>
                      <a:pt x="20" y="8"/>
                    </a:cubicBezTo>
                    <a:cubicBezTo>
                      <a:pt x="24" y="8"/>
                      <a:pt x="24" y="8"/>
                      <a:pt x="24" y="8"/>
                    </a:cubicBezTo>
                    <a:cubicBezTo>
                      <a:pt x="24" y="24"/>
                      <a:pt x="24" y="24"/>
                      <a:pt x="24" y="24"/>
                    </a:cubicBezTo>
                    <a:cubicBezTo>
                      <a:pt x="28" y="24"/>
                      <a:pt x="28" y="24"/>
                      <a:pt x="28" y="24"/>
                    </a:cubicBezTo>
                    <a:cubicBezTo>
                      <a:pt x="29" y="23"/>
                      <a:pt x="29" y="22"/>
                      <a:pt x="30" y="21"/>
                    </a:cubicBezTo>
                    <a:cubicBezTo>
                      <a:pt x="30" y="19"/>
                      <a:pt x="30" y="18"/>
                      <a:pt x="30" y="17"/>
                    </a:cubicBezTo>
                    <a:cubicBezTo>
                      <a:pt x="30" y="15"/>
                      <a:pt x="30" y="13"/>
                      <a:pt x="29" y="11"/>
                    </a:cubicBezTo>
                    <a:cubicBezTo>
                      <a:pt x="28" y="9"/>
                      <a:pt x="28" y="8"/>
                      <a:pt x="26" y="6"/>
                    </a:cubicBezTo>
                    <a:cubicBezTo>
                      <a:pt x="25" y="5"/>
                      <a:pt x="24" y="4"/>
                      <a:pt x="22" y="4"/>
                    </a:cubicBezTo>
                    <a:cubicBezTo>
                      <a:pt x="21" y="3"/>
                      <a:pt x="19" y="3"/>
                      <a:pt x="16" y="3"/>
                    </a:cubicBezTo>
                    <a:cubicBezTo>
                      <a:pt x="14" y="3"/>
                      <a:pt x="12" y="3"/>
                      <a:pt x="11" y="4"/>
                    </a:cubicBezTo>
                    <a:cubicBezTo>
                      <a:pt x="9" y="4"/>
                      <a:pt x="8" y="6"/>
                      <a:pt x="6" y="7"/>
                    </a:cubicBezTo>
                    <a:cubicBezTo>
                      <a:pt x="5" y="8"/>
                      <a:pt x="4" y="10"/>
                      <a:pt x="3" y="11"/>
                    </a:cubicBezTo>
                    <a:cubicBezTo>
                      <a:pt x="3" y="13"/>
                      <a:pt x="2" y="15"/>
                      <a:pt x="2" y="17"/>
                    </a:cubicBezTo>
                    <a:cubicBezTo>
                      <a:pt x="2" y="19"/>
                      <a:pt x="3" y="21"/>
                      <a:pt x="3" y="23"/>
                    </a:cubicBezTo>
                    <a:cubicBezTo>
                      <a:pt x="4" y="25"/>
                      <a:pt x="5" y="26"/>
                      <a:pt x="6" y="27"/>
                    </a:cubicBezTo>
                    <a:cubicBezTo>
                      <a:pt x="7" y="29"/>
                      <a:pt x="9" y="30"/>
                      <a:pt x="11" y="30"/>
                    </a:cubicBezTo>
                    <a:cubicBezTo>
                      <a:pt x="12" y="31"/>
                      <a:pt x="14" y="31"/>
                      <a:pt x="16" y="31"/>
                    </a:cubicBezTo>
                    <a:cubicBezTo>
                      <a:pt x="17" y="31"/>
                      <a:pt x="19" y="31"/>
                      <a:pt x="20" y="31"/>
                    </a:cubicBezTo>
                    <a:cubicBezTo>
                      <a:pt x="21" y="31"/>
                      <a:pt x="22" y="31"/>
                      <a:pt x="23" y="31"/>
                    </a:cubicBezTo>
                    <a:cubicBezTo>
                      <a:pt x="23" y="33"/>
                      <a:pt x="23" y="33"/>
                      <a:pt x="23" y="33"/>
                    </a:cubicBezTo>
                    <a:cubicBezTo>
                      <a:pt x="22" y="34"/>
                      <a:pt x="21" y="34"/>
                      <a:pt x="20" y="34"/>
                    </a:cubicBezTo>
                    <a:cubicBezTo>
                      <a:pt x="19" y="34"/>
                      <a:pt x="18" y="34"/>
                      <a:pt x="16" y="34"/>
                    </a:cubicBezTo>
                    <a:cubicBezTo>
                      <a:pt x="14" y="34"/>
                      <a:pt x="12" y="34"/>
                      <a:pt x="10" y="33"/>
                    </a:cubicBezTo>
                    <a:cubicBezTo>
                      <a:pt x="8" y="32"/>
                      <a:pt x="6" y="31"/>
                      <a:pt x="4" y="29"/>
                    </a:cubicBezTo>
                    <a:cubicBezTo>
                      <a:pt x="3" y="28"/>
                      <a:pt x="2" y="26"/>
                      <a:pt x="1" y="24"/>
                    </a:cubicBezTo>
                    <a:cubicBezTo>
                      <a:pt x="0" y="22"/>
                      <a:pt x="0" y="20"/>
                      <a:pt x="0" y="17"/>
                    </a:cubicBezTo>
                    <a:cubicBezTo>
                      <a:pt x="0" y="15"/>
                      <a:pt x="0" y="12"/>
                      <a:pt x="1" y="10"/>
                    </a:cubicBezTo>
                    <a:cubicBezTo>
                      <a:pt x="2" y="8"/>
                      <a:pt x="3" y="6"/>
                      <a:pt x="4" y="5"/>
                    </a:cubicBezTo>
                    <a:cubicBezTo>
                      <a:pt x="6" y="3"/>
                      <a:pt x="8" y="2"/>
                      <a:pt x="10" y="1"/>
                    </a:cubicBezTo>
                    <a:cubicBezTo>
                      <a:pt x="12" y="0"/>
                      <a:pt x="14" y="0"/>
                      <a:pt x="16" y="0"/>
                    </a:cubicBezTo>
                    <a:cubicBezTo>
                      <a:pt x="19" y="0"/>
                      <a:pt x="21" y="0"/>
                      <a:pt x="23" y="1"/>
                    </a:cubicBezTo>
                    <a:cubicBezTo>
                      <a:pt x="25" y="2"/>
                      <a:pt x="27" y="3"/>
                      <a:pt x="28" y="5"/>
                    </a:cubicBezTo>
                    <a:cubicBezTo>
                      <a:pt x="30" y="6"/>
                      <a:pt x="31" y="8"/>
                      <a:pt x="32" y="10"/>
                    </a:cubicBezTo>
                    <a:cubicBezTo>
                      <a:pt x="32" y="12"/>
                      <a:pt x="33" y="14"/>
                      <a:pt x="33" y="17"/>
                    </a:cubicBezTo>
                    <a:close/>
                    <a:moveTo>
                      <a:pt x="20" y="22"/>
                    </a:moveTo>
                    <a:cubicBezTo>
                      <a:pt x="20" y="12"/>
                      <a:pt x="20" y="12"/>
                      <a:pt x="20" y="12"/>
                    </a:cubicBezTo>
                    <a:cubicBezTo>
                      <a:pt x="20" y="11"/>
                      <a:pt x="19" y="11"/>
                      <a:pt x="18" y="11"/>
                    </a:cubicBezTo>
                    <a:cubicBezTo>
                      <a:pt x="18" y="11"/>
                      <a:pt x="17" y="10"/>
                      <a:pt x="16" y="10"/>
                    </a:cubicBezTo>
                    <a:cubicBezTo>
                      <a:pt x="14" y="10"/>
                      <a:pt x="13" y="11"/>
                      <a:pt x="12" y="12"/>
                    </a:cubicBezTo>
                    <a:cubicBezTo>
                      <a:pt x="11" y="13"/>
                      <a:pt x="11" y="15"/>
                      <a:pt x="11" y="17"/>
                    </a:cubicBezTo>
                    <a:cubicBezTo>
                      <a:pt x="11" y="19"/>
                      <a:pt x="11" y="21"/>
                      <a:pt x="12" y="22"/>
                    </a:cubicBezTo>
                    <a:cubicBezTo>
                      <a:pt x="13" y="23"/>
                      <a:pt x="14" y="24"/>
                      <a:pt x="15" y="24"/>
                    </a:cubicBezTo>
                    <a:cubicBezTo>
                      <a:pt x="16" y="24"/>
                      <a:pt x="17" y="23"/>
                      <a:pt x="18" y="23"/>
                    </a:cubicBezTo>
                    <a:cubicBezTo>
                      <a:pt x="19" y="23"/>
                      <a:pt x="20" y="22"/>
                      <a:pt x="2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0" name="Freeform 278"/>
              <p:cNvSpPr>
                <a:spLocks/>
              </p:cNvSpPr>
              <p:nvPr userDrawn="1"/>
            </p:nvSpPr>
            <p:spPr bwMode="gray">
              <a:xfrm>
                <a:off x="4314826" y="3387726"/>
                <a:ext cx="90488" cy="114300"/>
              </a:xfrm>
              <a:custGeom>
                <a:avLst/>
                <a:gdLst>
                  <a:gd name="T0" fmla="*/ 57 w 57"/>
                  <a:gd name="T1" fmla="*/ 7 h 72"/>
                  <a:gd name="T2" fmla="*/ 33 w 57"/>
                  <a:gd name="T3" fmla="*/ 7 h 72"/>
                  <a:gd name="T4" fmla="*/ 33 w 57"/>
                  <a:gd name="T5" fmla="*/ 72 h 72"/>
                  <a:gd name="T6" fmla="*/ 24 w 57"/>
                  <a:gd name="T7" fmla="*/ 72 h 72"/>
                  <a:gd name="T8" fmla="*/ 24 w 57"/>
                  <a:gd name="T9" fmla="*/ 7 h 72"/>
                  <a:gd name="T10" fmla="*/ 0 w 57"/>
                  <a:gd name="T11" fmla="*/ 7 h 72"/>
                  <a:gd name="T12" fmla="*/ 0 w 57"/>
                  <a:gd name="T13" fmla="*/ 0 h 72"/>
                  <a:gd name="T14" fmla="*/ 57 w 57"/>
                  <a:gd name="T15" fmla="*/ 0 h 72"/>
                  <a:gd name="T16" fmla="*/ 57 w 57"/>
                  <a:gd name="T17" fmla="*/ 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72">
                    <a:moveTo>
                      <a:pt x="57" y="7"/>
                    </a:moveTo>
                    <a:lnTo>
                      <a:pt x="33" y="7"/>
                    </a:lnTo>
                    <a:lnTo>
                      <a:pt x="33" y="72"/>
                    </a:lnTo>
                    <a:lnTo>
                      <a:pt x="24" y="72"/>
                    </a:lnTo>
                    <a:lnTo>
                      <a:pt x="24" y="7"/>
                    </a:lnTo>
                    <a:lnTo>
                      <a:pt x="0" y="7"/>
                    </a:lnTo>
                    <a:lnTo>
                      <a:pt x="0" y="0"/>
                    </a:lnTo>
                    <a:lnTo>
                      <a:pt x="57" y="0"/>
                    </a:lnTo>
                    <a:lnTo>
                      <a:pt x="57"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1" name="Freeform 279"/>
              <p:cNvSpPr>
                <a:spLocks/>
              </p:cNvSpPr>
              <p:nvPr userDrawn="1"/>
            </p:nvSpPr>
            <p:spPr bwMode="gray">
              <a:xfrm>
                <a:off x="4410076" y="3414713"/>
                <a:ext cx="52388" cy="87313"/>
              </a:xfrm>
              <a:custGeom>
                <a:avLst/>
                <a:gdLst>
                  <a:gd name="T0" fmla="*/ 14 w 14"/>
                  <a:gd name="T1" fmla="*/ 4 h 22"/>
                  <a:gd name="T2" fmla="*/ 13 w 14"/>
                  <a:gd name="T3" fmla="*/ 4 h 22"/>
                  <a:gd name="T4" fmla="*/ 12 w 14"/>
                  <a:gd name="T5" fmla="*/ 4 h 22"/>
                  <a:gd name="T6" fmla="*/ 10 w 14"/>
                  <a:gd name="T7" fmla="*/ 3 h 22"/>
                  <a:gd name="T8" fmla="*/ 7 w 14"/>
                  <a:gd name="T9" fmla="*/ 4 h 22"/>
                  <a:gd name="T10" fmla="*/ 4 w 14"/>
                  <a:gd name="T11" fmla="*/ 6 h 22"/>
                  <a:gd name="T12" fmla="*/ 4 w 14"/>
                  <a:gd name="T13" fmla="*/ 22 h 22"/>
                  <a:gd name="T14" fmla="*/ 0 w 14"/>
                  <a:gd name="T15" fmla="*/ 22 h 22"/>
                  <a:gd name="T16" fmla="*/ 0 w 14"/>
                  <a:gd name="T17" fmla="*/ 0 h 22"/>
                  <a:gd name="T18" fmla="*/ 4 w 14"/>
                  <a:gd name="T19" fmla="*/ 0 h 22"/>
                  <a:gd name="T20" fmla="*/ 4 w 14"/>
                  <a:gd name="T21" fmla="*/ 3 h 22"/>
                  <a:gd name="T22" fmla="*/ 8 w 14"/>
                  <a:gd name="T23" fmla="*/ 1 h 22"/>
                  <a:gd name="T24" fmla="*/ 11 w 14"/>
                  <a:gd name="T25" fmla="*/ 0 h 22"/>
                  <a:gd name="T26" fmla="*/ 12 w 14"/>
                  <a:gd name="T27" fmla="*/ 0 h 22"/>
                  <a:gd name="T28" fmla="*/ 14 w 14"/>
                  <a:gd name="T29" fmla="*/ 0 h 22"/>
                  <a:gd name="T30" fmla="*/ 14 w 14"/>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22">
                    <a:moveTo>
                      <a:pt x="14" y="4"/>
                    </a:moveTo>
                    <a:cubicBezTo>
                      <a:pt x="13" y="4"/>
                      <a:pt x="13" y="4"/>
                      <a:pt x="13" y="4"/>
                    </a:cubicBezTo>
                    <a:cubicBezTo>
                      <a:pt x="13" y="4"/>
                      <a:pt x="12" y="4"/>
                      <a:pt x="12" y="4"/>
                    </a:cubicBezTo>
                    <a:cubicBezTo>
                      <a:pt x="11" y="3"/>
                      <a:pt x="11" y="3"/>
                      <a:pt x="10" y="3"/>
                    </a:cubicBezTo>
                    <a:cubicBezTo>
                      <a:pt x="9" y="3"/>
                      <a:pt x="8" y="4"/>
                      <a:pt x="7" y="4"/>
                    </a:cubicBezTo>
                    <a:cubicBezTo>
                      <a:pt x="6" y="5"/>
                      <a:pt x="5" y="5"/>
                      <a:pt x="4" y="6"/>
                    </a:cubicBezTo>
                    <a:cubicBezTo>
                      <a:pt x="4" y="22"/>
                      <a:pt x="4" y="22"/>
                      <a:pt x="4" y="22"/>
                    </a:cubicBezTo>
                    <a:cubicBezTo>
                      <a:pt x="0" y="22"/>
                      <a:pt x="0" y="22"/>
                      <a:pt x="0" y="22"/>
                    </a:cubicBezTo>
                    <a:cubicBezTo>
                      <a:pt x="0" y="0"/>
                      <a:pt x="0" y="0"/>
                      <a:pt x="0" y="0"/>
                    </a:cubicBezTo>
                    <a:cubicBezTo>
                      <a:pt x="4" y="0"/>
                      <a:pt x="4" y="0"/>
                      <a:pt x="4" y="0"/>
                    </a:cubicBezTo>
                    <a:cubicBezTo>
                      <a:pt x="4" y="3"/>
                      <a:pt x="4" y="3"/>
                      <a:pt x="4" y="3"/>
                    </a:cubicBezTo>
                    <a:cubicBezTo>
                      <a:pt x="5" y="2"/>
                      <a:pt x="6" y="1"/>
                      <a:pt x="8" y="1"/>
                    </a:cubicBezTo>
                    <a:cubicBezTo>
                      <a:pt x="9" y="0"/>
                      <a:pt x="10" y="0"/>
                      <a:pt x="11" y="0"/>
                    </a:cubicBezTo>
                    <a:cubicBezTo>
                      <a:pt x="12" y="0"/>
                      <a:pt x="12" y="0"/>
                      <a:pt x="12" y="0"/>
                    </a:cubicBezTo>
                    <a:cubicBezTo>
                      <a:pt x="13" y="0"/>
                      <a:pt x="13" y="0"/>
                      <a:pt x="14" y="0"/>
                    </a:cubicBezTo>
                    <a:lnTo>
                      <a:pt x="1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2" name="Freeform 280"/>
              <p:cNvSpPr>
                <a:spLocks noEditPoints="1"/>
              </p:cNvSpPr>
              <p:nvPr userDrawn="1"/>
            </p:nvSpPr>
            <p:spPr bwMode="gray">
              <a:xfrm>
                <a:off x="4470401" y="3411538"/>
                <a:ext cx="71438" cy="90488"/>
              </a:xfrm>
              <a:custGeom>
                <a:avLst/>
                <a:gdLst>
                  <a:gd name="T0" fmla="*/ 19 w 19"/>
                  <a:gd name="T1" fmla="*/ 23 h 23"/>
                  <a:gd name="T2" fmla="*/ 15 w 19"/>
                  <a:gd name="T3" fmla="*/ 23 h 23"/>
                  <a:gd name="T4" fmla="*/ 15 w 19"/>
                  <a:gd name="T5" fmla="*/ 20 h 23"/>
                  <a:gd name="T6" fmla="*/ 14 w 19"/>
                  <a:gd name="T7" fmla="*/ 21 h 23"/>
                  <a:gd name="T8" fmla="*/ 12 w 19"/>
                  <a:gd name="T9" fmla="*/ 22 h 23"/>
                  <a:gd name="T10" fmla="*/ 10 w 19"/>
                  <a:gd name="T11" fmla="*/ 23 h 23"/>
                  <a:gd name="T12" fmla="*/ 7 w 19"/>
                  <a:gd name="T13" fmla="*/ 23 h 23"/>
                  <a:gd name="T14" fmla="*/ 2 w 19"/>
                  <a:gd name="T15" fmla="*/ 21 h 23"/>
                  <a:gd name="T16" fmla="*/ 0 w 19"/>
                  <a:gd name="T17" fmla="*/ 16 h 23"/>
                  <a:gd name="T18" fmla="*/ 1 w 19"/>
                  <a:gd name="T19" fmla="*/ 12 h 23"/>
                  <a:gd name="T20" fmla="*/ 4 w 19"/>
                  <a:gd name="T21" fmla="*/ 10 h 23"/>
                  <a:gd name="T22" fmla="*/ 9 w 19"/>
                  <a:gd name="T23" fmla="*/ 9 h 23"/>
                  <a:gd name="T24" fmla="*/ 15 w 19"/>
                  <a:gd name="T25" fmla="*/ 8 h 23"/>
                  <a:gd name="T26" fmla="*/ 15 w 19"/>
                  <a:gd name="T27" fmla="*/ 8 h 23"/>
                  <a:gd name="T28" fmla="*/ 14 w 19"/>
                  <a:gd name="T29" fmla="*/ 6 h 23"/>
                  <a:gd name="T30" fmla="*/ 13 w 19"/>
                  <a:gd name="T31" fmla="*/ 4 h 23"/>
                  <a:gd name="T32" fmla="*/ 11 w 19"/>
                  <a:gd name="T33" fmla="*/ 4 h 23"/>
                  <a:gd name="T34" fmla="*/ 9 w 19"/>
                  <a:gd name="T35" fmla="*/ 4 h 23"/>
                  <a:gd name="T36" fmla="*/ 6 w 19"/>
                  <a:gd name="T37" fmla="*/ 4 h 23"/>
                  <a:gd name="T38" fmla="*/ 2 w 19"/>
                  <a:gd name="T39" fmla="*/ 5 h 23"/>
                  <a:gd name="T40" fmla="*/ 2 w 19"/>
                  <a:gd name="T41" fmla="*/ 5 h 23"/>
                  <a:gd name="T42" fmla="*/ 2 w 19"/>
                  <a:gd name="T43" fmla="*/ 1 h 23"/>
                  <a:gd name="T44" fmla="*/ 5 w 19"/>
                  <a:gd name="T45" fmla="*/ 1 h 23"/>
                  <a:gd name="T46" fmla="*/ 9 w 19"/>
                  <a:gd name="T47" fmla="*/ 0 h 23"/>
                  <a:gd name="T48" fmla="*/ 13 w 19"/>
                  <a:gd name="T49" fmla="*/ 1 h 23"/>
                  <a:gd name="T50" fmla="*/ 16 w 19"/>
                  <a:gd name="T51" fmla="*/ 2 h 23"/>
                  <a:gd name="T52" fmla="*/ 18 w 19"/>
                  <a:gd name="T53" fmla="*/ 4 h 23"/>
                  <a:gd name="T54" fmla="*/ 19 w 19"/>
                  <a:gd name="T55" fmla="*/ 8 h 23"/>
                  <a:gd name="T56" fmla="*/ 19 w 19"/>
                  <a:gd name="T57" fmla="*/ 23 h 23"/>
                  <a:gd name="T58" fmla="*/ 15 w 19"/>
                  <a:gd name="T59" fmla="*/ 17 h 23"/>
                  <a:gd name="T60" fmla="*/ 15 w 19"/>
                  <a:gd name="T61" fmla="*/ 11 h 23"/>
                  <a:gd name="T62" fmla="*/ 11 w 19"/>
                  <a:gd name="T63" fmla="*/ 11 h 23"/>
                  <a:gd name="T64" fmla="*/ 7 w 19"/>
                  <a:gd name="T65" fmla="*/ 12 h 23"/>
                  <a:gd name="T66" fmla="*/ 5 w 19"/>
                  <a:gd name="T67" fmla="*/ 13 h 23"/>
                  <a:gd name="T68" fmla="*/ 4 w 19"/>
                  <a:gd name="T69" fmla="*/ 16 h 23"/>
                  <a:gd name="T70" fmla="*/ 5 w 19"/>
                  <a:gd name="T71" fmla="*/ 19 h 23"/>
                  <a:gd name="T72" fmla="*/ 8 w 19"/>
                  <a:gd name="T73" fmla="*/ 20 h 23"/>
                  <a:gd name="T74" fmla="*/ 12 w 19"/>
                  <a:gd name="T75" fmla="*/ 19 h 23"/>
                  <a:gd name="T76" fmla="*/ 15 w 19"/>
                  <a:gd name="T7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 h="23">
                    <a:moveTo>
                      <a:pt x="19" y="23"/>
                    </a:moveTo>
                    <a:cubicBezTo>
                      <a:pt x="15" y="23"/>
                      <a:pt x="15" y="23"/>
                      <a:pt x="15" y="23"/>
                    </a:cubicBezTo>
                    <a:cubicBezTo>
                      <a:pt x="15" y="20"/>
                      <a:pt x="15" y="20"/>
                      <a:pt x="15" y="20"/>
                    </a:cubicBezTo>
                    <a:cubicBezTo>
                      <a:pt x="15" y="21"/>
                      <a:pt x="14" y="21"/>
                      <a:pt x="14" y="21"/>
                    </a:cubicBezTo>
                    <a:cubicBezTo>
                      <a:pt x="13" y="22"/>
                      <a:pt x="12" y="22"/>
                      <a:pt x="12" y="22"/>
                    </a:cubicBezTo>
                    <a:cubicBezTo>
                      <a:pt x="11" y="22"/>
                      <a:pt x="11" y="23"/>
                      <a:pt x="10" y="23"/>
                    </a:cubicBezTo>
                    <a:cubicBezTo>
                      <a:pt x="9" y="23"/>
                      <a:pt x="8" y="23"/>
                      <a:pt x="7" y="23"/>
                    </a:cubicBezTo>
                    <a:cubicBezTo>
                      <a:pt x="5" y="23"/>
                      <a:pt x="3" y="23"/>
                      <a:pt x="2" y="21"/>
                    </a:cubicBezTo>
                    <a:cubicBezTo>
                      <a:pt x="1" y="20"/>
                      <a:pt x="0" y="18"/>
                      <a:pt x="0" y="16"/>
                    </a:cubicBezTo>
                    <a:cubicBezTo>
                      <a:pt x="0" y="15"/>
                      <a:pt x="0" y="13"/>
                      <a:pt x="1" y="12"/>
                    </a:cubicBezTo>
                    <a:cubicBezTo>
                      <a:pt x="2" y="11"/>
                      <a:pt x="3" y="10"/>
                      <a:pt x="4" y="10"/>
                    </a:cubicBezTo>
                    <a:cubicBezTo>
                      <a:pt x="5" y="9"/>
                      <a:pt x="7" y="9"/>
                      <a:pt x="9" y="9"/>
                    </a:cubicBezTo>
                    <a:cubicBezTo>
                      <a:pt x="11" y="8"/>
                      <a:pt x="13" y="8"/>
                      <a:pt x="15" y="8"/>
                    </a:cubicBezTo>
                    <a:cubicBezTo>
                      <a:pt x="15" y="8"/>
                      <a:pt x="15" y="8"/>
                      <a:pt x="15" y="8"/>
                    </a:cubicBezTo>
                    <a:cubicBezTo>
                      <a:pt x="15" y="7"/>
                      <a:pt x="15" y="6"/>
                      <a:pt x="14" y="6"/>
                    </a:cubicBezTo>
                    <a:cubicBezTo>
                      <a:pt x="14" y="5"/>
                      <a:pt x="14" y="5"/>
                      <a:pt x="13" y="4"/>
                    </a:cubicBezTo>
                    <a:cubicBezTo>
                      <a:pt x="13" y="4"/>
                      <a:pt x="12" y="4"/>
                      <a:pt x="11" y="4"/>
                    </a:cubicBezTo>
                    <a:cubicBezTo>
                      <a:pt x="11" y="4"/>
                      <a:pt x="10" y="4"/>
                      <a:pt x="9" y="4"/>
                    </a:cubicBezTo>
                    <a:cubicBezTo>
                      <a:pt x="8" y="4"/>
                      <a:pt x="7" y="4"/>
                      <a:pt x="6" y="4"/>
                    </a:cubicBezTo>
                    <a:cubicBezTo>
                      <a:pt x="5" y="4"/>
                      <a:pt x="3" y="5"/>
                      <a:pt x="2" y="5"/>
                    </a:cubicBezTo>
                    <a:cubicBezTo>
                      <a:pt x="2" y="5"/>
                      <a:pt x="2" y="5"/>
                      <a:pt x="2" y="5"/>
                    </a:cubicBezTo>
                    <a:cubicBezTo>
                      <a:pt x="2" y="1"/>
                      <a:pt x="2" y="1"/>
                      <a:pt x="2" y="1"/>
                    </a:cubicBezTo>
                    <a:cubicBezTo>
                      <a:pt x="3" y="1"/>
                      <a:pt x="4" y="1"/>
                      <a:pt x="5" y="1"/>
                    </a:cubicBezTo>
                    <a:cubicBezTo>
                      <a:pt x="6" y="0"/>
                      <a:pt x="8" y="0"/>
                      <a:pt x="9" y="0"/>
                    </a:cubicBezTo>
                    <a:cubicBezTo>
                      <a:pt x="11" y="0"/>
                      <a:pt x="12" y="0"/>
                      <a:pt x="13" y="1"/>
                    </a:cubicBezTo>
                    <a:cubicBezTo>
                      <a:pt x="14" y="1"/>
                      <a:pt x="15" y="1"/>
                      <a:pt x="16" y="2"/>
                    </a:cubicBezTo>
                    <a:cubicBezTo>
                      <a:pt x="17" y="3"/>
                      <a:pt x="17" y="3"/>
                      <a:pt x="18" y="4"/>
                    </a:cubicBezTo>
                    <a:cubicBezTo>
                      <a:pt x="18" y="5"/>
                      <a:pt x="19" y="6"/>
                      <a:pt x="19" y="8"/>
                    </a:cubicBezTo>
                    <a:lnTo>
                      <a:pt x="19" y="23"/>
                    </a:lnTo>
                    <a:close/>
                    <a:moveTo>
                      <a:pt x="15" y="17"/>
                    </a:moveTo>
                    <a:cubicBezTo>
                      <a:pt x="15" y="11"/>
                      <a:pt x="15" y="11"/>
                      <a:pt x="15" y="11"/>
                    </a:cubicBezTo>
                    <a:cubicBezTo>
                      <a:pt x="14" y="11"/>
                      <a:pt x="12" y="11"/>
                      <a:pt x="11" y="11"/>
                    </a:cubicBezTo>
                    <a:cubicBezTo>
                      <a:pt x="9" y="12"/>
                      <a:pt x="8" y="12"/>
                      <a:pt x="7" y="12"/>
                    </a:cubicBezTo>
                    <a:cubicBezTo>
                      <a:pt x="6" y="12"/>
                      <a:pt x="5" y="13"/>
                      <a:pt x="5" y="13"/>
                    </a:cubicBezTo>
                    <a:cubicBezTo>
                      <a:pt x="4" y="14"/>
                      <a:pt x="4" y="15"/>
                      <a:pt x="4" y="16"/>
                    </a:cubicBezTo>
                    <a:cubicBezTo>
                      <a:pt x="4" y="17"/>
                      <a:pt x="4" y="18"/>
                      <a:pt x="5" y="19"/>
                    </a:cubicBezTo>
                    <a:cubicBezTo>
                      <a:pt x="6" y="20"/>
                      <a:pt x="7" y="20"/>
                      <a:pt x="8" y="20"/>
                    </a:cubicBezTo>
                    <a:cubicBezTo>
                      <a:pt x="10" y="20"/>
                      <a:pt x="11" y="20"/>
                      <a:pt x="12" y="19"/>
                    </a:cubicBezTo>
                    <a:cubicBezTo>
                      <a:pt x="13" y="19"/>
                      <a:pt x="14" y="18"/>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3" name="Freeform 281"/>
              <p:cNvSpPr>
                <a:spLocks/>
              </p:cNvSpPr>
              <p:nvPr userDrawn="1"/>
            </p:nvSpPr>
            <p:spPr bwMode="gray">
              <a:xfrm>
                <a:off x="4564063" y="3411538"/>
                <a:ext cx="73025" cy="90488"/>
              </a:xfrm>
              <a:custGeom>
                <a:avLst/>
                <a:gdLst>
                  <a:gd name="T0" fmla="*/ 19 w 19"/>
                  <a:gd name="T1" fmla="*/ 23 h 23"/>
                  <a:gd name="T2" fmla="*/ 15 w 19"/>
                  <a:gd name="T3" fmla="*/ 23 h 23"/>
                  <a:gd name="T4" fmla="*/ 15 w 19"/>
                  <a:gd name="T5" fmla="*/ 10 h 23"/>
                  <a:gd name="T6" fmla="*/ 15 w 19"/>
                  <a:gd name="T7" fmla="*/ 7 h 23"/>
                  <a:gd name="T8" fmla="*/ 14 w 19"/>
                  <a:gd name="T9" fmla="*/ 5 h 23"/>
                  <a:gd name="T10" fmla="*/ 13 w 19"/>
                  <a:gd name="T11" fmla="*/ 4 h 23"/>
                  <a:gd name="T12" fmla="*/ 10 w 19"/>
                  <a:gd name="T13" fmla="*/ 4 h 23"/>
                  <a:gd name="T14" fmla="*/ 7 w 19"/>
                  <a:gd name="T15" fmla="*/ 4 h 23"/>
                  <a:gd name="T16" fmla="*/ 4 w 19"/>
                  <a:gd name="T17" fmla="*/ 6 h 23"/>
                  <a:gd name="T18" fmla="*/ 4 w 19"/>
                  <a:gd name="T19" fmla="*/ 23 h 23"/>
                  <a:gd name="T20" fmla="*/ 0 w 19"/>
                  <a:gd name="T21" fmla="*/ 23 h 23"/>
                  <a:gd name="T22" fmla="*/ 0 w 19"/>
                  <a:gd name="T23" fmla="*/ 1 h 23"/>
                  <a:gd name="T24" fmla="*/ 4 w 19"/>
                  <a:gd name="T25" fmla="*/ 1 h 23"/>
                  <a:gd name="T26" fmla="*/ 4 w 19"/>
                  <a:gd name="T27" fmla="*/ 3 h 23"/>
                  <a:gd name="T28" fmla="*/ 8 w 19"/>
                  <a:gd name="T29" fmla="*/ 1 h 23"/>
                  <a:gd name="T30" fmla="*/ 11 w 19"/>
                  <a:gd name="T31" fmla="*/ 0 h 23"/>
                  <a:gd name="T32" fmla="*/ 17 w 19"/>
                  <a:gd name="T33" fmla="*/ 2 h 23"/>
                  <a:gd name="T34" fmla="*/ 19 w 19"/>
                  <a:gd name="T35" fmla="*/ 8 h 23"/>
                  <a:gd name="T36" fmla="*/ 19 w 19"/>
                  <a:gd name="T3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19" y="23"/>
                    </a:moveTo>
                    <a:cubicBezTo>
                      <a:pt x="15" y="23"/>
                      <a:pt x="15" y="23"/>
                      <a:pt x="15" y="23"/>
                    </a:cubicBezTo>
                    <a:cubicBezTo>
                      <a:pt x="15" y="10"/>
                      <a:pt x="15" y="10"/>
                      <a:pt x="15" y="10"/>
                    </a:cubicBezTo>
                    <a:cubicBezTo>
                      <a:pt x="15" y="9"/>
                      <a:pt x="15" y="8"/>
                      <a:pt x="15" y="7"/>
                    </a:cubicBezTo>
                    <a:cubicBezTo>
                      <a:pt x="15" y="7"/>
                      <a:pt x="15" y="6"/>
                      <a:pt x="14" y="5"/>
                    </a:cubicBezTo>
                    <a:cubicBezTo>
                      <a:pt x="14" y="5"/>
                      <a:pt x="13" y="4"/>
                      <a:pt x="13" y="4"/>
                    </a:cubicBezTo>
                    <a:cubicBezTo>
                      <a:pt x="12" y="4"/>
                      <a:pt x="11" y="4"/>
                      <a:pt x="10" y="4"/>
                    </a:cubicBezTo>
                    <a:cubicBezTo>
                      <a:pt x="9" y="4"/>
                      <a:pt x="8" y="4"/>
                      <a:pt x="7" y="4"/>
                    </a:cubicBezTo>
                    <a:cubicBezTo>
                      <a:pt x="6" y="5"/>
                      <a:pt x="5" y="6"/>
                      <a:pt x="4" y="6"/>
                    </a:cubicBezTo>
                    <a:cubicBezTo>
                      <a:pt x="4" y="23"/>
                      <a:pt x="4" y="23"/>
                      <a:pt x="4" y="23"/>
                    </a:cubicBezTo>
                    <a:cubicBezTo>
                      <a:pt x="0" y="23"/>
                      <a:pt x="0" y="23"/>
                      <a:pt x="0" y="23"/>
                    </a:cubicBezTo>
                    <a:cubicBezTo>
                      <a:pt x="0" y="1"/>
                      <a:pt x="0" y="1"/>
                      <a:pt x="0" y="1"/>
                    </a:cubicBezTo>
                    <a:cubicBezTo>
                      <a:pt x="4" y="1"/>
                      <a:pt x="4" y="1"/>
                      <a:pt x="4" y="1"/>
                    </a:cubicBezTo>
                    <a:cubicBezTo>
                      <a:pt x="4" y="3"/>
                      <a:pt x="4" y="3"/>
                      <a:pt x="4" y="3"/>
                    </a:cubicBezTo>
                    <a:cubicBezTo>
                      <a:pt x="5" y="2"/>
                      <a:pt x="6" y="2"/>
                      <a:pt x="8" y="1"/>
                    </a:cubicBezTo>
                    <a:cubicBezTo>
                      <a:pt x="9" y="0"/>
                      <a:pt x="10" y="0"/>
                      <a:pt x="11" y="0"/>
                    </a:cubicBezTo>
                    <a:cubicBezTo>
                      <a:pt x="14" y="0"/>
                      <a:pt x="16" y="1"/>
                      <a:pt x="17" y="2"/>
                    </a:cubicBezTo>
                    <a:cubicBezTo>
                      <a:pt x="18" y="4"/>
                      <a:pt x="19" y="6"/>
                      <a:pt x="19" y="8"/>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4" name="Freeform 282"/>
              <p:cNvSpPr>
                <a:spLocks/>
              </p:cNvSpPr>
              <p:nvPr userDrawn="1"/>
            </p:nvSpPr>
            <p:spPr bwMode="gray">
              <a:xfrm>
                <a:off x="4659313" y="3411538"/>
                <a:ext cx="63500" cy="90488"/>
              </a:xfrm>
              <a:custGeom>
                <a:avLst/>
                <a:gdLst>
                  <a:gd name="T0" fmla="*/ 17 w 17"/>
                  <a:gd name="T1" fmla="*/ 16 h 23"/>
                  <a:gd name="T2" fmla="*/ 14 w 17"/>
                  <a:gd name="T3" fmla="*/ 21 h 23"/>
                  <a:gd name="T4" fmla="*/ 7 w 17"/>
                  <a:gd name="T5" fmla="*/ 23 h 23"/>
                  <a:gd name="T6" fmla="*/ 3 w 17"/>
                  <a:gd name="T7" fmla="*/ 23 h 23"/>
                  <a:gd name="T8" fmla="*/ 0 w 17"/>
                  <a:gd name="T9" fmla="*/ 21 h 23"/>
                  <a:gd name="T10" fmla="*/ 0 w 17"/>
                  <a:gd name="T11" fmla="*/ 17 h 23"/>
                  <a:gd name="T12" fmla="*/ 0 w 17"/>
                  <a:gd name="T13" fmla="*/ 17 h 23"/>
                  <a:gd name="T14" fmla="*/ 4 w 17"/>
                  <a:gd name="T15" fmla="*/ 19 h 23"/>
                  <a:gd name="T16" fmla="*/ 8 w 17"/>
                  <a:gd name="T17" fmla="*/ 20 h 23"/>
                  <a:gd name="T18" fmla="*/ 12 w 17"/>
                  <a:gd name="T19" fmla="*/ 19 h 23"/>
                  <a:gd name="T20" fmla="*/ 13 w 17"/>
                  <a:gd name="T21" fmla="*/ 17 h 23"/>
                  <a:gd name="T22" fmla="*/ 12 w 17"/>
                  <a:gd name="T23" fmla="*/ 15 h 23"/>
                  <a:gd name="T24" fmla="*/ 9 w 17"/>
                  <a:gd name="T25" fmla="*/ 14 h 23"/>
                  <a:gd name="T26" fmla="*/ 7 w 17"/>
                  <a:gd name="T27" fmla="*/ 13 h 23"/>
                  <a:gd name="T28" fmla="*/ 5 w 17"/>
                  <a:gd name="T29" fmla="*/ 13 h 23"/>
                  <a:gd name="T30" fmla="*/ 1 w 17"/>
                  <a:gd name="T31" fmla="*/ 11 h 23"/>
                  <a:gd name="T32" fmla="*/ 0 w 17"/>
                  <a:gd name="T33" fmla="*/ 7 h 23"/>
                  <a:gd name="T34" fmla="*/ 0 w 17"/>
                  <a:gd name="T35" fmla="*/ 4 h 23"/>
                  <a:gd name="T36" fmla="*/ 2 w 17"/>
                  <a:gd name="T37" fmla="*/ 2 h 23"/>
                  <a:gd name="T38" fmla="*/ 5 w 17"/>
                  <a:gd name="T39" fmla="*/ 1 h 23"/>
                  <a:gd name="T40" fmla="*/ 9 w 17"/>
                  <a:gd name="T41" fmla="*/ 0 h 23"/>
                  <a:gd name="T42" fmla="*/ 12 w 17"/>
                  <a:gd name="T43" fmla="*/ 1 h 23"/>
                  <a:gd name="T44" fmla="*/ 16 w 17"/>
                  <a:gd name="T45" fmla="*/ 2 h 23"/>
                  <a:gd name="T46" fmla="*/ 16 w 17"/>
                  <a:gd name="T47" fmla="*/ 6 h 23"/>
                  <a:gd name="T48" fmla="*/ 16 w 17"/>
                  <a:gd name="T49" fmla="*/ 6 h 23"/>
                  <a:gd name="T50" fmla="*/ 12 w 17"/>
                  <a:gd name="T51" fmla="*/ 4 h 23"/>
                  <a:gd name="T52" fmla="*/ 8 w 17"/>
                  <a:gd name="T53" fmla="*/ 3 h 23"/>
                  <a:gd name="T54" fmla="*/ 5 w 17"/>
                  <a:gd name="T55" fmla="*/ 4 h 23"/>
                  <a:gd name="T56" fmla="*/ 3 w 17"/>
                  <a:gd name="T57" fmla="*/ 6 h 23"/>
                  <a:gd name="T58" fmla="*/ 4 w 17"/>
                  <a:gd name="T59" fmla="*/ 8 h 23"/>
                  <a:gd name="T60" fmla="*/ 7 w 17"/>
                  <a:gd name="T61" fmla="*/ 10 h 23"/>
                  <a:gd name="T62" fmla="*/ 9 w 17"/>
                  <a:gd name="T63" fmla="*/ 10 h 23"/>
                  <a:gd name="T64" fmla="*/ 11 w 17"/>
                  <a:gd name="T65" fmla="*/ 11 h 23"/>
                  <a:gd name="T66" fmla="*/ 15 w 17"/>
                  <a:gd name="T67" fmla="*/ 13 h 23"/>
                  <a:gd name="T68" fmla="*/ 17 w 17"/>
                  <a:gd name="T6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 h="23">
                    <a:moveTo>
                      <a:pt x="17" y="16"/>
                    </a:moveTo>
                    <a:cubicBezTo>
                      <a:pt x="17" y="18"/>
                      <a:pt x="16" y="20"/>
                      <a:pt x="14" y="21"/>
                    </a:cubicBezTo>
                    <a:cubicBezTo>
                      <a:pt x="13" y="23"/>
                      <a:pt x="10" y="23"/>
                      <a:pt x="7" y="23"/>
                    </a:cubicBezTo>
                    <a:cubicBezTo>
                      <a:pt x="6" y="23"/>
                      <a:pt x="4" y="23"/>
                      <a:pt x="3" y="23"/>
                    </a:cubicBezTo>
                    <a:cubicBezTo>
                      <a:pt x="2" y="22"/>
                      <a:pt x="1" y="22"/>
                      <a:pt x="0" y="21"/>
                    </a:cubicBezTo>
                    <a:cubicBezTo>
                      <a:pt x="0" y="17"/>
                      <a:pt x="0" y="17"/>
                      <a:pt x="0" y="17"/>
                    </a:cubicBezTo>
                    <a:cubicBezTo>
                      <a:pt x="0" y="17"/>
                      <a:pt x="0" y="17"/>
                      <a:pt x="0" y="17"/>
                    </a:cubicBezTo>
                    <a:cubicBezTo>
                      <a:pt x="1" y="18"/>
                      <a:pt x="2" y="19"/>
                      <a:pt x="4" y="19"/>
                    </a:cubicBezTo>
                    <a:cubicBezTo>
                      <a:pt x="5" y="20"/>
                      <a:pt x="6" y="20"/>
                      <a:pt x="8" y="20"/>
                    </a:cubicBezTo>
                    <a:cubicBezTo>
                      <a:pt x="9" y="20"/>
                      <a:pt x="11" y="20"/>
                      <a:pt x="12" y="19"/>
                    </a:cubicBezTo>
                    <a:cubicBezTo>
                      <a:pt x="12" y="19"/>
                      <a:pt x="13" y="18"/>
                      <a:pt x="13" y="17"/>
                    </a:cubicBezTo>
                    <a:cubicBezTo>
                      <a:pt x="13" y="16"/>
                      <a:pt x="13" y="15"/>
                      <a:pt x="12" y="15"/>
                    </a:cubicBezTo>
                    <a:cubicBezTo>
                      <a:pt x="12" y="14"/>
                      <a:pt x="11" y="14"/>
                      <a:pt x="9" y="14"/>
                    </a:cubicBezTo>
                    <a:cubicBezTo>
                      <a:pt x="9" y="14"/>
                      <a:pt x="8" y="13"/>
                      <a:pt x="7" y="13"/>
                    </a:cubicBezTo>
                    <a:cubicBezTo>
                      <a:pt x="6" y="13"/>
                      <a:pt x="6" y="13"/>
                      <a:pt x="5" y="13"/>
                    </a:cubicBezTo>
                    <a:cubicBezTo>
                      <a:pt x="3" y="12"/>
                      <a:pt x="2" y="12"/>
                      <a:pt x="1" y="11"/>
                    </a:cubicBezTo>
                    <a:cubicBezTo>
                      <a:pt x="0" y="10"/>
                      <a:pt x="0" y="8"/>
                      <a:pt x="0" y="7"/>
                    </a:cubicBezTo>
                    <a:cubicBezTo>
                      <a:pt x="0" y="6"/>
                      <a:pt x="0" y="5"/>
                      <a:pt x="0" y="4"/>
                    </a:cubicBezTo>
                    <a:cubicBezTo>
                      <a:pt x="1" y="4"/>
                      <a:pt x="1" y="3"/>
                      <a:pt x="2" y="2"/>
                    </a:cubicBezTo>
                    <a:cubicBezTo>
                      <a:pt x="3" y="2"/>
                      <a:pt x="4" y="1"/>
                      <a:pt x="5" y="1"/>
                    </a:cubicBezTo>
                    <a:cubicBezTo>
                      <a:pt x="6" y="0"/>
                      <a:pt x="7" y="0"/>
                      <a:pt x="9" y="0"/>
                    </a:cubicBezTo>
                    <a:cubicBezTo>
                      <a:pt x="10" y="0"/>
                      <a:pt x="11" y="0"/>
                      <a:pt x="12" y="1"/>
                    </a:cubicBezTo>
                    <a:cubicBezTo>
                      <a:pt x="14" y="1"/>
                      <a:pt x="15" y="1"/>
                      <a:pt x="16" y="2"/>
                    </a:cubicBezTo>
                    <a:cubicBezTo>
                      <a:pt x="16" y="6"/>
                      <a:pt x="16" y="6"/>
                      <a:pt x="16" y="6"/>
                    </a:cubicBezTo>
                    <a:cubicBezTo>
                      <a:pt x="16" y="6"/>
                      <a:pt x="16" y="6"/>
                      <a:pt x="16" y="6"/>
                    </a:cubicBezTo>
                    <a:cubicBezTo>
                      <a:pt x="15" y="5"/>
                      <a:pt x="14" y="5"/>
                      <a:pt x="12" y="4"/>
                    </a:cubicBezTo>
                    <a:cubicBezTo>
                      <a:pt x="11" y="4"/>
                      <a:pt x="10" y="3"/>
                      <a:pt x="8" y="3"/>
                    </a:cubicBezTo>
                    <a:cubicBezTo>
                      <a:pt x="7" y="3"/>
                      <a:pt x="6" y="4"/>
                      <a:pt x="5" y="4"/>
                    </a:cubicBezTo>
                    <a:cubicBezTo>
                      <a:pt x="4" y="5"/>
                      <a:pt x="3" y="5"/>
                      <a:pt x="3" y="6"/>
                    </a:cubicBezTo>
                    <a:cubicBezTo>
                      <a:pt x="3" y="7"/>
                      <a:pt x="4" y="8"/>
                      <a:pt x="4" y="8"/>
                    </a:cubicBezTo>
                    <a:cubicBezTo>
                      <a:pt x="5" y="9"/>
                      <a:pt x="6" y="9"/>
                      <a:pt x="7" y="10"/>
                    </a:cubicBezTo>
                    <a:cubicBezTo>
                      <a:pt x="8" y="10"/>
                      <a:pt x="8" y="10"/>
                      <a:pt x="9" y="10"/>
                    </a:cubicBezTo>
                    <a:cubicBezTo>
                      <a:pt x="10" y="10"/>
                      <a:pt x="11" y="10"/>
                      <a:pt x="11" y="11"/>
                    </a:cubicBezTo>
                    <a:cubicBezTo>
                      <a:pt x="13" y="11"/>
                      <a:pt x="14" y="12"/>
                      <a:pt x="15" y="13"/>
                    </a:cubicBezTo>
                    <a:cubicBezTo>
                      <a:pt x="16" y="13"/>
                      <a:pt x="17" y="15"/>
                      <a:pt x="1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5" name="Freeform 283"/>
              <p:cNvSpPr>
                <a:spLocks noEditPoints="1"/>
              </p:cNvSpPr>
              <p:nvPr userDrawn="1"/>
            </p:nvSpPr>
            <p:spPr bwMode="gray">
              <a:xfrm>
                <a:off x="4741863" y="3411538"/>
                <a:ext cx="73025" cy="122238"/>
              </a:xfrm>
              <a:custGeom>
                <a:avLst/>
                <a:gdLst>
                  <a:gd name="T0" fmla="*/ 19 w 19"/>
                  <a:gd name="T1" fmla="*/ 11 h 31"/>
                  <a:gd name="T2" fmla="*/ 19 w 19"/>
                  <a:gd name="T3" fmla="*/ 16 h 31"/>
                  <a:gd name="T4" fmla="*/ 16 w 19"/>
                  <a:gd name="T5" fmla="*/ 20 h 31"/>
                  <a:gd name="T6" fmla="*/ 13 w 19"/>
                  <a:gd name="T7" fmla="*/ 22 h 31"/>
                  <a:gd name="T8" fmla="*/ 10 w 19"/>
                  <a:gd name="T9" fmla="*/ 23 h 31"/>
                  <a:gd name="T10" fmla="*/ 7 w 19"/>
                  <a:gd name="T11" fmla="*/ 23 h 31"/>
                  <a:gd name="T12" fmla="*/ 4 w 19"/>
                  <a:gd name="T13" fmla="*/ 22 h 31"/>
                  <a:gd name="T14" fmla="*/ 4 w 19"/>
                  <a:gd name="T15" fmla="*/ 31 h 31"/>
                  <a:gd name="T16" fmla="*/ 0 w 19"/>
                  <a:gd name="T17" fmla="*/ 31 h 31"/>
                  <a:gd name="T18" fmla="*/ 0 w 19"/>
                  <a:gd name="T19" fmla="*/ 1 h 31"/>
                  <a:gd name="T20" fmla="*/ 4 w 19"/>
                  <a:gd name="T21" fmla="*/ 1 h 31"/>
                  <a:gd name="T22" fmla="*/ 4 w 19"/>
                  <a:gd name="T23" fmla="*/ 3 h 31"/>
                  <a:gd name="T24" fmla="*/ 7 w 19"/>
                  <a:gd name="T25" fmla="*/ 1 h 31"/>
                  <a:gd name="T26" fmla="*/ 11 w 19"/>
                  <a:gd name="T27" fmla="*/ 0 h 31"/>
                  <a:gd name="T28" fmla="*/ 17 w 19"/>
                  <a:gd name="T29" fmla="*/ 3 h 31"/>
                  <a:gd name="T30" fmla="*/ 19 w 19"/>
                  <a:gd name="T31" fmla="*/ 11 h 31"/>
                  <a:gd name="T32" fmla="*/ 16 w 19"/>
                  <a:gd name="T33" fmla="*/ 12 h 31"/>
                  <a:gd name="T34" fmla="*/ 14 w 19"/>
                  <a:gd name="T35" fmla="*/ 6 h 31"/>
                  <a:gd name="T36" fmla="*/ 10 w 19"/>
                  <a:gd name="T37" fmla="*/ 4 h 31"/>
                  <a:gd name="T38" fmla="*/ 7 w 19"/>
                  <a:gd name="T39" fmla="*/ 4 h 31"/>
                  <a:gd name="T40" fmla="*/ 4 w 19"/>
                  <a:gd name="T41" fmla="*/ 6 h 31"/>
                  <a:gd name="T42" fmla="*/ 4 w 19"/>
                  <a:gd name="T43" fmla="*/ 19 h 31"/>
                  <a:gd name="T44" fmla="*/ 7 w 19"/>
                  <a:gd name="T45" fmla="*/ 20 h 31"/>
                  <a:gd name="T46" fmla="*/ 9 w 19"/>
                  <a:gd name="T47" fmla="*/ 20 h 31"/>
                  <a:gd name="T48" fmla="*/ 14 w 19"/>
                  <a:gd name="T49" fmla="*/ 18 h 31"/>
                  <a:gd name="T50" fmla="*/ 16 w 19"/>
                  <a:gd name="T5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31">
                    <a:moveTo>
                      <a:pt x="19" y="11"/>
                    </a:moveTo>
                    <a:cubicBezTo>
                      <a:pt x="19" y="13"/>
                      <a:pt x="19" y="15"/>
                      <a:pt x="19" y="16"/>
                    </a:cubicBezTo>
                    <a:cubicBezTo>
                      <a:pt x="18" y="18"/>
                      <a:pt x="17" y="19"/>
                      <a:pt x="16" y="20"/>
                    </a:cubicBezTo>
                    <a:cubicBezTo>
                      <a:pt x="16" y="21"/>
                      <a:pt x="15" y="22"/>
                      <a:pt x="13" y="22"/>
                    </a:cubicBezTo>
                    <a:cubicBezTo>
                      <a:pt x="12" y="23"/>
                      <a:pt x="11" y="23"/>
                      <a:pt x="10" y="23"/>
                    </a:cubicBezTo>
                    <a:cubicBezTo>
                      <a:pt x="9" y="23"/>
                      <a:pt x="8" y="23"/>
                      <a:pt x="7" y="23"/>
                    </a:cubicBezTo>
                    <a:cubicBezTo>
                      <a:pt x="6" y="22"/>
                      <a:pt x="5" y="22"/>
                      <a:pt x="4" y="22"/>
                    </a:cubicBezTo>
                    <a:cubicBezTo>
                      <a:pt x="4" y="31"/>
                      <a:pt x="4" y="31"/>
                      <a:pt x="4" y="31"/>
                    </a:cubicBezTo>
                    <a:cubicBezTo>
                      <a:pt x="0" y="31"/>
                      <a:pt x="0" y="31"/>
                      <a:pt x="0" y="31"/>
                    </a:cubicBezTo>
                    <a:cubicBezTo>
                      <a:pt x="0" y="1"/>
                      <a:pt x="0" y="1"/>
                      <a:pt x="0" y="1"/>
                    </a:cubicBezTo>
                    <a:cubicBezTo>
                      <a:pt x="4" y="1"/>
                      <a:pt x="4" y="1"/>
                      <a:pt x="4" y="1"/>
                    </a:cubicBezTo>
                    <a:cubicBezTo>
                      <a:pt x="4" y="3"/>
                      <a:pt x="4" y="3"/>
                      <a:pt x="4" y="3"/>
                    </a:cubicBezTo>
                    <a:cubicBezTo>
                      <a:pt x="5" y="2"/>
                      <a:pt x="6" y="2"/>
                      <a:pt x="7" y="1"/>
                    </a:cubicBezTo>
                    <a:cubicBezTo>
                      <a:pt x="8" y="0"/>
                      <a:pt x="10" y="0"/>
                      <a:pt x="11" y="0"/>
                    </a:cubicBezTo>
                    <a:cubicBezTo>
                      <a:pt x="14" y="0"/>
                      <a:pt x="16" y="1"/>
                      <a:pt x="17" y="3"/>
                    </a:cubicBezTo>
                    <a:cubicBezTo>
                      <a:pt x="19" y="5"/>
                      <a:pt x="19" y="8"/>
                      <a:pt x="19" y="11"/>
                    </a:cubicBezTo>
                    <a:close/>
                    <a:moveTo>
                      <a:pt x="16" y="12"/>
                    </a:moveTo>
                    <a:cubicBezTo>
                      <a:pt x="16" y="9"/>
                      <a:pt x="15" y="7"/>
                      <a:pt x="14" y="6"/>
                    </a:cubicBezTo>
                    <a:cubicBezTo>
                      <a:pt x="13" y="4"/>
                      <a:pt x="12" y="4"/>
                      <a:pt x="10" y="4"/>
                    </a:cubicBezTo>
                    <a:cubicBezTo>
                      <a:pt x="9" y="4"/>
                      <a:pt x="8" y="4"/>
                      <a:pt x="7" y="4"/>
                    </a:cubicBezTo>
                    <a:cubicBezTo>
                      <a:pt x="6" y="5"/>
                      <a:pt x="5" y="5"/>
                      <a:pt x="4" y="6"/>
                    </a:cubicBezTo>
                    <a:cubicBezTo>
                      <a:pt x="4" y="19"/>
                      <a:pt x="4" y="19"/>
                      <a:pt x="4" y="19"/>
                    </a:cubicBezTo>
                    <a:cubicBezTo>
                      <a:pt x="5" y="19"/>
                      <a:pt x="6" y="19"/>
                      <a:pt x="7" y="20"/>
                    </a:cubicBezTo>
                    <a:cubicBezTo>
                      <a:pt x="7" y="20"/>
                      <a:pt x="8" y="20"/>
                      <a:pt x="9" y="20"/>
                    </a:cubicBezTo>
                    <a:cubicBezTo>
                      <a:pt x="11" y="20"/>
                      <a:pt x="13" y="19"/>
                      <a:pt x="14" y="18"/>
                    </a:cubicBezTo>
                    <a:cubicBezTo>
                      <a:pt x="15" y="16"/>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6" name="Freeform 284"/>
              <p:cNvSpPr>
                <a:spLocks noEditPoints="1"/>
              </p:cNvSpPr>
              <p:nvPr userDrawn="1"/>
            </p:nvSpPr>
            <p:spPr bwMode="gray">
              <a:xfrm>
                <a:off x="4832351" y="3411538"/>
                <a:ext cx="76200" cy="90488"/>
              </a:xfrm>
              <a:custGeom>
                <a:avLst/>
                <a:gdLst>
                  <a:gd name="T0" fmla="*/ 20 w 20"/>
                  <a:gd name="T1" fmla="*/ 12 h 23"/>
                  <a:gd name="T2" fmla="*/ 17 w 20"/>
                  <a:gd name="T3" fmla="*/ 20 h 23"/>
                  <a:gd name="T4" fmla="*/ 10 w 20"/>
                  <a:gd name="T5" fmla="*/ 23 h 23"/>
                  <a:gd name="T6" fmla="*/ 3 w 20"/>
                  <a:gd name="T7" fmla="*/ 20 h 23"/>
                  <a:gd name="T8" fmla="*/ 0 w 20"/>
                  <a:gd name="T9" fmla="*/ 12 h 23"/>
                  <a:gd name="T10" fmla="*/ 3 w 20"/>
                  <a:gd name="T11" fmla="*/ 3 h 23"/>
                  <a:gd name="T12" fmla="*/ 10 w 20"/>
                  <a:gd name="T13" fmla="*/ 0 h 23"/>
                  <a:gd name="T14" fmla="*/ 17 w 20"/>
                  <a:gd name="T15" fmla="*/ 3 h 23"/>
                  <a:gd name="T16" fmla="*/ 20 w 20"/>
                  <a:gd name="T17" fmla="*/ 12 h 23"/>
                  <a:gd name="T18" fmla="*/ 16 w 20"/>
                  <a:gd name="T19" fmla="*/ 12 h 23"/>
                  <a:gd name="T20" fmla="*/ 15 w 20"/>
                  <a:gd name="T21" fmla="*/ 5 h 23"/>
                  <a:gd name="T22" fmla="*/ 10 w 20"/>
                  <a:gd name="T23" fmla="*/ 3 h 23"/>
                  <a:gd name="T24" fmla="*/ 5 w 20"/>
                  <a:gd name="T25" fmla="*/ 5 h 23"/>
                  <a:gd name="T26" fmla="*/ 4 w 20"/>
                  <a:gd name="T27" fmla="*/ 12 h 23"/>
                  <a:gd name="T28" fmla="*/ 5 w 20"/>
                  <a:gd name="T29" fmla="*/ 18 h 23"/>
                  <a:gd name="T30" fmla="*/ 10 w 20"/>
                  <a:gd name="T31" fmla="*/ 20 h 23"/>
                  <a:gd name="T32" fmla="*/ 15 w 20"/>
                  <a:gd name="T33" fmla="*/ 18 h 23"/>
                  <a:gd name="T34" fmla="*/ 16 w 20"/>
                  <a:gd name="T3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23">
                    <a:moveTo>
                      <a:pt x="20" y="12"/>
                    </a:moveTo>
                    <a:cubicBezTo>
                      <a:pt x="20" y="15"/>
                      <a:pt x="19" y="18"/>
                      <a:pt x="17" y="20"/>
                    </a:cubicBezTo>
                    <a:cubicBezTo>
                      <a:pt x="15" y="22"/>
                      <a:pt x="13" y="23"/>
                      <a:pt x="10" y="23"/>
                    </a:cubicBezTo>
                    <a:cubicBezTo>
                      <a:pt x="7" y="23"/>
                      <a:pt x="4" y="22"/>
                      <a:pt x="3" y="20"/>
                    </a:cubicBezTo>
                    <a:cubicBezTo>
                      <a:pt x="1" y="18"/>
                      <a:pt x="0" y="15"/>
                      <a:pt x="0" y="12"/>
                    </a:cubicBezTo>
                    <a:cubicBezTo>
                      <a:pt x="0" y="8"/>
                      <a:pt x="1" y="5"/>
                      <a:pt x="3" y="3"/>
                    </a:cubicBezTo>
                    <a:cubicBezTo>
                      <a:pt x="4" y="1"/>
                      <a:pt x="7" y="0"/>
                      <a:pt x="10" y="0"/>
                    </a:cubicBezTo>
                    <a:cubicBezTo>
                      <a:pt x="13" y="0"/>
                      <a:pt x="15" y="1"/>
                      <a:pt x="17" y="3"/>
                    </a:cubicBezTo>
                    <a:cubicBezTo>
                      <a:pt x="19" y="5"/>
                      <a:pt x="20" y="8"/>
                      <a:pt x="20" y="12"/>
                    </a:cubicBezTo>
                    <a:close/>
                    <a:moveTo>
                      <a:pt x="16" y="12"/>
                    </a:moveTo>
                    <a:cubicBezTo>
                      <a:pt x="16" y="9"/>
                      <a:pt x="16" y="7"/>
                      <a:pt x="15" y="5"/>
                    </a:cubicBezTo>
                    <a:cubicBezTo>
                      <a:pt x="13" y="4"/>
                      <a:pt x="12" y="3"/>
                      <a:pt x="10" y="3"/>
                    </a:cubicBezTo>
                    <a:cubicBezTo>
                      <a:pt x="8" y="3"/>
                      <a:pt x="6" y="4"/>
                      <a:pt x="5" y="5"/>
                    </a:cubicBezTo>
                    <a:cubicBezTo>
                      <a:pt x="4" y="7"/>
                      <a:pt x="4" y="9"/>
                      <a:pt x="4" y="12"/>
                    </a:cubicBezTo>
                    <a:cubicBezTo>
                      <a:pt x="4" y="14"/>
                      <a:pt x="4" y="17"/>
                      <a:pt x="5" y="18"/>
                    </a:cubicBezTo>
                    <a:cubicBezTo>
                      <a:pt x="6" y="19"/>
                      <a:pt x="8" y="20"/>
                      <a:pt x="10" y="20"/>
                    </a:cubicBezTo>
                    <a:cubicBezTo>
                      <a:pt x="12" y="20"/>
                      <a:pt x="13" y="19"/>
                      <a:pt x="15" y="18"/>
                    </a:cubicBezTo>
                    <a:cubicBezTo>
                      <a:pt x="16" y="17"/>
                      <a:pt x="16" y="14"/>
                      <a:pt x="1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7" name="Freeform 285"/>
              <p:cNvSpPr>
                <a:spLocks/>
              </p:cNvSpPr>
              <p:nvPr userDrawn="1"/>
            </p:nvSpPr>
            <p:spPr bwMode="gray">
              <a:xfrm>
                <a:off x="4930776" y="3414713"/>
                <a:ext cx="49213" cy="87313"/>
              </a:xfrm>
              <a:custGeom>
                <a:avLst/>
                <a:gdLst>
                  <a:gd name="T0" fmla="*/ 13 w 13"/>
                  <a:gd name="T1" fmla="*/ 4 h 22"/>
                  <a:gd name="T2" fmla="*/ 13 w 13"/>
                  <a:gd name="T3" fmla="*/ 4 h 22"/>
                  <a:gd name="T4" fmla="*/ 12 w 13"/>
                  <a:gd name="T5" fmla="*/ 4 h 22"/>
                  <a:gd name="T6" fmla="*/ 10 w 13"/>
                  <a:gd name="T7" fmla="*/ 3 h 22"/>
                  <a:gd name="T8" fmla="*/ 6 w 13"/>
                  <a:gd name="T9" fmla="*/ 4 h 22"/>
                  <a:gd name="T10" fmla="*/ 3 w 13"/>
                  <a:gd name="T11" fmla="*/ 6 h 22"/>
                  <a:gd name="T12" fmla="*/ 3 w 13"/>
                  <a:gd name="T13" fmla="*/ 22 h 22"/>
                  <a:gd name="T14" fmla="*/ 0 w 13"/>
                  <a:gd name="T15" fmla="*/ 22 h 22"/>
                  <a:gd name="T16" fmla="*/ 0 w 13"/>
                  <a:gd name="T17" fmla="*/ 0 h 22"/>
                  <a:gd name="T18" fmla="*/ 3 w 13"/>
                  <a:gd name="T19" fmla="*/ 0 h 22"/>
                  <a:gd name="T20" fmla="*/ 3 w 13"/>
                  <a:gd name="T21" fmla="*/ 3 h 22"/>
                  <a:gd name="T22" fmla="*/ 7 w 13"/>
                  <a:gd name="T23" fmla="*/ 1 h 22"/>
                  <a:gd name="T24" fmla="*/ 11 w 13"/>
                  <a:gd name="T25" fmla="*/ 0 h 22"/>
                  <a:gd name="T26" fmla="*/ 12 w 13"/>
                  <a:gd name="T27" fmla="*/ 0 h 22"/>
                  <a:gd name="T28" fmla="*/ 13 w 13"/>
                  <a:gd name="T29" fmla="*/ 0 h 22"/>
                  <a:gd name="T30" fmla="*/ 13 w 13"/>
                  <a:gd name="T3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22">
                    <a:moveTo>
                      <a:pt x="13" y="4"/>
                    </a:moveTo>
                    <a:cubicBezTo>
                      <a:pt x="13" y="4"/>
                      <a:pt x="13" y="4"/>
                      <a:pt x="13" y="4"/>
                    </a:cubicBezTo>
                    <a:cubicBezTo>
                      <a:pt x="13" y="4"/>
                      <a:pt x="12" y="4"/>
                      <a:pt x="12" y="4"/>
                    </a:cubicBezTo>
                    <a:cubicBezTo>
                      <a:pt x="11" y="3"/>
                      <a:pt x="10" y="3"/>
                      <a:pt x="10" y="3"/>
                    </a:cubicBezTo>
                    <a:cubicBezTo>
                      <a:pt x="9" y="3"/>
                      <a:pt x="8" y="4"/>
                      <a:pt x="6" y="4"/>
                    </a:cubicBezTo>
                    <a:cubicBezTo>
                      <a:pt x="5" y="5"/>
                      <a:pt x="4" y="5"/>
                      <a:pt x="3" y="6"/>
                    </a:cubicBezTo>
                    <a:cubicBezTo>
                      <a:pt x="3" y="22"/>
                      <a:pt x="3" y="22"/>
                      <a:pt x="3" y="22"/>
                    </a:cubicBezTo>
                    <a:cubicBezTo>
                      <a:pt x="0" y="22"/>
                      <a:pt x="0" y="22"/>
                      <a:pt x="0" y="22"/>
                    </a:cubicBezTo>
                    <a:cubicBezTo>
                      <a:pt x="0" y="0"/>
                      <a:pt x="0" y="0"/>
                      <a:pt x="0" y="0"/>
                    </a:cubicBezTo>
                    <a:cubicBezTo>
                      <a:pt x="3" y="0"/>
                      <a:pt x="3" y="0"/>
                      <a:pt x="3" y="0"/>
                    </a:cubicBezTo>
                    <a:cubicBezTo>
                      <a:pt x="3" y="3"/>
                      <a:pt x="3" y="3"/>
                      <a:pt x="3" y="3"/>
                    </a:cubicBezTo>
                    <a:cubicBezTo>
                      <a:pt x="5" y="2"/>
                      <a:pt x="6" y="1"/>
                      <a:pt x="7" y="1"/>
                    </a:cubicBezTo>
                    <a:cubicBezTo>
                      <a:pt x="8" y="0"/>
                      <a:pt x="10" y="0"/>
                      <a:pt x="11" y="0"/>
                    </a:cubicBezTo>
                    <a:cubicBezTo>
                      <a:pt x="11" y="0"/>
                      <a:pt x="12" y="0"/>
                      <a:pt x="12" y="0"/>
                    </a:cubicBezTo>
                    <a:cubicBezTo>
                      <a:pt x="12" y="0"/>
                      <a:pt x="13" y="0"/>
                      <a:pt x="13" y="0"/>
                    </a:cubicBezTo>
                    <a:lnTo>
                      <a:pt x="1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8" name="Freeform 286"/>
              <p:cNvSpPr>
                <a:spLocks/>
              </p:cNvSpPr>
              <p:nvPr userDrawn="1"/>
            </p:nvSpPr>
            <p:spPr bwMode="gray">
              <a:xfrm>
                <a:off x="4991101" y="3390901"/>
                <a:ext cx="53975" cy="111125"/>
              </a:xfrm>
              <a:custGeom>
                <a:avLst/>
                <a:gdLst>
                  <a:gd name="T0" fmla="*/ 14 w 14"/>
                  <a:gd name="T1" fmla="*/ 27 h 28"/>
                  <a:gd name="T2" fmla="*/ 12 w 14"/>
                  <a:gd name="T3" fmla="*/ 28 h 28"/>
                  <a:gd name="T4" fmla="*/ 10 w 14"/>
                  <a:gd name="T5" fmla="*/ 28 h 28"/>
                  <a:gd name="T6" fmla="*/ 4 w 14"/>
                  <a:gd name="T7" fmla="*/ 26 h 28"/>
                  <a:gd name="T8" fmla="*/ 3 w 14"/>
                  <a:gd name="T9" fmla="*/ 21 h 28"/>
                  <a:gd name="T10" fmla="*/ 3 w 14"/>
                  <a:gd name="T11" fmla="*/ 9 h 28"/>
                  <a:gd name="T12" fmla="*/ 0 w 14"/>
                  <a:gd name="T13" fmla="*/ 9 h 28"/>
                  <a:gd name="T14" fmla="*/ 0 w 14"/>
                  <a:gd name="T15" fmla="*/ 6 h 28"/>
                  <a:gd name="T16" fmla="*/ 3 w 14"/>
                  <a:gd name="T17" fmla="*/ 6 h 28"/>
                  <a:gd name="T18" fmla="*/ 3 w 14"/>
                  <a:gd name="T19" fmla="*/ 0 h 28"/>
                  <a:gd name="T20" fmla="*/ 6 w 14"/>
                  <a:gd name="T21" fmla="*/ 0 h 28"/>
                  <a:gd name="T22" fmla="*/ 6 w 14"/>
                  <a:gd name="T23" fmla="*/ 6 h 28"/>
                  <a:gd name="T24" fmla="*/ 14 w 14"/>
                  <a:gd name="T25" fmla="*/ 6 h 28"/>
                  <a:gd name="T26" fmla="*/ 14 w 14"/>
                  <a:gd name="T27" fmla="*/ 9 h 28"/>
                  <a:gd name="T28" fmla="*/ 6 w 14"/>
                  <a:gd name="T29" fmla="*/ 9 h 28"/>
                  <a:gd name="T30" fmla="*/ 6 w 14"/>
                  <a:gd name="T31" fmla="*/ 19 h 28"/>
                  <a:gd name="T32" fmla="*/ 6 w 14"/>
                  <a:gd name="T33" fmla="*/ 22 h 28"/>
                  <a:gd name="T34" fmla="*/ 7 w 14"/>
                  <a:gd name="T35" fmla="*/ 23 h 28"/>
                  <a:gd name="T36" fmla="*/ 8 w 14"/>
                  <a:gd name="T37" fmla="*/ 24 h 28"/>
                  <a:gd name="T38" fmla="*/ 11 w 14"/>
                  <a:gd name="T39" fmla="*/ 25 h 28"/>
                  <a:gd name="T40" fmla="*/ 12 w 14"/>
                  <a:gd name="T41" fmla="*/ 25 h 28"/>
                  <a:gd name="T42" fmla="*/ 14 w 14"/>
                  <a:gd name="T43" fmla="*/ 24 h 28"/>
                  <a:gd name="T44" fmla="*/ 14 w 14"/>
                  <a:gd name="T45" fmla="*/ 24 h 28"/>
                  <a:gd name="T46" fmla="*/ 14 w 14"/>
                  <a:gd name="T4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 h="28">
                    <a:moveTo>
                      <a:pt x="14" y="27"/>
                    </a:moveTo>
                    <a:cubicBezTo>
                      <a:pt x="13" y="28"/>
                      <a:pt x="13" y="28"/>
                      <a:pt x="12" y="28"/>
                    </a:cubicBezTo>
                    <a:cubicBezTo>
                      <a:pt x="11" y="28"/>
                      <a:pt x="10" y="28"/>
                      <a:pt x="10" y="28"/>
                    </a:cubicBezTo>
                    <a:cubicBezTo>
                      <a:pt x="7" y="28"/>
                      <a:pt x="6" y="27"/>
                      <a:pt x="4" y="26"/>
                    </a:cubicBezTo>
                    <a:cubicBezTo>
                      <a:pt x="3" y="25"/>
                      <a:pt x="3" y="23"/>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6" y="0"/>
                      <a:pt x="6" y="0"/>
                      <a:pt x="6" y="0"/>
                    </a:cubicBezTo>
                    <a:cubicBezTo>
                      <a:pt x="6" y="6"/>
                      <a:pt x="6" y="6"/>
                      <a:pt x="6" y="6"/>
                    </a:cubicBezTo>
                    <a:cubicBezTo>
                      <a:pt x="14" y="6"/>
                      <a:pt x="14" y="6"/>
                      <a:pt x="14" y="6"/>
                    </a:cubicBezTo>
                    <a:cubicBezTo>
                      <a:pt x="14" y="9"/>
                      <a:pt x="14" y="9"/>
                      <a:pt x="14" y="9"/>
                    </a:cubicBezTo>
                    <a:cubicBezTo>
                      <a:pt x="6" y="9"/>
                      <a:pt x="6" y="9"/>
                      <a:pt x="6" y="9"/>
                    </a:cubicBezTo>
                    <a:cubicBezTo>
                      <a:pt x="6" y="19"/>
                      <a:pt x="6" y="19"/>
                      <a:pt x="6" y="19"/>
                    </a:cubicBezTo>
                    <a:cubicBezTo>
                      <a:pt x="6" y="20"/>
                      <a:pt x="6" y="21"/>
                      <a:pt x="6" y="22"/>
                    </a:cubicBezTo>
                    <a:cubicBezTo>
                      <a:pt x="7" y="22"/>
                      <a:pt x="7" y="23"/>
                      <a:pt x="7" y="23"/>
                    </a:cubicBezTo>
                    <a:cubicBezTo>
                      <a:pt x="7" y="24"/>
                      <a:pt x="8" y="24"/>
                      <a:pt x="8" y="24"/>
                    </a:cubicBezTo>
                    <a:cubicBezTo>
                      <a:pt x="9" y="25"/>
                      <a:pt x="9" y="25"/>
                      <a:pt x="11" y="25"/>
                    </a:cubicBezTo>
                    <a:cubicBezTo>
                      <a:pt x="11" y="25"/>
                      <a:pt x="12" y="25"/>
                      <a:pt x="12" y="25"/>
                    </a:cubicBezTo>
                    <a:cubicBezTo>
                      <a:pt x="13" y="24"/>
                      <a:pt x="13" y="24"/>
                      <a:pt x="14" y="24"/>
                    </a:cubicBezTo>
                    <a:cubicBezTo>
                      <a:pt x="14" y="24"/>
                      <a:pt x="14" y="24"/>
                      <a:pt x="14" y="24"/>
                    </a:cubicBezTo>
                    <a:lnTo>
                      <a:pt x="14"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19" name="Rectangle 287"/>
              <p:cNvSpPr>
                <a:spLocks noChangeArrowheads="1"/>
              </p:cNvSpPr>
              <p:nvPr userDrawn="1"/>
            </p:nvSpPr>
            <p:spPr bwMode="gray">
              <a:xfrm>
                <a:off x="5056188" y="3514726"/>
                <a:ext cx="95250" cy="7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0" name="Freeform 288"/>
              <p:cNvSpPr>
                <a:spLocks/>
              </p:cNvSpPr>
              <p:nvPr userDrawn="1"/>
            </p:nvSpPr>
            <p:spPr bwMode="gray">
              <a:xfrm>
                <a:off x="5168901" y="3387726"/>
                <a:ext cx="73025" cy="114300"/>
              </a:xfrm>
              <a:custGeom>
                <a:avLst/>
                <a:gdLst>
                  <a:gd name="T0" fmla="*/ 46 w 46"/>
                  <a:gd name="T1" fmla="*/ 72 h 72"/>
                  <a:gd name="T2" fmla="*/ 0 w 46"/>
                  <a:gd name="T3" fmla="*/ 72 h 72"/>
                  <a:gd name="T4" fmla="*/ 0 w 46"/>
                  <a:gd name="T5" fmla="*/ 0 h 72"/>
                  <a:gd name="T6" fmla="*/ 46 w 46"/>
                  <a:gd name="T7" fmla="*/ 0 h 72"/>
                  <a:gd name="T8" fmla="*/ 46 w 46"/>
                  <a:gd name="T9" fmla="*/ 7 h 72"/>
                  <a:gd name="T10" fmla="*/ 10 w 46"/>
                  <a:gd name="T11" fmla="*/ 7 h 72"/>
                  <a:gd name="T12" fmla="*/ 10 w 46"/>
                  <a:gd name="T13" fmla="*/ 27 h 72"/>
                  <a:gd name="T14" fmla="*/ 46 w 46"/>
                  <a:gd name="T15" fmla="*/ 27 h 72"/>
                  <a:gd name="T16" fmla="*/ 46 w 46"/>
                  <a:gd name="T17" fmla="*/ 35 h 72"/>
                  <a:gd name="T18" fmla="*/ 10 w 46"/>
                  <a:gd name="T19" fmla="*/ 35 h 72"/>
                  <a:gd name="T20" fmla="*/ 10 w 46"/>
                  <a:gd name="T21" fmla="*/ 62 h 72"/>
                  <a:gd name="T22" fmla="*/ 46 w 46"/>
                  <a:gd name="T23" fmla="*/ 62 h 72"/>
                  <a:gd name="T24" fmla="*/ 46 w 46"/>
                  <a:gd name="T2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46" y="72"/>
                    </a:moveTo>
                    <a:lnTo>
                      <a:pt x="0" y="72"/>
                    </a:lnTo>
                    <a:lnTo>
                      <a:pt x="0" y="0"/>
                    </a:lnTo>
                    <a:lnTo>
                      <a:pt x="46" y="0"/>
                    </a:lnTo>
                    <a:lnTo>
                      <a:pt x="46" y="7"/>
                    </a:lnTo>
                    <a:lnTo>
                      <a:pt x="10" y="7"/>
                    </a:lnTo>
                    <a:lnTo>
                      <a:pt x="10" y="27"/>
                    </a:lnTo>
                    <a:lnTo>
                      <a:pt x="46" y="27"/>
                    </a:lnTo>
                    <a:lnTo>
                      <a:pt x="46" y="35"/>
                    </a:lnTo>
                    <a:lnTo>
                      <a:pt x="10" y="35"/>
                    </a:lnTo>
                    <a:lnTo>
                      <a:pt x="10" y="62"/>
                    </a:lnTo>
                    <a:lnTo>
                      <a:pt x="46" y="62"/>
                    </a:lnTo>
                    <a:lnTo>
                      <a:pt x="46"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1" name="Freeform 289"/>
              <p:cNvSpPr>
                <a:spLocks/>
              </p:cNvSpPr>
              <p:nvPr userDrawn="1"/>
            </p:nvSpPr>
            <p:spPr bwMode="gray">
              <a:xfrm>
                <a:off x="5264151" y="3387726"/>
                <a:ext cx="87313" cy="114300"/>
              </a:xfrm>
              <a:custGeom>
                <a:avLst/>
                <a:gdLst>
                  <a:gd name="T0" fmla="*/ 23 w 23"/>
                  <a:gd name="T1" fmla="*/ 17 h 29"/>
                  <a:gd name="T2" fmla="*/ 22 w 23"/>
                  <a:gd name="T3" fmla="*/ 22 h 29"/>
                  <a:gd name="T4" fmla="*/ 20 w 23"/>
                  <a:gd name="T5" fmla="*/ 26 h 29"/>
                  <a:gd name="T6" fmla="*/ 16 w 23"/>
                  <a:gd name="T7" fmla="*/ 29 h 29"/>
                  <a:gd name="T8" fmla="*/ 11 w 23"/>
                  <a:gd name="T9" fmla="*/ 29 h 29"/>
                  <a:gd name="T10" fmla="*/ 7 w 23"/>
                  <a:gd name="T11" fmla="*/ 29 h 29"/>
                  <a:gd name="T12" fmla="*/ 3 w 23"/>
                  <a:gd name="T13" fmla="*/ 26 h 29"/>
                  <a:gd name="T14" fmla="*/ 1 w 23"/>
                  <a:gd name="T15" fmla="*/ 23 h 29"/>
                  <a:gd name="T16" fmla="*/ 0 w 23"/>
                  <a:gd name="T17" fmla="*/ 17 h 29"/>
                  <a:gd name="T18" fmla="*/ 0 w 23"/>
                  <a:gd name="T19" fmla="*/ 0 h 29"/>
                  <a:gd name="T20" fmla="*/ 4 w 23"/>
                  <a:gd name="T21" fmla="*/ 0 h 29"/>
                  <a:gd name="T22" fmla="*/ 4 w 23"/>
                  <a:gd name="T23" fmla="*/ 17 h 29"/>
                  <a:gd name="T24" fmla="*/ 4 w 23"/>
                  <a:gd name="T25" fmla="*/ 21 h 29"/>
                  <a:gd name="T26" fmla="*/ 6 w 23"/>
                  <a:gd name="T27" fmla="*/ 23 h 29"/>
                  <a:gd name="T28" fmla="*/ 8 w 23"/>
                  <a:gd name="T29" fmla="*/ 25 h 29"/>
                  <a:gd name="T30" fmla="*/ 11 w 23"/>
                  <a:gd name="T31" fmla="*/ 26 h 29"/>
                  <a:gd name="T32" fmla="*/ 15 w 23"/>
                  <a:gd name="T33" fmla="*/ 25 h 29"/>
                  <a:gd name="T34" fmla="*/ 17 w 23"/>
                  <a:gd name="T35" fmla="*/ 23 h 29"/>
                  <a:gd name="T36" fmla="*/ 18 w 23"/>
                  <a:gd name="T37" fmla="*/ 21 h 29"/>
                  <a:gd name="T38" fmla="*/ 19 w 23"/>
                  <a:gd name="T39" fmla="*/ 17 h 29"/>
                  <a:gd name="T40" fmla="*/ 19 w 23"/>
                  <a:gd name="T41" fmla="*/ 0 h 29"/>
                  <a:gd name="T42" fmla="*/ 23 w 23"/>
                  <a:gd name="T43" fmla="*/ 0 h 29"/>
                  <a:gd name="T44" fmla="*/ 23 w 23"/>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 h="29">
                    <a:moveTo>
                      <a:pt x="23" y="17"/>
                    </a:moveTo>
                    <a:cubicBezTo>
                      <a:pt x="23" y="19"/>
                      <a:pt x="22" y="21"/>
                      <a:pt x="22" y="22"/>
                    </a:cubicBezTo>
                    <a:cubicBezTo>
                      <a:pt x="21" y="24"/>
                      <a:pt x="21" y="25"/>
                      <a:pt x="20" y="26"/>
                    </a:cubicBezTo>
                    <a:cubicBezTo>
                      <a:pt x="19" y="27"/>
                      <a:pt x="17" y="28"/>
                      <a:pt x="16" y="29"/>
                    </a:cubicBezTo>
                    <a:cubicBezTo>
                      <a:pt x="15" y="29"/>
                      <a:pt x="13" y="29"/>
                      <a:pt x="11" y="29"/>
                    </a:cubicBezTo>
                    <a:cubicBezTo>
                      <a:pt x="10" y="29"/>
                      <a:pt x="8" y="29"/>
                      <a:pt x="7" y="29"/>
                    </a:cubicBezTo>
                    <a:cubicBezTo>
                      <a:pt x="5" y="28"/>
                      <a:pt x="4" y="27"/>
                      <a:pt x="3" y="26"/>
                    </a:cubicBezTo>
                    <a:cubicBezTo>
                      <a:pt x="2" y="25"/>
                      <a:pt x="1" y="24"/>
                      <a:pt x="1" y="23"/>
                    </a:cubicBezTo>
                    <a:cubicBezTo>
                      <a:pt x="0" y="21"/>
                      <a:pt x="0" y="19"/>
                      <a:pt x="0" y="17"/>
                    </a:cubicBezTo>
                    <a:cubicBezTo>
                      <a:pt x="0" y="0"/>
                      <a:pt x="0" y="0"/>
                      <a:pt x="0" y="0"/>
                    </a:cubicBezTo>
                    <a:cubicBezTo>
                      <a:pt x="4" y="0"/>
                      <a:pt x="4" y="0"/>
                      <a:pt x="4" y="0"/>
                    </a:cubicBezTo>
                    <a:cubicBezTo>
                      <a:pt x="4" y="17"/>
                      <a:pt x="4" y="17"/>
                      <a:pt x="4" y="17"/>
                    </a:cubicBezTo>
                    <a:cubicBezTo>
                      <a:pt x="4" y="19"/>
                      <a:pt x="4" y="20"/>
                      <a:pt x="4" y="21"/>
                    </a:cubicBezTo>
                    <a:cubicBezTo>
                      <a:pt x="5" y="22"/>
                      <a:pt x="5" y="23"/>
                      <a:pt x="6" y="23"/>
                    </a:cubicBezTo>
                    <a:cubicBezTo>
                      <a:pt x="6" y="24"/>
                      <a:pt x="7" y="25"/>
                      <a:pt x="8" y="25"/>
                    </a:cubicBezTo>
                    <a:cubicBezTo>
                      <a:pt x="9" y="26"/>
                      <a:pt x="10" y="26"/>
                      <a:pt x="11" y="26"/>
                    </a:cubicBezTo>
                    <a:cubicBezTo>
                      <a:pt x="13" y="26"/>
                      <a:pt x="14" y="26"/>
                      <a:pt x="15" y="25"/>
                    </a:cubicBezTo>
                    <a:cubicBezTo>
                      <a:pt x="16" y="25"/>
                      <a:pt x="17" y="24"/>
                      <a:pt x="17" y="23"/>
                    </a:cubicBezTo>
                    <a:cubicBezTo>
                      <a:pt x="18" y="23"/>
                      <a:pt x="18" y="22"/>
                      <a:pt x="18" y="21"/>
                    </a:cubicBezTo>
                    <a:cubicBezTo>
                      <a:pt x="19" y="20"/>
                      <a:pt x="19" y="19"/>
                      <a:pt x="19" y="17"/>
                    </a:cubicBezTo>
                    <a:cubicBezTo>
                      <a:pt x="19" y="0"/>
                      <a:pt x="19" y="0"/>
                      <a:pt x="19" y="0"/>
                    </a:cubicBezTo>
                    <a:cubicBezTo>
                      <a:pt x="23" y="0"/>
                      <a:pt x="23" y="0"/>
                      <a:pt x="23" y="0"/>
                    </a:cubicBezTo>
                    <a:lnTo>
                      <a:pt x="23"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sp>
            <p:nvSpPr>
              <p:cNvPr id="22" name="Freeform 290"/>
              <p:cNvSpPr>
                <a:spLocks/>
              </p:cNvSpPr>
              <p:nvPr userDrawn="1"/>
            </p:nvSpPr>
            <p:spPr bwMode="gray">
              <a:xfrm>
                <a:off x="3786188" y="3321051"/>
                <a:ext cx="260350" cy="217488"/>
              </a:xfrm>
              <a:custGeom>
                <a:avLst/>
                <a:gdLst>
                  <a:gd name="T0" fmla="*/ 61 w 69"/>
                  <a:gd name="T1" fmla="*/ 8 h 55"/>
                  <a:gd name="T2" fmla="*/ 69 w 69"/>
                  <a:gd name="T3" fmla="*/ 6 h 55"/>
                  <a:gd name="T4" fmla="*/ 62 w 69"/>
                  <a:gd name="T5" fmla="*/ 13 h 55"/>
                  <a:gd name="T6" fmla="*/ 62 w 69"/>
                  <a:gd name="T7" fmla="*/ 15 h 55"/>
                  <a:gd name="T8" fmla="*/ 22 w 69"/>
                  <a:gd name="T9" fmla="*/ 55 h 55"/>
                  <a:gd name="T10" fmla="*/ 0 w 69"/>
                  <a:gd name="T11" fmla="*/ 49 h 55"/>
                  <a:gd name="T12" fmla="*/ 3 w 69"/>
                  <a:gd name="T13" fmla="*/ 49 h 55"/>
                  <a:gd name="T14" fmla="*/ 21 w 69"/>
                  <a:gd name="T15" fmla="*/ 43 h 55"/>
                  <a:gd name="T16" fmla="*/ 8 w 69"/>
                  <a:gd name="T17" fmla="*/ 33 h 55"/>
                  <a:gd name="T18" fmla="*/ 10 w 69"/>
                  <a:gd name="T19" fmla="*/ 34 h 55"/>
                  <a:gd name="T20" fmla="*/ 14 w 69"/>
                  <a:gd name="T21" fmla="*/ 33 h 55"/>
                  <a:gd name="T22" fmla="*/ 3 w 69"/>
                  <a:gd name="T23" fmla="*/ 19 h 55"/>
                  <a:gd name="T24" fmla="*/ 3 w 69"/>
                  <a:gd name="T25" fmla="*/ 19 h 55"/>
                  <a:gd name="T26" fmla="*/ 9 w 69"/>
                  <a:gd name="T27" fmla="*/ 21 h 55"/>
                  <a:gd name="T28" fmla="*/ 3 w 69"/>
                  <a:gd name="T29" fmla="*/ 9 h 55"/>
                  <a:gd name="T30" fmla="*/ 5 w 69"/>
                  <a:gd name="T31" fmla="*/ 2 h 55"/>
                  <a:gd name="T32" fmla="*/ 34 w 69"/>
                  <a:gd name="T33" fmla="*/ 17 h 55"/>
                  <a:gd name="T34" fmla="*/ 33 w 69"/>
                  <a:gd name="T35" fmla="*/ 14 h 55"/>
                  <a:gd name="T36" fmla="*/ 48 w 69"/>
                  <a:gd name="T37" fmla="*/ 0 h 55"/>
                  <a:gd name="T38" fmla="*/ 58 w 69"/>
                  <a:gd name="T39" fmla="*/ 4 h 55"/>
                  <a:gd name="T40" fmla="*/ 67 w 69"/>
                  <a:gd name="T41" fmla="*/ 1 h 55"/>
                  <a:gd name="T42" fmla="*/ 61 w 69"/>
                  <a:gd name="T43"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55">
                    <a:moveTo>
                      <a:pt x="61" y="8"/>
                    </a:moveTo>
                    <a:cubicBezTo>
                      <a:pt x="63" y="8"/>
                      <a:pt x="66" y="7"/>
                      <a:pt x="69" y="6"/>
                    </a:cubicBezTo>
                    <a:cubicBezTo>
                      <a:pt x="67" y="9"/>
                      <a:pt x="64" y="11"/>
                      <a:pt x="62" y="13"/>
                    </a:cubicBezTo>
                    <a:cubicBezTo>
                      <a:pt x="62" y="14"/>
                      <a:pt x="62" y="15"/>
                      <a:pt x="62" y="15"/>
                    </a:cubicBezTo>
                    <a:cubicBezTo>
                      <a:pt x="62" y="34"/>
                      <a:pt x="47" y="55"/>
                      <a:pt x="22" y="55"/>
                    </a:cubicBezTo>
                    <a:cubicBezTo>
                      <a:pt x="14" y="55"/>
                      <a:pt x="6" y="53"/>
                      <a:pt x="0" y="49"/>
                    </a:cubicBezTo>
                    <a:cubicBezTo>
                      <a:pt x="1" y="49"/>
                      <a:pt x="2" y="49"/>
                      <a:pt x="3" y="49"/>
                    </a:cubicBezTo>
                    <a:cubicBezTo>
                      <a:pt x="10" y="49"/>
                      <a:pt x="16" y="47"/>
                      <a:pt x="21" y="43"/>
                    </a:cubicBezTo>
                    <a:cubicBezTo>
                      <a:pt x="15" y="43"/>
                      <a:pt x="9" y="39"/>
                      <a:pt x="8" y="33"/>
                    </a:cubicBezTo>
                    <a:cubicBezTo>
                      <a:pt x="9" y="34"/>
                      <a:pt x="9" y="34"/>
                      <a:pt x="10" y="34"/>
                    </a:cubicBezTo>
                    <a:cubicBezTo>
                      <a:pt x="12" y="34"/>
                      <a:pt x="13" y="33"/>
                      <a:pt x="14" y="33"/>
                    </a:cubicBezTo>
                    <a:cubicBezTo>
                      <a:pt x="8" y="32"/>
                      <a:pt x="3" y="26"/>
                      <a:pt x="3" y="19"/>
                    </a:cubicBezTo>
                    <a:cubicBezTo>
                      <a:pt x="3" y="19"/>
                      <a:pt x="3" y="19"/>
                      <a:pt x="3" y="19"/>
                    </a:cubicBezTo>
                    <a:cubicBezTo>
                      <a:pt x="5" y="20"/>
                      <a:pt x="7" y="21"/>
                      <a:pt x="9" y="21"/>
                    </a:cubicBezTo>
                    <a:cubicBezTo>
                      <a:pt x="5" y="18"/>
                      <a:pt x="3" y="14"/>
                      <a:pt x="3" y="9"/>
                    </a:cubicBezTo>
                    <a:cubicBezTo>
                      <a:pt x="3" y="7"/>
                      <a:pt x="4" y="4"/>
                      <a:pt x="5" y="2"/>
                    </a:cubicBezTo>
                    <a:cubicBezTo>
                      <a:pt x="12" y="11"/>
                      <a:pt x="22" y="16"/>
                      <a:pt x="34" y="17"/>
                    </a:cubicBezTo>
                    <a:cubicBezTo>
                      <a:pt x="34" y="16"/>
                      <a:pt x="33" y="15"/>
                      <a:pt x="33" y="14"/>
                    </a:cubicBezTo>
                    <a:cubicBezTo>
                      <a:pt x="33" y="6"/>
                      <a:pt x="40" y="0"/>
                      <a:pt x="48" y="0"/>
                    </a:cubicBezTo>
                    <a:cubicBezTo>
                      <a:pt x="52" y="0"/>
                      <a:pt x="55" y="1"/>
                      <a:pt x="58" y="4"/>
                    </a:cubicBezTo>
                    <a:cubicBezTo>
                      <a:pt x="61" y="3"/>
                      <a:pt x="64" y="2"/>
                      <a:pt x="67" y="1"/>
                    </a:cubicBezTo>
                    <a:cubicBezTo>
                      <a:pt x="66" y="4"/>
                      <a:pt x="63" y="7"/>
                      <a:pt x="6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BE" dirty="0"/>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8912" y="6317551"/>
              <a:ext cx="1478283" cy="271273"/>
            </a:xfrm>
            <a:prstGeom prst="rect">
              <a:avLst/>
            </a:prstGeom>
          </p:spPr>
        </p:pic>
        <p:sp>
          <p:nvSpPr>
            <p:cNvPr id="24" name="Rectangle 105"/>
            <p:cNvSpPr>
              <a:spLocks noChangeArrowheads="1"/>
            </p:cNvSpPr>
            <p:nvPr userDrawn="1"/>
          </p:nvSpPr>
          <p:spPr bwMode="gray">
            <a:xfrm>
              <a:off x="4264025" y="6453188"/>
              <a:ext cx="633413" cy="404812"/>
            </a:xfrm>
            <a:prstGeom prst="rect">
              <a:avLst/>
            </a:prstGeom>
            <a:solidFill>
              <a:schemeClr val="accent1"/>
            </a:solidFill>
            <a:ln>
              <a:noFill/>
            </a:ln>
            <a:effectLst/>
          </p:spPr>
          <p:txBody>
            <a:bodyPr wrap="none" anchor="ctr"/>
            <a:lstStyle/>
            <a:p>
              <a:endParaRPr lang="fr-BE" dirty="0"/>
            </a:p>
          </p:txBody>
        </p:sp>
        <p:sp>
          <p:nvSpPr>
            <p:cNvPr id="25" name="TextBox 24"/>
            <p:cNvSpPr txBox="1"/>
            <p:nvPr userDrawn="1"/>
          </p:nvSpPr>
          <p:spPr bwMode="gray">
            <a:xfrm>
              <a:off x="4208088" y="6433591"/>
              <a:ext cx="729687" cy="307777"/>
            </a:xfrm>
            <a:prstGeom prst="rect">
              <a:avLst/>
            </a:prstGeom>
            <a:noFill/>
          </p:spPr>
          <p:txBody>
            <a:bodyPr wrap="none" rtlCol="0">
              <a:spAutoFit/>
            </a:bodyPr>
            <a:lstStyle/>
            <a:p>
              <a:r>
                <a:rPr lang="fr-BE" sz="700" b="0" i="1" dirty="0" smtClean="0">
                  <a:solidFill>
                    <a:schemeClr val="bg1"/>
                  </a:solidFill>
                </a:rPr>
                <a:t>Mobility and</a:t>
              </a:r>
            </a:p>
            <a:p>
              <a:r>
                <a:rPr lang="fr-BE" sz="700" b="0" i="1" dirty="0" smtClean="0">
                  <a:solidFill>
                    <a:schemeClr val="bg1"/>
                  </a:solidFill>
                </a:rPr>
                <a:t>Transport</a:t>
              </a:r>
              <a:endParaRPr lang="fr-BE" sz="700" b="0" i="1" dirty="0">
                <a:solidFill>
                  <a:schemeClr val="bg1"/>
                </a:solidFill>
              </a:endParaRPr>
            </a:p>
          </p:txBody>
        </p:sp>
      </p:grpSp>
      <p:pic>
        <p:nvPicPr>
          <p:cNvPr id="4" name="Picture 3"/>
          <p:cNvPicPr>
            <a:picLocks noChangeAspect="1"/>
          </p:cNvPicPr>
          <p:nvPr userDrawn="1"/>
        </p:nvPicPr>
        <p:blipFill>
          <a:blip r:embed="rId3"/>
          <a:stretch>
            <a:fillRect/>
          </a:stretch>
        </p:blipFill>
        <p:spPr bwMode="gray">
          <a:xfrm>
            <a:off x="0" y="3212976"/>
            <a:ext cx="9144000" cy="2940162"/>
          </a:xfrm>
          <a:prstGeom prst="rect">
            <a:avLst/>
          </a:prstGeom>
        </p:spPr>
      </p:pic>
      <p:sp>
        <p:nvSpPr>
          <p:cNvPr id="86" name="Text Placeholder 9"/>
          <p:cNvSpPr>
            <a:spLocks noGrp="1"/>
          </p:cNvSpPr>
          <p:nvPr>
            <p:ph type="body" sz="quarter" idx="11"/>
          </p:nvPr>
        </p:nvSpPr>
        <p:spPr>
          <a:xfrm>
            <a:off x="395288" y="1484784"/>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a:buNone/>
              <a:defRPr lang="nl-BE" sz="1400" b="0" dirty="0">
                <a:solidFill>
                  <a:schemeClr val="bg2"/>
                </a:solidFill>
                <a:latin typeface="+mj-lt"/>
                <a:ea typeface="+mj-ea"/>
                <a:cs typeface="+mj-cs"/>
              </a:defRPr>
            </a:lvl1pPr>
          </a:lstStyle>
          <a:p>
            <a:pPr lvl="0" algn="ctr">
              <a:spcBef>
                <a:spcPct val="50000"/>
              </a:spcBef>
            </a:pPr>
            <a:endParaRPr lang="nl-BE" dirty="0"/>
          </a:p>
        </p:txBody>
      </p:sp>
    </p:spTree>
    <p:extLst>
      <p:ext uri="{BB962C8B-B14F-4D97-AF65-F5344CB8AC3E}">
        <p14:creationId xmlns:p14="http://schemas.microsoft.com/office/powerpoint/2010/main" val="10294107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70" name="Rectangle 289"/>
          <p:cNvSpPr>
            <a:spLocks noChangeArrowheads="1"/>
          </p:cNvSpPr>
          <p:nvPr userDrawn="1"/>
        </p:nvSpPr>
        <p:spPr bwMode="gray">
          <a:xfrm flipV="1">
            <a:off x="0" y="1011238"/>
            <a:ext cx="9144000" cy="8394426"/>
          </a:xfrm>
          <a:prstGeom prst="rect">
            <a:avLst/>
          </a:prstGeom>
          <a:gradFill flip="none" rotWithShape="1">
            <a:gsLst>
              <a:gs pos="0">
                <a:schemeClr val="bg2"/>
              </a:gs>
              <a:gs pos="25000">
                <a:schemeClr val="accent1"/>
              </a:gs>
              <a:gs pos="75000">
                <a:schemeClr val="tx2"/>
              </a:gs>
              <a:gs pos="100000">
                <a:schemeClr val="tx2">
                  <a:lumMod val="75000"/>
                </a:schemeClr>
              </a:gs>
            </a:gsLst>
            <a:path path="circle">
              <a:fillToRect l="50000" t="50000" r="50000" b="50000"/>
            </a:path>
            <a:tileRect/>
          </a:gradFill>
          <a:ln>
            <a:noFill/>
          </a:ln>
          <a:effectLst/>
        </p:spPr>
        <p:txBody>
          <a:bodyPr wrap="none" anchor="ctr"/>
          <a:lstStyle/>
          <a:p>
            <a:endParaRPr lang="fr-BE" dirty="0"/>
          </a:p>
        </p:txBody>
      </p:sp>
      <p:sp>
        <p:nvSpPr>
          <p:cNvPr id="1026" name="Rectangle 2"/>
          <p:cNvSpPr>
            <a:spLocks noGrp="1" noChangeArrowheads="1"/>
          </p:cNvSpPr>
          <p:nvPr>
            <p:ph type="title"/>
          </p:nvPr>
        </p:nvSpPr>
        <p:spPr bwMode="gray">
          <a:xfrm>
            <a:off x="395288" y="1628775"/>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fr-BE" altLang="fr-FR" dirty="0" smtClean="0"/>
              <a:t>Second </a:t>
            </a:r>
            <a:r>
              <a:rPr lang="fr-BE" altLang="fr-FR" dirty="0" err="1" smtClean="0"/>
              <a:t>level</a:t>
            </a:r>
            <a:r>
              <a:rPr lang="en-GB" altLang="fr-FR" dirty="0" smtClean="0"/>
              <a:t> </a:t>
            </a:r>
            <a:r>
              <a:rPr lang="en-GB" altLang="fr-FR" dirty="0" err="1" smtClean="0"/>
              <a:t>hird</a:t>
            </a:r>
            <a:r>
              <a:rPr lang="en-GB" altLang="fr-FR" dirty="0" smtClean="0"/>
              <a:t> level Fourth level</a:t>
            </a:r>
          </a:p>
        </p:txBody>
      </p:sp>
      <p:sp>
        <p:nvSpPr>
          <p:cNvPr id="1027" name="Rectangle 3"/>
          <p:cNvSpPr>
            <a:spLocks noGrp="1" noChangeArrowheads="1"/>
          </p:cNvSpPr>
          <p:nvPr>
            <p:ph type="body" idx="1"/>
          </p:nvPr>
        </p:nvSpPr>
        <p:spPr bwMode="gray">
          <a:xfrm>
            <a:off x="287338" y="2172300"/>
            <a:ext cx="8461375"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fr-FR" smtClean="0"/>
              <a:t>Et dolor fragum</a:t>
            </a:r>
            <a:endParaRPr lang="en-GB" altLang="fr-FR" smtClean="0"/>
          </a:p>
        </p:txBody>
      </p:sp>
      <p:sp>
        <p:nvSpPr>
          <p:cNvPr id="28" name="Rectangle 27"/>
          <p:cNvSpPr/>
          <p:nvPr userDrawn="1"/>
        </p:nvSpPr>
        <p:spPr bwMode="gray">
          <a:xfrm>
            <a:off x="-188913" y="6862657"/>
            <a:ext cx="9585449" cy="2625772"/>
          </a:xfrm>
          <a:prstGeom prst="rect">
            <a:avLst/>
          </a:prstGeom>
          <a:solidFill>
            <a:srgbClr val="C0C0C0"/>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000" b="1" i="0" u="none" strike="noStrike" cap="none" normalizeH="0" baseline="0" dirty="0" smtClean="0">
              <a:ln>
                <a:noFill/>
              </a:ln>
              <a:solidFill>
                <a:srgbClr val="FFD624"/>
              </a:solidFill>
              <a:effectLst/>
              <a:latin typeface="Verdana" panose="020B0604030504040204" pitchFamily="34" charset="0"/>
            </a:endParaRPr>
          </a:p>
        </p:txBody>
      </p:sp>
      <p:sp>
        <p:nvSpPr>
          <p:cNvPr id="225" name="Rectangle 224"/>
          <p:cNvSpPr/>
          <p:nvPr userDrawn="1"/>
        </p:nvSpPr>
        <p:spPr bwMode="gray">
          <a:xfrm>
            <a:off x="-285731" y="-2653156"/>
            <a:ext cx="9585449" cy="2625772"/>
          </a:xfrm>
          <a:prstGeom prst="rect">
            <a:avLst/>
          </a:prstGeom>
          <a:solidFill>
            <a:srgbClr val="E2E2E2"/>
          </a:solidFill>
          <a:ln>
            <a:noFill/>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7000" b="1" i="0" u="none" strike="noStrike" cap="none" normalizeH="0" baseline="0" dirty="0" smtClean="0">
              <a:ln>
                <a:noFill/>
              </a:ln>
              <a:solidFill>
                <a:srgbClr val="FFD624"/>
              </a:solidFill>
              <a:effectLst/>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Lst>
  <p:transition xmlns:p14="http://schemas.microsoft.com/office/powerpoint/2010/main" spd="slow">
    <p:wipe dir="d"/>
  </p:transition>
  <p:timing>
    <p:tnLst>
      <p:par>
        <p:cTn xmlns:p14="http://schemas.microsoft.com/office/powerpoint/2010/main" id="1" dur="indefinite" restart="never" nodeType="tmRoot"/>
      </p:par>
    </p:tnLst>
  </p:timing>
  <p:txStyles>
    <p:title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tx2"/>
        </a:buClr>
        <a:buChar char="•"/>
        <a:defRPr sz="2400" kern="1200">
          <a:solidFill>
            <a:schemeClr val="bg1"/>
          </a:solidFill>
          <a:latin typeface="+mn-lt"/>
          <a:ea typeface="+mn-ea"/>
          <a:cs typeface="+mn-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6031" y="1656963"/>
            <a:ext cx="7148753" cy="938719"/>
          </a:xfrm>
          <a:prstGeom prst="rect">
            <a:avLst/>
          </a:prstGeom>
          <a:noFill/>
        </p:spPr>
        <p:txBody>
          <a:bodyPr wrap="none" rtlCol="0">
            <a:spAutoFit/>
          </a:bodyPr>
          <a:lstStyle/>
          <a:p>
            <a:pPr algn="ctr"/>
            <a:r>
              <a:rPr lang="el-GR" sz="3000" b="1" dirty="0" smtClean="0">
                <a:solidFill>
                  <a:schemeClr val="accent6"/>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Προοπτικές για την Ευρωπαϊκή Ναυτιλία</a:t>
            </a:r>
            <a:r>
              <a:rPr lang="el-GR" sz="2800" b="1" dirty="0" smtClean="0">
                <a:solidFill>
                  <a:schemeClr val="accent6"/>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 </a:t>
            </a:r>
          </a:p>
          <a:p>
            <a:pPr algn="ctr"/>
            <a:r>
              <a:rPr lang="el-GR" sz="2500" dirty="0">
                <a:solidFill>
                  <a:schemeClr val="accent6"/>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στο πλαίσιο της Γαλάζιας Οικονομίας</a:t>
            </a:r>
            <a:endParaRPr lang="en-GB" sz="2500" dirty="0">
              <a:solidFill>
                <a:schemeClr val="accent6"/>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p:txBody>
      </p:sp>
      <p:sp>
        <p:nvSpPr>
          <p:cNvPr id="7" name="Rectangle 6"/>
          <p:cNvSpPr/>
          <p:nvPr/>
        </p:nvSpPr>
        <p:spPr>
          <a:xfrm>
            <a:off x="1927370" y="2852936"/>
            <a:ext cx="5592428" cy="600164"/>
          </a:xfrm>
          <a:prstGeom prst="rect">
            <a:avLst/>
          </a:prstGeom>
        </p:spPr>
        <p:txBody>
          <a:bodyPr wrap="none">
            <a:spAutoFit/>
          </a:bodyPr>
          <a:lstStyle/>
          <a:p>
            <a:pPr algn="ctr"/>
            <a:r>
              <a:rPr lang="el-GR" sz="1500"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Ημερίδα Γραφείου </a:t>
            </a:r>
            <a:r>
              <a:rPr lang="el-GR" sz="1500"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ΕΚ στην Κύπρο &amp; </a:t>
            </a:r>
            <a:r>
              <a:rPr lang="el-GR" sz="1500"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ΤΕΠΑΚ</a:t>
            </a:r>
            <a:endParaRPr lang="en-US" sz="1500"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a:p>
            <a:pPr algn="ctr"/>
            <a:r>
              <a:rPr lang="el-GR" sz="18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Στοχεύοντας </a:t>
            </a:r>
            <a:r>
              <a:rPr lang="el-GR" sz="18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στην </a:t>
            </a:r>
            <a:r>
              <a:rPr lang="el-GR" sz="18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Ανάπτυξη </a:t>
            </a:r>
            <a:r>
              <a:rPr lang="el-GR" sz="18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της </a:t>
            </a:r>
            <a:r>
              <a:rPr lang="el-GR" sz="18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Γαλάζιας Οικονομίας</a:t>
            </a:r>
            <a:endParaRPr lang="en-US" sz="18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p:txBody>
      </p:sp>
      <p:sp>
        <p:nvSpPr>
          <p:cNvPr id="11" name="Rectangle 10"/>
          <p:cNvSpPr/>
          <p:nvPr/>
        </p:nvSpPr>
        <p:spPr>
          <a:xfrm>
            <a:off x="3347864" y="3337247"/>
            <a:ext cx="2448272" cy="323165"/>
          </a:xfrm>
          <a:prstGeom prst="rect">
            <a:avLst/>
          </a:prstGeom>
        </p:spPr>
        <p:txBody>
          <a:bodyPr wrap="square">
            <a:spAutoFit/>
          </a:bodyPr>
          <a:lstStyle/>
          <a:p>
            <a:pPr algn="ctr"/>
            <a:r>
              <a:rPr lang="el-GR" sz="1500"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Παρασκευή, 14 Οκτ. </a:t>
            </a:r>
            <a:r>
              <a:rPr lang="el-GR" sz="1500"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2016</a:t>
            </a:r>
            <a:endParaRPr lang="en-US" sz="1500"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p:txBody>
      </p:sp>
      <p:sp>
        <p:nvSpPr>
          <p:cNvPr id="12" name="TextBox 11"/>
          <p:cNvSpPr txBox="1"/>
          <p:nvPr/>
        </p:nvSpPr>
        <p:spPr>
          <a:xfrm>
            <a:off x="107504" y="5373216"/>
            <a:ext cx="4201535" cy="784830"/>
          </a:xfrm>
          <a:prstGeom prst="rect">
            <a:avLst/>
          </a:prstGeom>
          <a:noFill/>
        </p:spPr>
        <p:txBody>
          <a:bodyPr wrap="none" rtlCol="0">
            <a:spAutoFit/>
          </a:bodyPr>
          <a:lstStyle/>
          <a:p>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Βασίλης Δημητριάδης</a:t>
            </a:r>
          </a:p>
          <a:p>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Γενική </a:t>
            </a:r>
            <a:r>
              <a:rPr lang="el-GR" sz="15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Διεύθυνση </a:t>
            </a:r>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Κινητικότητα </a:t>
            </a:r>
            <a:r>
              <a:rPr lang="el-GR" sz="15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και </a:t>
            </a:r>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Μεταφο</a:t>
            </a:r>
            <a:r>
              <a:rPr lang="el-GR" sz="1500"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ρές</a:t>
            </a:r>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 </a:t>
            </a:r>
            <a:endParaRPr lang="en-US" sz="15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a:p>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a:t>
            </a:r>
            <a:r>
              <a:rPr lang="en-GB"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DG MOVE</a:t>
            </a:r>
            <a:r>
              <a:rPr lang="el-GR" sz="1500" b="1" dirty="0" smtClean="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rPr>
              <a:t>-</a:t>
            </a:r>
            <a:endParaRPr lang="en-GB" sz="1500" b="1" dirty="0">
              <a:solidFill>
                <a:srgbClr val="CCECFF"/>
              </a:solidFill>
              <a:effectLst>
                <a:outerShdw blurRad="38100" dist="38100" dir="2700000" algn="tl">
                  <a:srgbClr val="000000">
                    <a:alpha val="43137"/>
                  </a:srgbClr>
                </a:outerShdw>
              </a:effectLst>
              <a:latin typeface="Corbel" panose="020B0503020204020204" pitchFamily="34" charset="0"/>
              <a:cs typeface="David" panose="020E0502060401010101" pitchFamily="34" charset="-79"/>
            </a:endParaRP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FFFF00"/>
                </a:solidFill>
                <a:effectLst>
                  <a:outerShdw blurRad="38100" dist="38100" dir="2700000" algn="tl">
                    <a:srgbClr val="000000">
                      <a:alpha val="43137"/>
                    </a:srgbClr>
                  </a:outerShdw>
                </a:effectLst>
                <a:latin typeface="Corbel" panose="020B0503020204020204" pitchFamily="34" charset="0"/>
              </a:rPr>
              <a:t>Ψηφιοποίηση &amp; Απλούστευση Διαδικασιών </a:t>
            </a:r>
            <a:endParaRPr lang="fr-FR" altLang="fr-FR" dirty="0">
              <a:solidFill>
                <a:srgbClr val="FFFF0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2924944"/>
            <a:ext cx="7776864" cy="1501143"/>
          </a:xfrm>
        </p:spPr>
        <p:txBody>
          <a:bodyPr/>
          <a:lstStyle/>
          <a:p>
            <a:pPr algn="just"/>
            <a:r>
              <a:rPr lang="el-GR" sz="1600" dirty="0" smtClean="0">
                <a:latin typeface="Corbel" panose="020B0503020204020204" pitchFamily="34" charset="0"/>
              </a:rPr>
              <a:t>Ηλεκτρονική Διαβίβαση Δεδομένων μέσω Εθνικής Ενιαίας Θυρίδας (Οδηγία περί Διατυπώσεων Υποβολής Δηλώσεων για τα πλοία κατά τον κατάπλου/απόπλου από κοινοτικούς λιμένες)</a:t>
            </a:r>
          </a:p>
          <a:p>
            <a:pPr algn="just"/>
            <a:r>
              <a:rPr lang="el-GR" sz="1600" dirty="0" smtClean="0">
                <a:latin typeface="Corbel" panose="020B0503020204020204" pitchFamily="34" charset="0"/>
              </a:rPr>
              <a:t>Δημιουργία "Γαλάζιας Ζώνης" (</a:t>
            </a:r>
            <a:r>
              <a:rPr lang="en-GB" sz="1600" dirty="0" smtClean="0">
                <a:latin typeface="Corbel" panose="020B0503020204020204" pitchFamily="34" charset="0"/>
              </a:rPr>
              <a:t>Blue Belt) – </a:t>
            </a:r>
            <a:r>
              <a:rPr lang="el-GR" sz="1600" dirty="0" smtClean="0">
                <a:latin typeface="Corbel" panose="020B0503020204020204" pitchFamily="34" charset="0"/>
              </a:rPr>
              <a:t>μείωση τελωνειακών διατυπώσεων – βελτίωση της ανταγωνιστικότητας και ελκυστικότητας του τομέα – τόνωση απασχόλησης – μείωση περιβαλλοντικών επιπτώσεων</a:t>
            </a:r>
          </a:p>
          <a:p>
            <a:pPr algn="just"/>
            <a:r>
              <a:rPr lang="el-GR" sz="1600" dirty="0" smtClean="0">
                <a:latin typeface="Corbel" panose="020B0503020204020204" pitchFamily="34" charset="0"/>
              </a:rPr>
              <a:t>Εντοπισμός κοινοτικών εμπορευμάτων μέσω ενός ηλεκτρονικού δηλωτικού</a:t>
            </a:r>
          </a:p>
          <a:p>
            <a:pPr algn="just"/>
            <a:r>
              <a:rPr lang="el-GR" sz="1600" dirty="0" smtClean="0">
                <a:latin typeface="Corbel" panose="020B0503020204020204" pitchFamily="34" charset="0"/>
              </a:rPr>
              <a:t>θέσπιση νομοθετικού πλαισίου </a:t>
            </a:r>
            <a:r>
              <a:rPr lang="el-GR" sz="1600" dirty="0">
                <a:latin typeface="Corbel" panose="020B0503020204020204" pitchFamily="34" charset="0"/>
              </a:rPr>
              <a:t>όσον αφορά την πρόσβαση στην αγορά λιμενικών </a:t>
            </a:r>
            <a:r>
              <a:rPr lang="el-GR" sz="1600" dirty="0" smtClean="0">
                <a:latin typeface="Corbel" panose="020B0503020204020204" pitchFamily="34" charset="0"/>
              </a:rPr>
              <a:t>υπηρεσιών και </a:t>
            </a:r>
            <a:r>
              <a:rPr lang="el-GR" sz="1600" dirty="0">
                <a:latin typeface="Corbel" panose="020B0503020204020204" pitchFamily="34" charset="0"/>
              </a:rPr>
              <a:t>τη χρηματοοικονομική διαφάνεια των λιμένων</a:t>
            </a:r>
            <a:endParaRPr lang="el-GR" sz="1600" dirty="0" smtClean="0">
              <a:latin typeface="Corbel" panose="020B0503020204020204" pitchFamily="34" charset="0"/>
            </a:endParaRPr>
          </a:p>
          <a:p>
            <a:pPr marL="0" indent="0" algn="just">
              <a:buNone/>
            </a:pP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a:t>
            </a:r>
            <a:r>
              <a:rPr lang="el-GR" altLang="fr-FR" sz="2000" dirty="0">
                <a:effectLst>
                  <a:outerShdw blurRad="38100" dist="38100" dir="2700000" algn="tl">
                    <a:srgbClr val="000000">
                      <a:alpha val="43137"/>
                    </a:srgbClr>
                  </a:outerShdw>
                </a:effectLst>
                <a:latin typeface="Corbel" panose="020B0503020204020204" pitchFamily="34" charset="0"/>
              </a:rPr>
              <a:t>ύ</a:t>
            </a:r>
            <a:r>
              <a:rPr lang="el-GR" altLang="fr-FR" sz="2000" dirty="0" smtClean="0">
                <a:effectLst>
                  <a:outerShdw blurRad="38100" dist="38100" dir="2700000" algn="tl">
                    <a:srgbClr val="000000">
                      <a:alpha val="43137"/>
                    </a:srgbClr>
                  </a:outerShdw>
                </a:effectLst>
                <a:latin typeface="Corbel" panose="020B0503020204020204" pitchFamily="34" charset="0"/>
              </a:rPr>
              <a:t>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56612556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FFFF00"/>
                </a:solidFill>
                <a:effectLst>
                  <a:outerShdw blurRad="38100" dist="38100" dir="2700000" algn="tl">
                    <a:srgbClr val="000000">
                      <a:alpha val="43137"/>
                    </a:srgbClr>
                  </a:outerShdw>
                </a:effectLst>
                <a:latin typeface="Corbel" panose="020B0503020204020204" pitchFamily="34" charset="0"/>
              </a:rPr>
              <a:t>Ψηφιοποίηση &amp; Απλούστευση Διαδικασιών </a:t>
            </a:r>
            <a:endParaRPr lang="fr-FR" altLang="fr-FR" dirty="0">
              <a:solidFill>
                <a:srgbClr val="FFFF0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467544" y="2996952"/>
            <a:ext cx="7776864" cy="2509255"/>
          </a:xfrm>
        </p:spPr>
        <p:txBody>
          <a:bodyPr/>
          <a:lstStyle/>
          <a:p>
            <a:pPr marL="0" indent="0" algn="just">
              <a:buNone/>
            </a:pP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Προοπτική</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graphicFrame>
        <p:nvGraphicFramePr>
          <p:cNvPr id="10" name="Diagram 9"/>
          <p:cNvGraphicFramePr/>
          <p:nvPr>
            <p:extLst>
              <p:ext uri="{D42A27DB-BD31-4B8C-83A1-F6EECF244321}">
                <p14:modId xmlns:p14="http://schemas.microsoft.com/office/powerpoint/2010/main" val="1592561178"/>
              </p:ext>
            </p:extLst>
          </p:nvPr>
        </p:nvGraphicFramePr>
        <p:xfrm>
          <a:off x="971600" y="2564904"/>
          <a:ext cx="7416824" cy="34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49088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FFFF00"/>
                </a:solidFill>
                <a:effectLst>
                  <a:outerShdw blurRad="38100" dist="38100" dir="2700000" algn="tl">
                    <a:srgbClr val="000000">
                      <a:alpha val="43137"/>
                    </a:srgbClr>
                  </a:outerShdw>
                </a:effectLst>
                <a:latin typeface="Corbel" panose="020B0503020204020204" pitchFamily="34" charset="0"/>
              </a:rPr>
              <a:t>Ψηφιοποίηση &amp; Απλούστευση Διαδικασιών </a:t>
            </a:r>
            <a:endParaRPr lang="fr-FR" altLang="fr-FR" dirty="0">
              <a:solidFill>
                <a:srgbClr val="FFFF0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2924944"/>
            <a:ext cx="7776864" cy="1501143"/>
          </a:xfrm>
        </p:spPr>
        <p:txBody>
          <a:bodyPr/>
          <a:lstStyle/>
          <a:p>
            <a:pPr algn="just"/>
            <a:r>
              <a:rPr lang="el-GR" sz="1600" dirty="0" err="1">
                <a:latin typeface="Corbel" panose="020B0503020204020204" pitchFamily="34" charset="0"/>
              </a:rPr>
              <a:t>Το</a:t>
            </a:r>
            <a:r>
              <a:rPr lang="el-GR" sz="1600" dirty="0">
                <a:latin typeface="Corbel" panose="020B0503020204020204" pitchFamily="34" charset="0"/>
              </a:rPr>
              <a:t> 74% </a:t>
            </a:r>
            <a:r>
              <a:rPr lang="el-GR" sz="1600" dirty="0" err="1">
                <a:latin typeface="Corbel" panose="020B0503020204020204" pitchFamily="34" charset="0"/>
              </a:rPr>
              <a:t>των</a:t>
            </a:r>
            <a:r>
              <a:rPr lang="el-GR" sz="1600" dirty="0">
                <a:latin typeface="Corbel" panose="020B0503020204020204" pitchFamily="34" charset="0"/>
              </a:rPr>
              <a:t> </a:t>
            </a:r>
            <a:r>
              <a:rPr lang="el-GR" sz="1600" dirty="0" err="1">
                <a:latin typeface="Corbel" panose="020B0503020204020204" pitchFamily="34" charset="0"/>
              </a:rPr>
              <a:t>εμπορευμάτων</a:t>
            </a:r>
            <a:r>
              <a:rPr lang="el-GR" sz="1600" dirty="0">
                <a:latin typeface="Corbel" panose="020B0503020204020204" pitchFamily="34" charset="0"/>
              </a:rPr>
              <a:t> </a:t>
            </a:r>
            <a:r>
              <a:rPr lang="el-GR" sz="1600" dirty="0" err="1">
                <a:latin typeface="Corbel" panose="020B0503020204020204" pitchFamily="34" charset="0"/>
              </a:rPr>
              <a:t>που</a:t>
            </a:r>
            <a:r>
              <a:rPr lang="el-GR" sz="1600" dirty="0">
                <a:latin typeface="Corbel" panose="020B0503020204020204" pitchFamily="34" charset="0"/>
              </a:rPr>
              <a:t> </a:t>
            </a:r>
            <a:r>
              <a:rPr lang="el-GR" sz="1600" dirty="0" err="1">
                <a:latin typeface="Corbel" panose="020B0503020204020204" pitchFamily="34" charset="0"/>
              </a:rPr>
              <a:t>εισάγονται</a:t>
            </a:r>
            <a:r>
              <a:rPr lang="el-GR" sz="1600" dirty="0">
                <a:latin typeface="Corbel" panose="020B0503020204020204" pitchFamily="34" charset="0"/>
              </a:rPr>
              <a:t> </a:t>
            </a:r>
            <a:r>
              <a:rPr lang="el-GR" sz="1600" dirty="0" err="1">
                <a:latin typeface="Corbel" panose="020B0503020204020204" pitchFamily="34" charset="0"/>
              </a:rPr>
              <a:t>ή</a:t>
            </a:r>
            <a:r>
              <a:rPr lang="el-GR" sz="1600" dirty="0">
                <a:latin typeface="Corbel" panose="020B0503020204020204" pitchFamily="34" charset="0"/>
              </a:rPr>
              <a:t> </a:t>
            </a:r>
            <a:r>
              <a:rPr lang="el-GR" sz="1600" dirty="0" err="1">
                <a:latin typeface="Corbel" panose="020B0503020204020204" pitchFamily="34" charset="0"/>
              </a:rPr>
              <a:t>εξάγονται</a:t>
            </a:r>
            <a:r>
              <a:rPr lang="el-GR" sz="1600" dirty="0">
                <a:latin typeface="Corbel" panose="020B0503020204020204" pitchFamily="34" charset="0"/>
              </a:rPr>
              <a:t> </a:t>
            </a:r>
            <a:r>
              <a:rPr lang="el-GR" sz="1600" dirty="0" err="1">
                <a:latin typeface="Corbel" panose="020B0503020204020204" pitchFamily="34" charset="0"/>
              </a:rPr>
              <a:t>από</a:t>
            </a:r>
            <a:r>
              <a:rPr lang="el-GR" sz="1600" dirty="0">
                <a:latin typeface="Corbel" panose="020B0503020204020204" pitchFamily="34" charset="0"/>
              </a:rPr>
              <a:t> </a:t>
            </a:r>
            <a:r>
              <a:rPr lang="el-GR" sz="1600" dirty="0" err="1">
                <a:latin typeface="Corbel" panose="020B0503020204020204" pitchFamily="34" charset="0"/>
              </a:rPr>
              <a:t>την</a:t>
            </a:r>
            <a:r>
              <a:rPr lang="el-GR" sz="1600" dirty="0">
                <a:latin typeface="Corbel" panose="020B0503020204020204" pitchFamily="34" charset="0"/>
              </a:rPr>
              <a:t> </a:t>
            </a:r>
            <a:r>
              <a:rPr lang="el-GR" sz="1600" dirty="0" err="1">
                <a:latin typeface="Corbel" panose="020B0503020204020204" pitchFamily="34" charset="0"/>
              </a:rPr>
              <a:t>Ένωση</a:t>
            </a:r>
            <a:r>
              <a:rPr lang="el-GR" sz="1600" dirty="0">
                <a:latin typeface="Corbel" panose="020B0503020204020204" pitchFamily="34" charset="0"/>
              </a:rPr>
              <a:t> </a:t>
            </a:r>
            <a:r>
              <a:rPr lang="el-GR" sz="1600" dirty="0" err="1">
                <a:latin typeface="Corbel" panose="020B0503020204020204" pitchFamily="34" charset="0"/>
              </a:rPr>
              <a:t>διαμετακομίζονται</a:t>
            </a:r>
            <a:r>
              <a:rPr lang="el-GR" sz="1600" dirty="0">
                <a:latin typeface="Corbel" panose="020B0503020204020204" pitchFamily="34" charset="0"/>
              </a:rPr>
              <a:t> </a:t>
            </a:r>
            <a:r>
              <a:rPr lang="el-GR" sz="1600" dirty="0" err="1">
                <a:latin typeface="Corbel" panose="020B0503020204020204" pitchFamily="34" charset="0"/>
              </a:rPr>
              <a:t>μέσω</a:t>
            </a:r>
            <a:r>
              <a:rPr lang="el-GR" sz="1600" dirty="0">
                <a:latin typeface="Corbel" panose="020B0503020204020204" pitchFamily="34" charset="0"/>
              </a:rPr>
              <a:t> </a:t>
            </a:r>
            <a:r>
              <a:rPr lang="el-GR" sz="1600" dirty="0" err="1">
                <a:latin typeface="Corbel" panose="020B0503020204020204" pitchFamily="34" charset="0"/>
              </a:rPr>
              <a:t>λιμένων</a:t>
            </a:r>
            <a:r>
              <a:rPr lang="el-GR" sz="1600" dirty="0">
                <a:latin typeface="Corbel" panose="020B0503020204020204" pitchFamily="34" charset="0"/>
              </a:rPr>
              <a:t>.</a:t>
            </a:r>
          </a:p>
          <a:p>
            <a:pPr algn="just"/>
            <a:r>
              <a:rPr lang="el-GR" sz="1600" dirty="0" err="1">
                <a:latin typeface="Corbel" panose="020B0503020204020204" pitchFamily="34" charset="0"/>
              </a:rPr>
              <a:t>Το</a:t>
            </a:r>
            <a:r>
              <a:rPr lang="el-GR" sz="1600" dirty="0">
                <a:latin typeface="Corbel" panose="020B0503020204020204" pitchFamily="34" charset="0"/>
              </a:rPr>
              <a:t> 37% </a:t>
            </a:r>
            <a:r>
              <a:rPr lang="el-GR" sz="1600" dirty="0" err="1">
                <a:latin typeface="Corbel" panose="020B0503020204020204" pitchFamily="34" charset="0"/>
              </a:rPr>
              <a:t>των</a:t>
            </a:r>
            <a:r>
              <a:rPr lang="el-GR" sz="1600" dirty="0">
                <a:latin typeface="Corbel" panose="020B0503020204020204" pitchFamily="34" charset="0"/>
              </a:rPr>
              <a:t> </a:t>
            </a:r>
            <a:r>
              <a:rPr lang="el-GR" sz="1600" dirty="0" err="1">
                <a:latin typeface="Corbel" panose="020B0503020204020204" pitchFamily="34" charset="0"/>
              </a:rPr>
              <a:t>εμπορικών</a:t>
            </a:r>
            <a:r>
              <a:rPr lang="el-GR" sz="1600" dirty="0">
                <a:latin typeface="Corbel" panose="020B0503020204020204" pitchFamily="34" charset="0"/>
              </a:rPr>
              <a:t> </a:t>
            </a:r>
            <a:r>
              <a:rPr lang="el-GR" sz="1600" dirty="0" err="1">
                <a:latin typeface="Corbel" panose="020B0503020204020204" pitchFamily="34" charset="0"/>
              </a:rPr>
              <a:t>συναλλαγών</a:t>
            </a:r>
            <a:r>
              <a:rPr lang="el-GR" sz="1600" dirty="0">
                <a:latin typeface="Corbel" panose="020B0503020204020204" pitchFamily="34" charset="0"/>
              </a:rPr>
              <a:t> </a:t>
            </a:r>
            <a:r>
              <a:rPr lang="el-GR" sz="1600" dirty="0" err="1">
                <a:latin typeface="Corbel" panose="020B0503020204020204" pitchFamily="34" charset="0"/>
              </a:rPr>
              <a:t>εντός</a:t>
            </a:r>
            <a:r>
              <a:rPr lang="el-GR" sz="1600" dirty="0">
                <a:latin typeface="Corbel" panose="020B0503020204020204" pitchFamily="34" charset="0"/>
              </a:rPr>
              <a:t> </a:t>
            </a:r>
            <a:r>
              <a:rPr lang="el-GR" sz="1600" dirty="0" err="1">
                <a:latin typeface="Corbel" panose="020B0503020204020204" pitchFamily="34" charset="0"/>
              </a:rPr>
              <a:t>της</a:t>
            </a:r>
            <a:r>
              <a:rPr lang="el-GR" sz="1600" dirty="0">
                <a:latin typeface="Corbel" panose="020B0503020204020204" pitchFamily="34" charset="0"/>
              </a:rPr>
              <a:t> </a:t>
            </a:r>
            <a:r>
              <a:rPr lang="el-GR" sz="1600" dirty="0" err="1">
                <a:latin typeface="Corbel" panose="020B0503020204020204" pitchFamily="34" charset="0"/>
              </a:rPr>
              <a:t>Ένωσης</a:t>
            </a:r>
            <a:r>
              <a:rPr lang="el-GR" sz="1600" dirty="0">
                <a:latin typeface="Corbel" panose="020B0503020204020204" pitchFamily="34" charset="0"/>
              </a:rPr>
              <a:t> </a:t>
            </a:r>
            <a:r>
              <a:rPr lang="el-GR" sz="1600" dirty="0" err="1">
                <a:latin typeface="Corbel" panose="020B0503020204020204" pitchFamily="34" charset="0"/>
              </a:rPr>
              <a:t>διεκπεραιώνονται</a:t>
            </a:r>
            <a:r>
              <a:rPr lang="el-GR" sz="1600" dirty="0">
                <a:latin typeface="Corbel" panose="020B0503020204020204" pitchFamily="34" charset="0"/>
              </a:rPr>
              <a:t> </a:t>
            </a:r>
            <a:r>
              <a:rPr lang="el-GR" sz="1600" dirty="0" err="1">
                <a:latin typeface="Corbel" panose="020B0503020204020204" pitchFamily="34" charset="0"/>
              </a:rPr>
              <a:t>μέσω</a:t>
            </a:r>
            <a:r>
              <a:rPr lang="el-GR" sz="1600" dirty="0">
                <a:latin typeface="Corbel" panose="020B0503020204020204" pitchFamily="34" charset="0"/>
              </a:rPr>
              <a:t> </a:t>
            </a:r>
            <a:r>
              <a:rPr lang="el-GR" sz="1600" dirty="0" err="1">
                <a:latin typeface="Corbel" panose="020B0503020204020204" pitchFamily="34" charset="0"/>
              </a:rPr>
              <a:t>λιμένων</a:t>
            </a:r>
            <a:r>
              <a:rPr lang="el-GR" sz="1600" dirty="0">
                <a:latin typeface="Corbel" panose="020B0503020204020204" pitchFamily="34" charset="0"/>
              </a:rPr>
              <a:t>.</a:t>
            </a:r>
          </a:p>
          <a:p>
            <a:pPr algn="just"/>
            <a:r>
              <a:rPr lang="el-GR" sz="1600" dirty="0" err="1" smtClean="0">
                <a:latin typeface="Corbel" panose="020B0503020204020204" pitchFamily="34" charset="0"/>
              </a:rPr>
              <a:t>Στην</a:t>
            </a:r>
            <a:r>
              <a:rPr lang="el-GR" sz="1600" dirty="0" smtClean="0">
                <a:latin typeface="Corbel" panose="020B0503020204020204" pitchFamily="34" charset="0"/>
              </a:rPr>
              <a:t> </a:t>
            </a:r>
            <a:r>
              <a:rPr lang="el-GR" sz="1600" dirty="0">
                <a:latin typeface="Corbel" panose="020B0503020204020204" pitchFamily="34" charset="0"/>
              </a:rPr>
              <a:t>ΕΕ, 1 θέση εργασίας σε πλοίο αντιστοιχεί σε 9 θέσεις εργασίας στην ξηρά. </a:t>
            </a:r>
          </a:p>
          <a:p>
            <a:pPr algn="just"/>
            <a:r>
              <a:rPr lang="el-GR" sz="1600" dirty="0">
                <a:latin typeface="Corbel" panose="020B0503020204020204" pitchFamily="34" charset="0"/>
              </a:rPr>
              <a:t>Αύξηση του φορτίου που διακινείται μέσω ενός λιμένα κατά 1 εκατομμύριο τόνους συνεπάγεται 300 περισσότερες θέσεις εργασίας. </a:t>
            </a:r>
          </a:p>
          <a:p>
            <a:pPr algn="just"/>
            <a:r>
              <a:rPr lang="el-GR" sz="1600" dirty="0">
                <a:latin typeface="Corbel" panose="020B0503020204020204" pitchFamily="34" charset="0"/>
              </a:rPr>
              <a:t>Μέχρι το 2030, θα υπάρχουν </a:t>
            </a:r>
            <a:r>
              <a:rPr lang="el-GR" sz="1600" dirty="0" smtClean="0">
                <a:latin typeface="Corbel" panose="020B0503020204020204" pitchFamily="34" charset="0"/>
              </a:rPr>
              <a:t>15% </a:t>
            </a:r>
            <a:r>
              <a:rPr lang="el-GR" sz="1600" dirty="0">
                <a:latin typeface="Corbel" panose="020B0503020204020204" pitchFamily="34" charset="0"/>
              </a:rPr>
              <a:t>περισσότερες θέσεις εργασίας στον λιμενικό τομέα. </a:t>
            </a:r>
          </a:p>
          <a:p>
            <a:pPr marL="0" indent="0" algn="just">
              <a:buNone/>
            </a:pP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Δεδομένα και Προοπτική</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1221395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algn="just"/>
            <a:r>
              <a:rPr lang="el-GR" sz="1600" dirty="0" smtClean="0">
                <a:latin typeface="Corbel" panose="020B0503020204020204" pitchFamily="34" charset="0"/>
              </a:rPr>
              <a:t>Εισαγωγή "Δείκτη Σχεδιασμού Ενεργειακής Απόδοσης" νέων πλοίων από τον Διεθνή Ναυτιλιακό Οργανισμό (ΙΜΟ) με την ενεργό εμπλοκή και στήριξη της Ευρωπαϊκής Επιτροπής και των Κρατών Μελών της ΕΕ</a:t>
            </a:r>
          </a:p>
          <a:p>
            <a:pPr algn="just"/>
            <a:r>
              <a:rPr lang="el-GR" sz="1600" dirty="0" smtClean="0">
                <a:latin typeface="Corbel" panose="020B0503020204020204" pitchFamily="34" charset="0"/>
              </a:rPr>
              <a:t>Υιοθέτηση Κανονισμού για την Παρακολούθηση</a:t>
            </a:r>
            <a:r>
              <a:rPr lang="el-GR" sz="1600" dirty="0">
                <a:latin typeface="Corbel" panose="020B0503020204020204" pitchFamily="34" charset="0"/>
              </a:rPr>
              <a:t>, την </a:t>
            </a:r>
            <a:r>
              <a:rPr lang="el-GR" sz="1600" dirty="0" smtClean="0">
                <a:latin typeface="Corbel" panose="020B0503020204020204" pitchFamily="34" charset="0"/>
              </a:rPr>
              <a:t>Υποβολή Εκθέσεων </a:t>
            </a:r>
            <a:r>
              <a:rPr lang="el-GR" sz="1600" dirty="0">
                <a:latin typeface="Corbel" panose="020B0503020204020204" pitchFamily="34" charset="0"/>
              </a:rPr>
              <a:t>και </a:t>
            </a:r>
            <a:r>
              <a:rPr lang="el-GR" sz="1600" dirty="0" smtClean="0">
                <a:latin typeface="Corbel" panose="020B0503020204020204" pitchFamily="34" charset="0"/>
              </a:rPr>
              <a:t>Επαλήθευση </a:t>
            </a:r>
            <a:r>
              <a:rPr lang="el-GR" sz="1600" dirty="0">
                <a:latin typeface="Corbel" panose="020B0503020204020204" pitchFamily="34" charset="0"/>
              </a:rPr>
              <a:t>των </a:t>
            </a:r>
            <a:r>
              <a:rPr lang="el-GR" sz="1600" dirty="0" smtClean="0">
                <a:latin typeface="Corbel" panose="020B0503020204020204" pitchFamily="34" charset="0"/>
              </a:rPr>
              <a:t>Εκπομπών Διοξειδίου </a:t>
            </a:r>
            <a:r>
              <a:rPr lang="el-GR" sz="1600" dirty="0">
                <a:latin typeface="Corbel" panose="020B0503020204020204" pitchFamily="34" charset="0"/>
              </a:rPr>
              <a:t>του </a:t>
            </a:r>
            <a:r>
              <a:rPr lang="el-GR" sz="1600" dirty="0" smtClean="0">
                <a:latin typeface="Corbel" panose="020B0503020204020204" pitchFamily="34" charset="0"/>
              </a:rPr>
              <a:t>Άνθρακα</a:t>
            </a:r>
            <a:r>
              <a:rPr lang="el-GR" sz="1600" dirty="0">
                <a:latin typeface="Corbel" panose="020B0503020204020204" pitchFamily="34" charset="0"/>
              </a:rPr>
              <a:t> </a:t>
            </a:r>
            <a:r>
              <a:rPr lang="el-GR" sz="1600" dirty="0" smtClean="0">
                <a:latin typeface="Corbel" panose="020B0503020204020204" pitchFamily="34" charset="0"/>
              </a:rPr>
              <a:t>από Θαλάσσιες Μεταφορές. </a:t>
            </a:r>
          </a:p>
          <a:p>
            <a:pPr algn="just"/>
            <a:r>
              <a:rPr lang="el-GR" sz="1600" dirty="0" smtClean="0">
                <a:latin typeface="Corbel" panose="020B0503020204020204" pitchFamily="34" charset="0"/>
              </a:rPr>
              <a:t>Υιοθέτηση Οδηγίας σχετικά με την μείωση της περιεκτικότητας των καυσίμων πλοίων σε θείο  </a:t>
            </a:r>
          </a:p>
          <a:p>
            <a:pPr algn="just"/>
            <a:r>
              <a:rPr lang="el-GR" sz="1600" dirty="0" smtClean="0">
                <a:latin typeface="Corbel" panose="020B0503020204020204" pitchFamily="34" charset="0"/>
              </a:rPr>
              <a:t>Δημιουργία Ευρωπαϊκού Φόρουμ για Ενίσχυση της Αειφόρου Ανάπτυξης της Ναυτιλίας (</a:t>
            </a:r>
            <a:r>
              <a:rPr lang="en-GB" sz="1600" dirty="0" smtClean="0">
                <a:latin typeface="Corbel" panose="020B0503020204020204" pitchFamily="34" charset="0"/>
              </a:rPr>
              <a:t>ESSF)</a:t>
            </a:r>
            <a:endParaRPr lang="el-GR" sz="1600" dirty="0" smtClean="0">
              <a:latin typeface="Corbel" panose="020B0503020204020204" pitchFamily="34" charset="0"/>
            </a:endParaRPr>
          </a:p>
          <a:p>
            <a:pPr marL="0" indent="0" algn="just">
              <a:buNone/>
            </a:pP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564904"/>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Επιτεύγματα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51290335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algn="just"/>
            <a:r>
              <a:rPr lang="el-GR" sz="1600" dirty="0">
                <a:latin typeface="Corbel" panose="020B0503020204020204" pitchFamily="34" charset="0"/>
              </a:rPr>
              <a:t>Υιοθέτηση Οδηγίας </a:t>
            </a:r>
            <a:r>
              <a:rPr lang="el-GR" sz="1600" dirty="0" smtClean="0">
                <a:latin typeface="Corbel" panose="020B0503020204020204" pitchFamily="34" charset="0"/>
              </a:rPr>
              <a:t>για </a:t>
            </a:r>
            <a:r>
              <a:rPr lang="el-GR" sz="1600" dirty="0">
                <a:latin typeface="Corbel" panose="020B0503020204020204" pitchFamily="34" charset="0"/>
              </a:rPr>
              <a:t>την ανάπτυξη </a:t>
            </a:r>
            <a:r>
              <a:rPr lang="el-GR" sz="1600" dirty="0" smtClean="0">
                <a:latin typeface="Corbel" panose="020B0503020204020204" pitchFamily="34" charset="0"/>
              </a:rPr>
              <a:t>Υποδομών Εναλλακτικών Καυσίμων μέσα από την </a:t>
            </a:r>
            <a:r>
              <a:rPr lang="el-GR" sz="1600" dirty="0">
                <a:latin typeface="Corbel" panose="020B0503020204020204" pitchFamily="34" charset="0"/>
              </a:rPr>
              <a:t>οποία προωθείται η  χρήση Υγροποιημένου </a:t>
            </a:r>
            <a:r>
              <a:rPr lang="el-GR" sz="1600" dirty="0" smtClean="0">
                <a:latin typeface="Corbel" panose="020B0503020204020204" pitchFamily="34" charset="0"/>
              </a:rPr>
              <a:t>Φυσικού Αέριου </a:t>
            </a:r>
            <a:r>
              <a:rPr lang="el-GR" sz="1600" dirty="0">
                <a:latin typeface="Corbel" panose="020B0503020204020204" pitchFamily="34" charset="0"/>
              </a:rPr>
              <a:t>(</a:t>
            </a:r>
            <a:r>
              <a:rPr lang="en-GB" sz="1600" dirty="0">
                <a:latin typeface="Corbel" panose="020B0503020204020204" pitchFamily="34" charset="0"/>
              </a:rPr>
              <a:t>LNG</a:t>
            </a:r>
            <a:r>
              <a:rPr lang="en-GB" sz="1600" dirty="0" smtClean="0">
                <a:latin typeface="Corbel" panose="020B0503020204020204" pitchFamily="34" charset="0"/>
              </a:rPr>
              <a:t>)</a:t>
            </a:r>
            <a:r>
              <a:rPr lang="el-GR" sz="1600" dirty="0" smtClean="0">
                <a:latin typeface="Corbel" panose="020B0503020204020204" pitchFamily="34" charset="0"/>
              </a:rPr>
              <a:t> ως εναλλακτικό καύσιμο για τις θαλάσσιες μεταφορές </a:t>
            </a:r>
            <a:r>
              <a:rPr lang="el-GR" sz="1600" dirty="0" smtClean="0">
                <a:solidFill>
                  <a:srgbClr val="FFFFFF"/>
                </a:solidFill>
                <a:latin typeface="Corbel" panose="020B0503020204020204" pitchFamily="34" charset="0"/>
              </a:rPr>
              <a:t>με την</a:t>
            </a:r>
            <a:r>
              <a:rPr lang="en-GB" sz="1600" dirty="0" smtClean="0">
                <a:solidFill>
                  <a:srgbClr val="FFFFFF"/>
                </a:solidFill>
                <a:latin typeface="Corbel" panose="020B0503020204020204" pitchFamily="34" charset="0"/>
              </a:rPr>
              <a:t> </a:t>
            </a:r>
            <a:r>
              <a:rPr lang="el-GR" sz="1600" dirty="0" smtClean="0">
                <a:solidFill>
                  <a:srgbClr val="FFFFFF"/>
                </a:solidFill>
                <a:latin typeface="Corbel" panose="020B0503020204020204" pitchFamily="34" charset="0"/>
              </a:rPr>
              <a:t>δημιουργία υποδομών επαναφόρτισης/ανεφοδιασμού πριν από το 2025</a:t>
            </a:r>
          </a:p>
          <a:p>
            <a:pPr algn="just"/>
            <a:r>
              <a:rPr lang="el-GR" sz="1600" dirty="0" smtClean="0">
                <a:latin typeface="Corbel" panose="020B0503020204020204" pitchFamily="34" charset="0"/>
              </a:rPr>
              <a:t>Προώθηση πιο "Πράσινης" Ναυτιλίας μέσα από </a:t>
            </a:r>
            <a:r>
              <a:rPr lang="el-GR" sz="1600" dirty="0" err="1" smtClean="0">
                <a:latin typeface="Corbel" panose="020B0503020204020204" pitchFamily="34" charset="0"/>
              </a:rPr>
              <a:t>τον</a:t>
            </a:r>
            <a:r>
              <a:rPr lang="el-GR" sz="1600" dirty="0" smtClean="0">
                <a:latin typeface="Corbel" panose="020B0503020204020204" pitchFamily="34" charset="0"/>
              </a:rPr>
              <a:t> </a:t>
            </a:r>
            <a:r>
              <a:rPr lang="el-GR" sz="1600" dirty="0" err="1" smtClean="0">
                <a:latin typeface="Corbel" panose="020B0503020204020204" pitchFamily="34" charset="0"/>
              </a:rPr>
              <a:t>κοινοτικό</a:t>
            </a:r>
            <a:r>
              <a:rPr lang="el-GR" sz="1600" dirty="0" smtClean="0">
                <a:latin typeface="Corbel" panose="020B0503020204020204" pitchFamily="34" charset="0"/>
              </a:rPr>
              <a:t> χρηματοδοτικό </a:t>
            </a:r>
            <a:r>
              <a:rPr lang="el-GR" sz="1600" dirty="0">
                <a:latin typeface="Corbel" panose="020B0503020204020204" pitchFamily="34" charset="0"/>
              </a:rPr>
              <a:t>μηχανισμό   Διευκόλυνση </a:t>
            </a:r>
            <a:r>
              <a:rPr lang="en-US" sz="1600" dirty="0" smtClean="0">
                <a:latin typeface="Corbel" panose="020B0503020204020204" pitchFamily="34" charset="0"/>
              </a:rPr>
              <a:t>“</a:t>
            </a:r>
            <a:r>
              <a:rPr lang="el-GR" sz="1600" dirty="0" smtClean="0">
                <a:latin typeface="Corbel" panose="020B0503020204020204" pitchFamily="34" charset="0"/>
              </a:rPr>
              <a:t>Συνδέοντας </a:t>
            </a:r>
            <a:r>
              <a:rPr lang="el-GR" sz="1600" dirty="0">
                <a:latin typeface="Corbel" panose="020B0503020204020204" pitchFamily="34" charset="0"/>
              </a:rPr>
              <a:t>την </a:t>
            </a:r>
            <a:r>
              <a:rPr lang="el-GR" sz="1600" dirty="0" smtClean="0">
                <a:latin typeface="Corbel" panose="020B0503020204020204" pitchFamily="34" charset="0"/>
              </a:rPr>
              <a:t>Ευρώπη</a:t>
            </a:r>
            <a:r>
              <a:rPr lang="en-US" sz="1600" dirty="0" smtClean="0">
                <a:latin typeface="Corbel" panose="020B0503020204020204" pitchFamily="34" charset="0"/>
              </a:rPr>
              <a:t>”</a:t>
            </a:r>
            <a:r>
              <a:rPr lang="el-GR" sz="1600" dirty="0" smtClean="0">
                <a:latin typeface="Corbel" panose="020B0503020204020204" pitchFamily="34" charset="0"/>
              </a:rPr>
              <a:t> (</a:t>
            </a:r>
            <a:r>
              <a:rPr lang="en-GB" sz="1600" dirty="0" smtClean="0">
                <a:latin typeface="Corbel" panose="020B0503020204020204" pitchFamily="34" charset="0"/>
              </a:rPr>
              <a:t>CEF) </a:t>
            </a:r>
            <a:r>
              <a:rPr lang="el-GR" sz="1600" dirty="0" smtClean="0">
                <a:latin typeface="Corbel" panose="020B0503020204020204" pitchFamily="34" charset="0"/>
              </a:rPr>
              <a:t>για στήριξη επενδύσεων σε νέες τεχνολογίες, </a:t>
            </a:r>
            <a:r>
              <a:rPr lang="el-GR" sz="1600" dirty="0" err="1" smtClean="0">
                <a:latin typeface="Corbel" panose="020B0503020204020204" pitchFamily="34" charset="0"/>
              </a:rPr>
              <a:t>έργα</a:t>
            </a:r>
            <a:r>
              <a:rPr lang="el-GR" sz="1600" dirty="0" smtClean="0">
                <a:latin typeface="Corbel" panose="020B0503020204020204" pitchFamily="34" charset="0"/>
              </a:rPr>
              <a:t> υποδομής και καινοτόμων προτάσεων που συμβάλλουν στη βελτίωση των περιβαλλοντικών επιδόσεων του τομέα.</a:t>
            </a:r>
          </a:p>
          <a:p>
            <a:pPr marL="0" indent="0" algn="just">
              <a:buNone/>
            </a:pP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564904"/>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Επιτεύγματα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7871847"/>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368017"/>
            <a:ext cx="7776864" cy="1501143"/>
          </a:xfrm>
        </p:spPr>
        <p:txBody>
          <a:bodyPr/>
          <a:lstStyle/>
          <a:p>
            <a:pPr algn="just"/>
            <a:r>
              <a:rPr lang="el-GR" sz="1800" dirty="0" smtClean="0">
                <a:latin typeface="Corbel" panose="020B0503020204020204" pitchFamily="34" charset="0"/>
              </a:rPr>
              <a:t>Χρηματοδοτικός Μηχανισμός μέσα από συνεργασία </a:t>
            </a:r>
            <a:r>
              <a:rPr lang="el-GR" sz="1800" dirty="0" err="1" smtClean="0">
                <a:latin typeface="Corbel" panose="020B0503020204020204" pitchFamily="34" charset="0"/>
              </a:rPr>
              <a:t>της</a:t>
            </a:r>
            <a:r>
              <a:rPr lang="el-GR" sz="1800" dirty="0" smtClean="0">
                <a:latin typeface="Corbel" panose="020B0503020204020204" pitchFamily="34" charset="0"/>
              </a:rPr>
              <a:t> </a:t>
            </a:r>
            <a:r>
              <a:rPr lang="el-GR" sz="1800" dirty="0" err="1" smtClean="0">
                <a:latin typeface="Corbel" panose="020B0503020204020204" pitchFamily="34" charset="0"/>
              </a:rPr>
              <a:t>Ευρωπαϊκής</a:t>
            </a:r>
            <a:r>
              <a:rPr lang="el-GR" sz="1800" dirty="0" smtClean="0">
                <a:latin typeface="Corbel" panose="020B0503020204020204" pitchFamily="34" charset="0"/>
              </a:rPr>
              <a:t> Επιτροπής </a:t>
            </a:r>
            <a:r>
              <a:rPr lang="el-GR" sz="1800" dirty="0" err="1" smtClean="0">
                <a:latin typeface="Corbel" panose="020B0503020204020204" pitchFamily="34" charset="0"/>
              </a:rPr>
              <a:t>και</a:t>
            </a:r>
            <a:r>
              <a:rPr lang="el-GR" sz="1800" dirty="0" smtClean="0">
                <a:latin typeface="Corbel" panose="020B0503020204020204" pitchFamily="34" charset="0"/>
              </a:rPr>
              <a:t> </a:t>
            </a:r>
            <a:r>
              <a:rPr lang="el-GR" sz="1800" dirty="0" err="1" smtClean="0">
                <a:latin typeface="Corbel" panose="020B0503020204020204" pitchFamily="34" charset="0"/>
              </a:rPr>
              <a:t>της</a:t>
            </a:r>
            <a:r>
              <a:rPr lang="el-GR" sz="1800" dirty="0" smtClean="0">
                <a:latin typeface="Corbel" panose="020B0503020204020204" pitchFamily="34" charset="0"/>
              </a:rPr>
              <a:t> </a:t>
            </a:r>
            <a:r>
              <a:rPr lang="el-GR" sz="1800" dirty="0" err="1" smtClean="0">
                <a:latin typeface="Corbel" panose="020B0503020204020204" pitchFamily="34" charset="0"/>
              </a:rPr>
              <a:t>Ευρωπαϊκής</a:t>
            </a:r>
            <a:r>
              <a:rPr lang="el-GR" sz="1800" dirty="0" smtClean="0">
                <a:latin typeface="Corbel" panose="020B0503020204020204" pitchFamily="34" charset="0"/>
              </a:rPr>
              <a:t> </a:t>
            </a:r>
            <a:r>
              <a:rPr lang="el-GR" sz="1800" dirty="0" err="1" smtClean="0">
                <a:latin typeface="Corbel" panose="020B0503020204020204" pitchFamily="34" charset="0"/>
              </a:rPr>
              <a:t>Τράπεζας</a:t>
            </a:r>
            <a:r>
              <a:rPr lang="el-GR" sz="1800" dirty="0" smtClean="0">
                <a:latin typeface="Corbel" panose="020B0503020204020204" pitchFamily="34" charset="0"/>
              </a:rPr>
              <a:t> Επενδύσεων (ΕΤΕ) που επιταχύνει την υλοποίηση επενδύσεων που συμβάλλουν στην βελτίωση των περιβαλλοντικών επιδόσεων της ναυτιλίας (π.χ. μέσα από την κατασκευή νέων πλοίων ή μετατροπή/μετ-εξοπλισμός υφιστάμενων πλοίων)</a:t>
            </a:r>
          </a:p>
          <a:p>
            <a:pPr marL="0" indent="0" algn="just">
              <a:buNone/>
            </a:pPr>
            <a:endParaRPr lang="en-GB" sz="1800" dirty="0">
              <a:latin typeface="Corbel" panose="020B0503020204020204" pitchFamily="34" charset="0"/>
            </a:endParaRPr>
          </a:p>
        </p:txBody>
      </p:sp>
      <p:sp>
        <p:nvSpPr>
          <p:cNvPr id="7" name="Rectangle 6"/>
          <p:cNvSpPr txBox="1">
            <a:spLocks noChangeArrowheads="1"/>
          </p:cNvSpPr>
          <p:nvPr/>
        </p:nvSpPr>
        <p:spPr bwMode="gray">
          <a:xfrm>
            <a:off x="971303" y="2708920"/>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n-GB" altLang="fr-FR" sz="2000" dirty="0" smtClean="0">
                <a:effectLst>
                  <a:outerShdw blurRad="38100" dist="38100" dir="2700000" algn="tl">
                    <a:srgbClr val="000000">
                      <a:alpha val="43137"/>
                    </a:srgbClr>
                  </a:outerShdw>
                </a:effectLst>
                <a:latin typeface="Corbel" panose="020B0503020204020204" pitchFamily="34" charset="0"/>
              </a:rPr>
              <a:t>Green Shipping Guarantee Programme</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07139769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440025"/>
            <a:ext cx="7776864" cy="1501143"/>
          </a:xfrm>
        </p:spPr>
        <p:txBody>
          <a:bodyPr/>
          <a:lstStyle/>
          <a:p>
            <a:pPr marL="0" indent="0" algn="just">
              <a:buNone/>
            </a:pPr>
            <a:r>
              <a:rPr lang="el-GR" sz="1600" b="1" dirty="0" smtClean="0">
                <a:effectLst>
                  <a:outerShdw blurRad="38100" dist="38100" dir="2700000" algn="tl">
                    <a:srgbClr val="000000">
                      <a:alpha val="43137"/>
                    </a:srgbClr>
                  </a:outerShdw>
                </a:effectLst>
                <a:latin typeface="Corbel" panose="020B0503020204020204" pitchFamily="34" charset="0"/>
              </a:rPr>
              <a:t>Στόχοι</a:t>
            </a:r>
            <a:r>
              <a:rPr lang="en-GB" sz="1600" b="1" dirty="0" smtClean="0">
                <a:effectLst>
                  <a:outerShdw blurRad="38100" dist="38100" dir="2700000" algn="tl">
                    <a:srgbClr val="000000">
                      <a:alpha val="43137"/>
                    </a:srgbClr>
                  </a:outerShdw>
                </a:effectLst>
                <a:latin typeface="Corbel" panose="020B0503020204020204" pitchFamily="34" charset="0"/>
              </a:rPr>
              <a:t> &amp; </a:t>
            </a:r>
            <a:r>
              <a:rPr lang="el-GR" sz="1600" b="1" dirty="0" smtClean="0">
                <a:effectLst>
                  <a:outerShdw blurRad="38100" dist="38100" dir="2700000" algn="tl">
                    <a:srgbClr val="000000">
                      <a:alpha val="43137"/>
                    </a:srgbClr>
                  </a:outerShdw>
                </a:effectLst>
                <a:latin typeface="Corbel" panose="020B0503020204020204" pitchFamily="34" charset="0"/>
              </a:rPr>
              <a:t>Χαρακτηριστικά του Προγράμματος</a:t>
            </a:r>
            <a:r>
              <a:rPr lang="en-GB" sz="1600" b="1" dirty="0" smtClean="0">
                <a:effectLst>
                  <a:outerShdw blurRad="38100" dist="38100" dir="2700000" algn="tl">
                    <a:srgbClr val="000000">
                      <a:alpha val="43137"/>
                    </a:srgbClr>
                  </a:outerShdw>
                </a:effectLst>
                <a:latin typeface="Corbel" panose="020B0503020204020204" pitchFamily="34" charset="0"/>
              </a:rPr>
              <a:t>:</a:t>
            </a:r>
          </a:p>
          <a:p>
            <a:pPr algn="just">
              <a:buFont typeface="Arial" panose="020B0604020202020204" pitchFamily="34" charset="0"/>
              <a:buChar char="•"/>
            </a:pPr>
            <a:r>
              <a:rPr lang="el-GR" sz="1600" dirty="0" smtClean="0">
                <a:latin typeface="Corbel" panose="020B0503020204020204" pitchFamily="34" charset="0"/>
              </a:rPr>
              <a:t>Επιτάχυνση της υλοποίησης επενδύσεων σε τεχνολογίες που συμβάλλουν στην βελτίωση </a:t>
            </a:r>
            <a:r>
              <a:rPr lang="el-GR" sz="1600" dirty="0">
                <a:latin typeface="Corbel" panose="020B0503020204020204" pitchFamily="34" charset="0"/>
              </a:rPr>
              <a:t>των περιβαλλοντικών επιδόσεων </a:t>
            </a:r>
            <a:r>
              <a:rPr lang="el-GR" sz="1600" dirty="0" smtClean="0">
                <a:latin typeface="Corbel" panose="020B0503020204020204" pitchFamily="34" charset="0"/>
              </a:rPr>
              <a:t>του τομέα</a:t>
            </a:r>
          </a:p>
          <a:p>
            <a:pPr algn="just">
              <a:buFont typeface="Arial" panose="020B0604020202020204" pitchFamily="34" charset="0"/>
              <a:buChar char="•"/>
            </a:pPr>
            <a:r>
              <a:rPr lang="el-GR" sz="1600" dirty="0" smtClean="0">
                <a:latin typeface="Corbel" panose="020B0503020204020204" pitchFamily="34" charset="0"/>
              </a:rPr>
              <a:t>Ελαχιστοποίηση του πιστωτικού κινδύνου που αντιμετωπίζουν οι εμπορικές τράπεζες στη χορήγηση δανείων στη ναυτιλιακή βιομηχανία (</a:t>
            </a:r>
            <a:r>
              <a:rPr lang="en-GB" sz="1600" dirty="0" smtClean="0">
                <a:latin typeface="Corbel" panose="020B0503020204020204" pitchFamily="34" charset="0"/>
              </a:rPr>
              <a:t>de-risking environmentally focus investments) </a:t>
            </a:r>
            <a:endParaRPr lang="el-GR" sz="1600" dirty="0" smtClean="0">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303" y="270916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n-GB" altLang="fr-FR" sz="2000" dirty="0" smtClean="0">
                <a:effectLst>
                  <a:outerShdw blurRad="38100" dist="38100" dir="2700000" algn="tl">
                    <a:srgbClr val="000000">
                      <a:alpha val="43137"/>
                    </a:srgbClr>
                  </a:outerShdw>
                </a:effectLst>
                <a:latin typeface="Corbel" panose="020B0503020204020204" pitchFamily="34" charset="0"/>
              </a:rPr>
              <a:t>Green Shipping Guarantee Programme</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145224817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224001"/>
            <a:ext cx="7776864" cy="1501143"/>
          </a:xfrm>
        </p:spPr>
        <p:txBody>
          <a:bodyPr/>
          <a:lstStyle/>
          <a:p>
            <a:pPr marL="0" indent="0" algn="just">
              <a:buNone/>
            </a:pPr>
            <a:r>
              <a:rPr lang="el-GR" sz="1600" b="1" dirty="0" smtClean="0">
                <a:effectLst>
                  <a:outerShdw blurRad="38100" dist="38100" dir="2700000" algn="tl">
                    <a:srgbClr val="000000">
                      <a:alpha val="43137"/>
                    </a:srgbClr>
                  </a:outerShdw>
                </a:effectLst>
                <a:latin typeface="Corbel" panose="020B0503020204020204" pitchFamily="34" charset="0"/>
              </a:rPr>
              <a:t>Στόχοι</a:t>
            </a:r>
            <a:r>
              <a:rPr lang="en-GB" sz="1600" b="1" dirty="0" smtClean="0">
                <a:effectLst>
                  <a:outerShdw blurRad="38100" dist="38100" dir="2700000" algn="tl">
                    <a:srgbClr val="000000">
                      <a:alpha val="43137"/>
                    </a:srgbClr>
                  </a:outerShdw>
                </a:effectLst>
                <a:latin typeface="Corbel" panose="020B0503020204020204" pitchFamily="34" charset="0"/>
              </a:rPr>
              <a:t> &amp; </a:t>
            </a:r>
            <a:r>
              <a:rPr lang="el-GR" sz="1600" b="1" dirty="0" smtClean="0">
                <a:effectLst>
                  <a:outerShdw blurRad="38100" dist="38100" dir="2700000" algn="tl">
                    <a:srgbClr val="000000">
                      <a:alpha val="43137"/>
                    </a:srgbClr>
                  </a:outerShdw>
                </a:effectLst>
                <a:latin typeface="Corbel" panose="020B0503020204020204" pitchFamily="34" charset="0"/>
              </a:rPr>
              <a:t>Χαρακτηριστικά του Προγράμματος</a:t>
            </a:r>
            <a:r>
              <a:rPr lang="en-GB" sz="1600" b="1" dirty="0" smtClean="0">
                <a:effectLst>
                  <a:outerShdw blurRad="38100" dist="38100" dir="2700000" algn="tl">
                    <a:srgbClr val="000000">
                      <a:alpha val="43137"/>
                    </a:srgbClr>
                  </a:outerShdw>
                </a:effectLst>
                <a:latin typeface="Corbel" panose="020B0503020204020204" pitchFamily="34" charset="0"/>
              </a:rPr>
              <a:t>:</a:t>
            </a:r>
          </a:p>
          <a:p>
            <a:pPr algn="just">
              <a:buFont typeface="Arial" panose="020B0604020202020204" pitchFamily="34" charset="0"/>
              <a:buChar char="•"/>
            </a:pPr>
            <a:r>
              <a:rPr lang="el-GR" sz="1600" dirty="0" smtClean="0">
                <a:latin typeface="Corbel" panose="020B0503020204020204" pitchFamily="34" charset="0"/>
              </a:rPr>
              <a:t>Απευθύνεται και σε μικρομεσαίες εταιρείες για επενδύσεις μικρότερης κλίμακας από το παραδοσιακό κατώτατο όριο της ΕΤΕ  </a:t>
            </a:r>
            <a:r>
              <a:rPr lang="en-GB" sz="1600" dirty="0" smtClean="0">
                <a:latin typeface="Corbel" panose="020B0503020204020204" pitchFamily="34" charset="0"/>
              </a:rPr>
              <a:t>(50 </a:t>
            </a:r>
            <a:r>
              <a:rPr lang="el-GR" sz="1600" dirty="0" smtClean="0">
                <a:latin typeface="Corbel" panose="020B0503020204020204" pitchFamily="34" charset="0"/>
              </a:rPr>
              <a:t>εκ. Ευρώ)</a:t>
            </a:r>
          </a:p>
          <a:p>
            <a:pPr algn="just">
              <a:buFont typeface="Arial" panose="020B0604020202020204" pitchFamily="34" charset="0"/>
              <a:buChar char="•"/>
            </a:pPr>
            <a:r>
              <a:rPr lang="el-GR" sz="1600" dirty="0" smtClean="0">
                <a:latin typeface="Corbel" panose="020B0503020204020204" pitchFamily="34" charset="0"/>
              </a:rPr>
              <a:t>Προϋποθέτει σύμπραξη της ΕΤΕ με εμπορικές τράπεζες με συνομολόγηση συμφωνίας πλαίσιο.</a:t>
            </a:r>
          </a:p>
          <a:p>
            <a:pPr algn="just">
              <a:buFont typeface="Arial" panose="020B0604020202020204" pitchFamily="34" charset="0"/>
              <a:buChar char="•"/>
            </a:pPr>
            <a:r>
              <a:rPr lang="el-GR" sz="1600" dirty="0" smtClean="0">
                <a:latin typeface="Corbel" panose="020B0503020204020204" pitchFamily="34" charset="0"/>
              </a:rPr>
              <a:t>Συνολική Χρηματοδότηση Προγράμματος</a:t>
            </a:r>
            <a:r>
              <a:rPr lang="en-GB" sz="1600" dirty="0" smtClean="0">
                <a:latin typeface="Corbel" panose="020B0503020204020204" pitchFamily="34" charset="0"/>
              </a:rPr>
              <a:t>: 750</a:t>
            </a:r>
            <a:r>
              <a:rPr lang="el-GR" sz="1600" dirty="0" smtClean="0">
                <a:latin typeface="Corbel" panose="020B0503020204020204" pitchFamily="34" charset="0"/>
              </a:rPr>
              <a:t> εκ. ευρώ</a:t>
            </a:r>
            <a:r>
              <a:rPr lang="en-GB" sz="1600" dirty="0" smtClean="0">
                <a:latin typeface="Corbel" panose="020B0503020204020204" pitchFamily="34" charset="0"/>
              </a:rPr>
              <a:t> </a:t>
            </a:r>
            <a:r>
              <a:rPr lang="el-GR" sz="1600" dirty="0" smtClean="0">
                <a:latin typeface="Corbel" panose="020B0503020204020204" pitchFamily="34" charset="0"/>
              </a:rPr>
              <a:t>(250 εκ. </a:t>
            </a:r>
            <a:r>
              <a:rPr lang="el-GR" sz="1600" dirty="0">
                <a:latin typeface="Corbel" panose="020B0503020204020204" pitchFamily="34" charset="0"/>
              </a:rPr>
              <a:t>από </a:t>
            </a:r>
            <a:r>
              <a:rPr lang="el-GR" sz="1600" dirty="0" smtClean="0">
                <a:latin typeface="Corbel" panose="020B0503020204020204" pitchFamily="34" charset="0"/>
              </a:rPr>
              <a:t>την "Διευκόλυνση-Συνδέοντας </a:t>
            </a:r>
            <a:r>
              <a:rPr lang="el-GR" sz="1600" dirty="0">
                <a:latin typeface="Corbel" panose="020B0503020204020204" pitchFamily="34" charset="0"/>
              </a:rPr>
              <a:t>την </a:t>
            </a:r>
            <a:r>
              <a:rPr lang="el-GR" sz="1600" dirty="0" smtClean="0">
                <a:latin typeface="Corbel" panose="020B0503020204020204" pitchFamily="34" charset="0"/>
              </a:rPr>
              <a:t>Ευρώπη</a:t>
            </a:r>
            <a:r>
              <a:rPr lang="el-GR" sz="1600" dirty="0">
                <a:latin typeface="Corbel" panose="020B0503020204020204" pitchFamily="34" charset="0"/>
              </a:rPr>
              <a:t>"</a:t>
            </a:r>
            <a:r>
              <a:rPr lang="el-GR" sz="1600" dirty="0" smtClean="0">
                <a:latin typeface="Corbel" panose="020B0503020204020204" pitchFamily="34" charset="0"/>
              </a:rPr>
              <a:t> </a:t>
            </a:r>
            <a:r>
              <a:rPr lang="en-GB" sz="1600" dirty="0" smtClean="0">
                <a:latin typeface="Corbel" panose="020B0503020204020204" pitchFamily="34" charset="0"/>
              </a:rPr>
              <a:t>CEF </a:t>
            </a:r>
            <a:r>
              <a:rPr lang="el-GR" sz="1600" dirty="0" smtClean="0">
                <a:latin typeface="Corbel" panose="020B0503020204020204" pitchFamily="34" charset="0"/>
              </a:rPr>
              <a:t>και 500 εκ. </a:t>
            </a:r>
            <a:r>
              <a:rPr lang="el-GR" sz="1600" dirty="0">
                <a:latin typeface="Corbel" panose="020B0503020204020204" pitchFamily="34" charset="0"/>
              </a:rPr>
              <a:t>από </a:t>
            </a:r>
            <a:r>
              <a:rPr lang="el-GR" sz="1600" dirty="0" smtClean="0">
                <a:latin typeface="Corbel" panose="020B0503020204020204" pitchFamily="34" charset="0"/>
              </a:rPr>
              <a:t>το Ευρωπαϊκό </a:t>
            </a:r>
            <a:r>
              <a:rPr lang="el-GR" sz="1600" dirty="0">
                <a:latin typeface="Corbel" panose="020B0503020204020204" pitchFamily="34" charset="0"/>
              </a:rPr>
              <a:t>Ταμείο Στρατηγικών Επενδύσεων </a:t>
            </a:r>
            <a:r>
              <a:rPr lang="en-GB" sz="1600" dirty="0" smtClean="0">
                <a:latin typeface="Corbel" panose="020B0503020204020204" pitchFamily="34" charset="0"/>
              </a:rPr>
              <a:t>EFSI</a:t>
            </a:r>
            <a:r>
              <a:rPr lang="el-GR" sz="1600" dirty="0" smtClean="0">
                <a:latin typeface="Corbel" panose="020B0503020204020204" pitchFamily="34" charset="0"/>
              </a:rPr>
              <a:t>) </a:t>
            </a:r>
          </a:p>
        </p:txBody>
      </p:sp>
      <p:sp>
        <p:nvSpPr>
          <p:cNvPr id="7" name="Rectangle 6"/>
          <p:cNvSpPr txBox="1">
            <a:spLocks noChangeArrowheads="1"/>
          </p:cNvSpPr>
          <p:nvPr/>
        </p:nvSpPr>
        <p:spPr bwMode="gray">
          <a:xfrm>
            <a:off x="971303" y="270916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n-GB" altLang="fr-FR" sz="2000" dirty="0" smtClean="0">
                <a:effectLst>
                  <a:outerShdw blurRad="38100" dist="38100" dir="2700000" algn="tl">
                    <a:srgbClr val="000000">
                      <a:alpha val="43137"/>
                    </a:srgbClr>
                  </a:outerShdw>
                </a:effectLst>
                <a:latin typeface="Corbel" panose="020B0503020204020204" pitchFamily="34" charset="0"/>
              </a:rPr>
              <a:t>Green Shipping Guarantee Programme</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41648533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marL="0" indent="0" algn="just">
              <a:buNone/>
            </a:pPr>
            <a:r>
              <a:rPr lang="el-GR" sz="1600" b="1" dirty="0" smtClean="0">
                <a:effectLst>
                  <a:outerShdw blurRad="38100" dist="38100" dir="2700000" algn="tl">
                    <a:srgbClr val="000000">
                      <a:alpha val="43137"/>
                    </a:srgbClr>
                  </a:outerShdw>
                </a:effectLst>
                <a:latin typeface="Corbel" panose="020B0503020204020204" pitchFamily="34" charset="0"/>
              </a:rPr>
              <a:t>Κριτήρια Επιλεξιμότητας</a:t>
            </a:r>
            <a:r>
              <a:rPr lang="en-GB" sz="1600" b="1" dirty="0" smtClean="0">
                <a:effectLst>
                  <a:outerShdw blurRad="38100" dist="38100" dir="2700000" algn="tl">
                    <a:srgbClr val="000000">
                      <a:alpha val="43137"/>
                    </a:srgbClr>
                  </a:outerShdw>
                </a:effectLst>
                <a:latin typeface="Corbel" panose="020B0503020204020204" pitchFamily="34" charset="0"/>
              </a:rPr>
              <a:t>:</a:t>
            </a:r>
          </a:p>
          <a:p>
            <a:pPr algn="just">
              <a:buFont typeface="Arial" panose="020B0604020202020204" pitchFamily="34" charset="0"/>
              <a:buChar char="•"/>
            </a:pPr>
            <a:r>
              <a:rPr lang="el-GR" sz="1600" dirty="0" smtClean="0">
                <a:latin typeface="Corbel" panose="020B0503020204020204" pitchFamily="34" charset="0"/>
              </a:rPr>
              <a:t>Επενδύσεις που είναι επιλέξιμες για </a:t>
            </a:r>
            <a:r>
              <a:rPr lang="el-GR" sz="1600" dirty="0" err="1" smtClean="0">
                <a:latin typeface="Corbel" panose="020B0503020204020204" pitchFamily="34" charset="0"/>
              </a:rPr>
              <a:t>χρηματοδότηση</a:t>
            </a:r>
            <a:r>
              <a:rPr lang="el-GR" sz="1600" dirty="0" smtClean="0">
                <a:latin typeface="Corbel" panose="020B0503020204020204" pitchFamily="34" charset="0"/>
              </a:rPr>
              <a:t> </a:t>
            </a:r>
            <a:r>
              <a:rPr lang="el-GR" sz="1600" dirty="0" err="1" smtClean="0">
                <a:latin typeface="Corbel" panose="020B0503020204020204" pitchFamily="34" charset="0"/>
              </a:rPr>
              <a:t>σύμφωνα</a:t>
            </a:r>
            <a:r>
              <a:rPr lang="el-GR" sz="1600" dirty="0" smtClean="0">
                <a:latin typeface="Corbel" panose="020B0503020204020204" pitchFamily="34" charset="0"/>
              </a:rPr>
              <a:t> </a:t>
            </a:r>
            <a:r>
              <a:rPr lang="el-GR" sz="1600" dirty="0" err="1" smtClean="0">
                <a:latin typeface="Corbel" panose="020B0503020204020204" pitchFamily="34" charset="0"/>
              </a:rPr>
              <a:t>με</a:t>
            </a:r>
            <a:r>
              <a:rPr lang="el-GR" sz="1600" dirty="0" smtClean="0">
                <a:latin typeface="Corbel" panose="020B0503020204020204" pitchFamily="34" charset="0"/>
              </a:rPr>
              <a:t> </a:t>
            </a:r>
            <a:r>
              <a:rPr lang="el-GR" sz="1600" dirty="0" err="1" smtClean="0">
                <a:latin typeface="Corbel" panose="020B0503020204020204" pitchFamily="34" charset="0"/>
              </a:rPr>
              <a:t>τις</a:t>
            </a:r>
            <a:r>
              <a:rPr lang="el-GR" sz="1600" dirty="0" smtClean="0">
                <a:latin typeface="Corbel" panose="020B0503020204020204" pitchFamily="34" charset="0"/>
              </a:rPr>
              <a:t> οριζόντιες προτεραιότητες του </a:t>
            </a:r>
            <a:r>
              <a:rPr lang="en-GB" sz="1600" dirty="0" smtClean="0">
                <a:latin typeface="Corbel" panose="020B0503020204020204" pitchFamily="34" charset="0"/>
              </a:rPr>
              <a:t>CEF </a:t>
            </a:r>
            <a:r>
              <a:rPr lang="el-GR" sz="1600" dirty="0" smtClean="0">
                <a:latin typeface="Corbel" panose="020B0503020204020204" pitchFamily="34" charset="0"/>
              </a:rPr>
              <a:t>και συνάδουν με την δανειακή πολιτική της ΕΤΕ με σημαντικό κοινοτικό συμφέρον (π.χ. πλοία υπό σημαία ΚΜ της ΕΕ, πλοία ευρωπαϊκής ιδιοκτησίας, εταιρείες ευρωπαϊκών συμφερόντων, πλοία που καλύπτουν κοινοτικά δρομολόγια)</a:t>
            </a:r>
          </a:p>
          <a:p>
            <a:pPr algn="just">
              <a:buFont typeface="Arial" panose="020B0604020202020204" pitchFamily="34" charset="0"/>
              <a:buChar char="•"/>
            </a:pPr>
            <a:r>
              <a:rPr lang="el-GR" sz="1600" dirty="0" smtClean="0">
                <a:latin typeface="Corbel" panose="020B0503020204020204" pitchFamily="34" charset="0"/>
              </a:rPr>
              <a:t>Πράσινες επενδύσεις που στηρίζουν την περιβαλλοντική βιωσιμότητα του τομέα (π.χ. προώθηση εναλλακτικών καυσίμων όπως </a:t>
            </a:r>
            <a:r>
              <a:rPr lang="en-GB" sz="1600" dirty="0" smtClean="0">
                <a:latin typeface="Corbel" panose="020B0503020204020204" pitchFamily="34" charset="0"/>
              </a:rPr>
              <a:t>LNG</a:t>
            </a:r>
            <a:r>
              <a:rPr lang="el-GR" sz="1600" dirty="0" smtClean="0">
                <a:latin typeface="Corbel" panose="020B0503020204020204" pitchFamily="34" charset="0"/>
              </a:rPr>
              <a:t>, μετατροπές σε υφιστάμενα πλοία που ενισχύουν τις περιβαλλοντικές τους επιδόσεις, Συστήματα Διαχείρισης Ερματικού ύδατος)</a:t>
            </a:r>
          </a:p>
        </p:txBody>
      </p:sp>
      <p:sp>
        <p:nvSpPr>
          <p:cNvPr id="7" name="Rectangle 6"/>
          <p:cNvSpPr txBox="1">
            <a:spLocks noChangeArrowheads="1"/>
          </p:cNvSpPr>
          <p:nvPr/>
        </p:nvSpPr>
        <p:spPr bwMode="gray">
          <a:xfrm>
            <a:off x="971303" y="2566294"/>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n-GB" altLang="fr-FR" sz="2000" dirty="0" smtClean="0">
                <a:effectLst>
                  <a:outerShdw blurRad="38100" dist="38100" dir="2700000" algn="tl">
                    <a:srgbClr val="000000">
                      <a:alpha val="43137"/>
                    </a:srgbClr>
                  </a:outerShdw>
                </a:effectLst>
                <a:latin typeface="Corbel" panose="020B0503020204020204" pitchFamily="34" charset="0"/>
              </a:rPr>
              <a:t>Green Shipping Guarantee Programme</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931478241"/>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772816"/>
            <a:ext cx="7777161" cy="431800"/>
          </a:xfrm>
        </p:spPr>
        <p:txBody>
          <a:bodyPr/>
          <a:lstStyle/>
          <a:p>
            <a:pPr lvl="0">
              <a:spcBef>
                <a:spcPts val="0"/>
              </a:spcBef>
            </a:pPr>
            <a:r>
              <a:rPr lang="el-GR" dirty="0">
                <a:solidFill>
                  <a:srgbClr val="00B050"/>
                </a:solidFill>
                <a:effectLst>
                  <a:outerShdw blurRad="38100" dist="38100" dir="2700000" algn="tl">
                    <a:srgbClr val="000000">
                      <a:alpha val="43137"/>
                    </a:srgbClr>
                  </a:outerShdw>
                </a:effectLst>
                <a:latin typeface="Corbel" panose="020B0503020204020204" pitchFamily="34" charset="0"/>
              </a:rPr>
              <a:t>Περιβαλλοντική Βιωσιμότητα &amp; Μείωση των Εκπομπών Διοξειδίου του Άνθρακα</a:t>
            </a:r>
            <a:endParaRPr lang="en-GB" dirty="0">
              <a:solidFill>
                <a:srgbClr val="00B05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140968"/>
            <a:ext cx="7776864" cy="1501143"/>
          </a:xfrm>
        </p:spPr>
        <p:txBody>
          <a:bodyPr/>
          <a:lstStyle/>
          <a:p>
            <a:pPr marL="0" indent="0" algn="just">
              <a:buNone/>
            </a:pPr>
            <a:r>
              <a:rPr lang="el-GR" sz="1600" b="1" dirty="0" smtClean="0">
                <a:effectLst>
                  <a:outerShdw blurRad="38100" dist="38100" dir="2700000" algn="tl">
                    <a:srgbClr val="000000">
                      <a:alpha val="43137"/>
                    </a:srgbClr>
                  </a:outerShdw>
                </a:effectLst>
                <a:latin typeface="Corbel" panose="020B0503020204020204" pitchFamily="34" charset="0"/>
              </a:rPr>
              <a:t>Ποσοστό Συγχρηματοδότησης</a:t>
            </a:r>
            <a:r>
              <a:rPr lang="en-GB" sz="1600" b="1" dirty="0" smtClean="0">
                <a:effectLst>
                  <a:outerShdw blurRad="38100" dist="38100" dir="2700000" algn="tl">
                    <a:srgbClr val="000000">
                      <a:alpha val="43137"/>
                    </a:srgbClr>
                  </a:outerShdw>
                </a:effectLst>
                <a:latin typeface="Corbel" panose="020B0503020204020204" pitchFamily="34" charset="0"/>
              </a:rPr>
              <a:t>:</a:t>
            </a:r>
          </a:p>
          <a:p>
            <a:pPr algn="just">
              <a:buFont typeface="Arial" panose="020B0604020202020204" pitchFamily="34" charset="0"/>
              <a:buChar char="•"/>
            </a:pPr>
            <a:r>
              <a:rPr lang="el-GR" sz="1600" dirty="0" smtClean="0">
                <a:latin typeface="Corbel" panose="020B0503020204020204" pitchFamily="34" charset="0"/>
              </a:rPr>
              <a:t>Μέχρι 50% της </a:t>
            </a:r>
            <a:r>
              <a:rPr lang="el-GR" sz="1600" dirty="0" err="1" smtClean="0">
                <a:latin typeface="Corbel" panose="020B0503020204020204" pitchFamily="34" charset="0"/>
              </a:rPr>
              <a:t>χρηματοδότησης</a:t>
            </a:r>
            <a:r>
              <a:rPr lang="el-GR" sz="1600" dirty="0" smtClean="0">
                <a:latin typeface="Corbel" panose="020B0503020204020204" pitchFamily="34" charset="0"/>
              </a:rPr>
              <a:t> </a:t>
            </a:r>
            <a:r>
              <a:rPr lang="el-GR" sz="1600" dirty="0" err="1" smtClean="0">
                <a:latin typeface="Corbel" panose="020B0503020204020204" pitchFamily="34" charset="0"/>
              </a:rPr>
              <a:t>για</a:t>
            </a:r>
            <a:r>
              <a:rPr lang="el-GR" sz="1600" dirty="0" smtClean="0">
                <a:latin typeface="Corbel" panose="020B0503020204020204" pitchFamily="34" charset="0"/>
              </a:rPr>
              <a:t> </a:t>
            </a:r>
            <a:r>
              <a:rPr lang="el-GR" sz="1600" dirty="0" err="1" smtClean="0">
                <a:latin typeface="Corbel" panose="020B0503020204020204" pitchFamily="34" charset="0"/>
              </a:rPr>
              <a:t>κατασκευή</a:t>
            </a:r>
            <a:r>
              <a:rPr lang="el-GR" sz="1600" dirty="0" smtClean="0">
                <a:latin typeface="Corbel" panose="020B0503020204020204" pitchFamily="34" charset="0"/>
              </a:rPr>
              <a:t> νέου πλοίου</a:t>
            </a:r>
          </a:p>
          <a:p>
            <a:pPr algn="just">
              <a:buFont typeface="Arial" panose="020B0604020202020204" pitchFamily="34" charset="0"/>
              <a:buChar char="•"/>
            </a:pPr>
            <a:r>
              <a:rPr lang="el-GR" sz="1600" dirty="0" smtClean="0">
                <a:latin typeface="Corbel" panose="020B0503020204020204" pitchFamily="34" charset="0"/>
              </a:rPr>
              <a:t>Έως και 100% για την καθαρά περιβαλλοντική πτυχή των εργασιών μετατροπής υφιστάμενων πλοίων</a:t>
            </a:r>
            <a:endParaRPr lang="el-GR" sz="800" dirty="0" smtClean="0">
              <a:latin typeface="Corbel" panose="020B0503020204020204" pitchFamily="34" charset="0"/>
            </a:endParaRPr>
          </a:p>
          <a:p>
            <a:pPr marL="0" indent="0" algn="just">
              <a:buNone/>
            </a:pPr>
            <a:endParaRPr lang="en-US" sz="600" b="1" dirty="0" smtClean="0">
              <a:effectLst>
                <a:outerShdw blurRad="38100" dist="38100" dir="2700000" algn="tl">
                  <a:srgbClr val="000000">
                    <a:alpha val="43137"/>
                  </a:srgbClr>
                </a:outerShdw>
              </a:effectLst>
              <a:latin typeface="Corbel" panose="020B0503020204020204" pitchFamily="34" charset="0"/>
            </a:endParaRPr>
          </a:p>
          <a:p>
            <a:pPr marL="0" indent="0" algn="just">
              <a:buNone/>
            </a:pPr>
            <a:r>
              <a:rPr lang="el-GR" sz="1600" b="1" dirty="0" smtClean="0">
                <a:effectLst>
                  <a:outerShdw blurRad="38100" dist="38100" dir="2700000" algn="tl">
                    <a:srgbClr val="000000">
                      <a:alpha val="43137"/>
                    </a:srgbClr>
                  </a:outerShdw>
                </a:effectLst>
                <a:latin typeface="Corbel" panose="020B0503020204020204" pitchFamily="34" charset="0"/>
              </a:rPr>
              <a:t>Πληροφορίες</a:t>
            </a:r>
            <a:r>
              <a:rPr lang="en-US" sz="1600" b="1" dirty="0">
                <a:effectLst>
                  <a:outerShdw blurRad="38100" dist="38100" dir="2700000" algn="tl">
                    <a:srgbClr val="000000">
                      <a:alpha val="43137"/>
                    </a:srgbClr>
                  </a:outerShdw>
                </a:effectLst>
                <a:latin typeface="Corbel" panose="020B0503020204020204" pitchFamily="34" charset="0"/>
              </a:rPr>
              <a:t>:</a:t>
            </a:r>
            <a:endParaRPr lang="el-GR" sz="1600" b="1" dirty="0">
              <a:effectLst>
                <a:outerShdw blurRad="38100" dist="38100" dir="2700000" algn="tl">
                  <a:srgbClr val="000000">
                    <a:alpha val="43137"/>
                  </a:srgbClr>
                </a:outerShdw>
              </a:effectLst>
              <a:latin typeface="Corbel" panose="020B0503020204020204" pitchFamily="34" charset="0"/>
            </a:endParaRPr>
          </a:p>
          <a:p>
            <a:pPr marL="0" indent="0" algn="just">
              <a:buNone/>
            </a:pPr>
            <a:r>
              <a:rPr lang="en-GB" sz="2000" b="1" dirty="0" smtClean="0">
                <a:solidFill>
                  <a:srgbClr val="FF0000"/>
                </a:solidFill>
                <a:effectLst>
                  <a:outerShdw blurRad="38100" dist="38100" dir="2700000" algn="tl">
                    <a:srgbClr val="000000">
                      <a:alpha val="43137"/>
                    </a:srgbClr>
                  </a:outerShdw>
                </a:effectLst>
                <a:latin typeface="Corbel" panose="020B0503020204020204" pitchFamily="34" charset="0"/>
              </a:rPr>
              <a:t>http</a:t>
            </a:r>
            <a:r>
              <a:rPr lang="en-GB" sz="2000" b="1" dirty="0">
                <a:solidFill>
                  <a:srgbClr val="FF0000"/>
                </a:solidFill>
                <a:effectLst>
                  <a:outerShdw blurRad="38100" dist="38100" dir="2700000" algn="tl">
                    <a:srgbClr val="000000">
                      <a:alpha val="43137"/>
                    </a:srgbClr>
                  </a:outerShdw>
                </a:effectLst>
                <a:latin typeface="Corbel" panose="020B0503020204020204" pitchFamily="34" charset="0"/>
              </a:rPr>
              <a:t>://www.eib.org/projects/pipelines/pipeline/</a:t>
            </a:r>
            <a:r>
              <a:rPr lang="en-GB" sz="2000" b="1" dirty="0" smtClean="0">
                <a:solidFill>
                  <a:srgbClr val="FF0000"/>
                </a:solidFill>
                <a:effectLst>
                  <a:outerShdw blurRad="38100" dist="38100" dir="2700000" algn="tl">
                    <a:srgbClr val="000000">
                      <a:alpha val="43137"/>
                    </a:srgbClr>
                  </a:outerShdw>
                </a:effectLst>
                <a:latin typeface="Corbel" panose="020B0503020204020204" pitchFamily="34" charset="0"/>
              </a:rPr>
              <a:t>20150334</a:t>
            </a:r>
            <a:endParaRPr lang="el-GR" sz="2000" b="1" dirty="0" smtClean="0">
              <a:solidFill>
                <a:srgbClr val="FF0000"/>
              </a:solidFill>
              <a:effectLst>
                <a:outerShdw blurRad="38100" dist="38100" dir="2700000" algn="tl">
                  <a:srgbClr val="000000">
                    <a:alpha val="43137"/>
                  </a:srgbClr>
                </a:outerShdw>
              </a:effectLst>
              <a:latin typeface="Corbel" panose="020B0503020204020204" pitchFamily="34" charset="0"/>
            </a:endParaRPr>
          </a:p>
          <a:p>
            <a:pPr marL="0" indent="0" algn="just">
              <a:buNone/>
            </a:pPr>
            <a:endParaRPr lang="en-GB" sz="1600" dirty="0">
              <a:latin typeface="Corbel" panose="020B0503020204020204" pitchFamily="34" charset="0"/>
            </a:endParaRPr>
          </a:p>
        </p:txBody>
      </p:sp>
      <p:sp>
        <p:nvSpPr>
          <p:cNvPr id="7" name="Rectangle 6"/>
          <p:cNvSpPr txBox="1">
            <a:spLocks noChangeArrowheads="1"/>
          </p:cNvSpPr>
          <p:nvPr/>
        </p:nvSpPr>
        <p:spPr bwMode="gray">
          <a:xfrm>
            <a:off x="971303" y="2566294"/>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n-GB" altLang="fr-FR" sz="2000" dirty="0" smtClean="0">
                <a:effectLst>
                  <a:outerShdw blurRad="38100" dist="38100" dir="2700000" algn="tl">
                    <a:srgbClr val="000000">
                      <a:alpha val="43137"/>
                    </a:srgbClr>
                  </a:outerShdw>
                </a:effectLst>
                <a:latin typeface="Corbel" panose="020B0503020204020204" pitchFamily="34" charset="0"/>
              </a:rPr>
              <a:t>Green Shipping Guarantee Programme</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324076129"/>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00" y="1629048"/>
            <a:ext cx="7200900" cy="431800"/>
          </a:xfrm>
        </p:spPr>
        <p:txBody>
          <a:bodyPr/>
          <a:lstStyle/>
          <a:p>
            <a:r>
              <a:rPr lang="el-GR" dirty="0">
                <a:effectLst>
                  <a:outerShdw blurRad="38100" dist="38100" dir="2700000" algn="tl">
                    <a:srgbClr val="000000">
                      <a:alpha val="43137"/>
                    </a:srgbClr>
                  </a:outerShdw>
                </a:effectLst>
                <a:latin typeface="Corbel" panose="020B0503020204020204" pitchFamily="34" charset="0"/>
                <a:cs typeface="David" panose="020E0502060401010101" pitchFamily="34" charset="-79"/>
              </a:rPr>
              <a:t>Ευρωπαϊκός </a:t>
            </a:r>
            <a:r>
              <a:rPr lang="el-GR" dirty="0" smtClean="0">
                <a:effectLst>
                  <a:outerShdw blurRad="38100" dist="38100" dir="2700000" algn="tl">
                    <a:srgbClr val="000000">
                      <a:alpha val="43137"/>
                    </a:srgbClr>
                  </a:outerShdw>
                </a:effectLst>
                <a:latin typeface="Corbel" panose="020B0503020204020204" pitchFamily="34" charset="0"/>
                <a:cs typeface="David" panose="020E0502060401010101" pitchFamily="34" charset="-79"/>
              </a:rPr>
              <a:t>εμπορικός στόλος </a:t>
            </a:r>
            <a:r>
              <a:rPr lang="el-GR" dirty="0">
                <a:effectLst>
                  <a:outerShdw blurRad="38100" dist="38100" dir="2700000" algn="tl">
                    <a:srgbClr val="000000">
                      <a:alpha val="43137"/>
                    </a:srgbClr>
                  </a:outerShdw>
                </a:effectLst>
                <a:latin typeface="Corbel" panose="020B0503020204020204" pitchFamily="34" charset="0"/>
                <a:cs typeface="David" panose="020E0502060401010101" pitchFamily="34" charset="-79"/>
              </a:rPr>
              <a:t>σε </a:t>
            </a:r>
            <a:r>
              <a:rPr lang="el-GR" dirty="0" smtClean="0">
                <a:effectLst>
                  <a:outerShdw blurRad="38100" dist="38100" dir="2700000" algn="tl">
                    <a:srgbClr val="000000">
                      <a:alpha val="43137"/>
                    </a:srgbClr>
                  </a:outerShdw>
                </a:effectLst>
                <a:latin typeface="Corbel" panose="020B0503020204020204" pitchFamily="34" charset="0"/>
                <a:cs typeface="David" panose="020E0502060401010101" pitchFamily="34" charset="-79"/>
              </a:rPr>
              <a:t>αριθμούς</a:t>
            </a:r>
            <a:endParaRPr lang="en-GB" dirty="0"/>
          </a:p>
        </p:txBody>
      </p:sp>
      <p:sp>
        <p:nvSpPr>
          <p:cNvPr id="3" name="Content Placeholder 2"/>
          <p:cNvSpPr>
            <a:spLocks noGrp="1"/>
          </p:cNvSpPr>
          <p:nvPr>
            <p:ph idx="1"/>
          </p:nvPr>
        </p:nvSpPr>
        <p:spPr>
          <a:xfrm>
            <a:off x="827584" y="2636912"/>
            <a:ext cx="7776864" cy="1501143"/>
          </a:xfrm>
        </p:spPr>
        <p:txBody>
          <a:bodyPr/>
          <a:lstStyle/>
          <a:p>
            <a:pPr algn="just">
              <a:spcBef>
                <a:spcPts val="0"/>
              </a:spcBef>
              <a:spcAft>
                <a:spcPts val="0"/>
              </a:spcAft>
            </a:pPr>
            <a:r>
              <a:rPr lang="el-GR" sz="1800" b="1" dirty="0" smtClean="0">
                <a:latin typeface="Corbel" panose="020B0503020204020204" pitchFamily="34" charset="0"/>
              </a:rPr>
              <a:t>32% του παγκόσμιου στόλου είναι ευρωπαϊκής ιδιοκτησίας</a:t>
            </a:r>
            <a:r>
              <a:rPr lang="en-US" sz="1800" b="1" dirty="0" smtClean="0">
                <a:latin typeface="Corbel" panose="020B0503020204020204" pitchFamily="34" charset="0"/>
              </a:rPr>
              <a:t> </a:t>
            </a:r>
            <a:endParaRPr lang="el-GR" sz="1800" b="1" dirty="0">
              <a:latin typeface="Corbel" panose="020B0503020204020204" pitchFamily="34" charset="0"/>
            </a:endParaRPr>
          </a:p>
          <a:p>
            <a:pPr marL="0" indent="0" algn="just">
              <a:spcBef>
                <a:spcPts val="0"/>
              </a:spcBef>
              <a:spcAft>
                <a:spcPts val="0"/>
              </a:spcAft>
              <a:buNone/>
            </a:pPr>
            <a:r>
              <a:rPr lang="el-GR" sz="1800" dirty="0" smtClean="0">
                <a:latin typeface="Corbel" panose="020B0503020204020204" pitchFamily="34" charset="0"/>
              </a:rPr>
              <a:t>    </a:t>
            </a:r>
            <a:r>
              <a:rPr lang="en-US" sz="1600" dirty="0" smtClean="0">
                <a:latin typeface="Corbel" panose="020B0503020204020204" pitchFamily="34" charset="0"/>
              </a:rPr>
              <a:t>(</a:t>
            </a:r>
            <a:r>
              <a:rPr lang="el-GR" sz="1600" dirty="0" smtClean="0">
                <a:latin typeface="Corbel" panose="020B0503020204020204" pitchFamily="34" charset="0"/>
              </a:rPr>
              <a:t>μέση ετήσια αύξηση 7% κατά τα τελευταία 15 χρόνια)</a:t>
            </a:r>
          </a:p>
          <a:p>
            <a:pPr marL="0" indent="0" algn="just">
              <a:spcBef>
                <a:spcPts val="0"/>
              </a:spcBef>
              <a:spcAft>
                <a:spcPts val="0"/>
              </a:spcAft>
              <a:buNone/>
            </a:pPr>
            <a:endParaRPr lang="el-GR" sz="1800" dirty="0" smtClean="0">
              <a:latin typeface="Corbel" panose="020B0503020204020204" pitchFamily="34" charset="0"/>
            </a:endParaRPr>
          </a:p>
          <a:p>
            <a:pPr marL="0" indent="0" algn="just">
              <a:spcBef>
                <a:spcPts val="0"/>
              </a:spcBef>
              <a:spcAft>
                <a:spcPts val="0"/>
              </a:spcAft>
              <a:buNone/>
            </a:pPr>
            <a:endParaRPr lang="el-GR" sz="1800" dirty="0" smtClean="0">
              <a:latin typeface="Corbel" panose="020B0503020204020204" pitchFamily="34" charset="0"/>
            </a:endParaRPr>
          </a:p>
          <a:p>
            <a:pPr algn="just">
              <a:spcBef>
                <a:spcPts val="0"/>
              </a:spcBef>
              <a:spcAft>
                <a:spcPts val="0"/>
              </a:spcAft>
            </a:pPr>
            <a:r>
              <a:rPr lang="el-GR" sz="1800" b="1" dirty="0" smtClean="0">
                <a:latin typeface="Corbel" panose="020B0503020204020204" pitchFamily="34" charset="0"/>
              </a:rPr>
              <a:t>19%</a:t>
            </a:r>
            <a:r>
              <a:rPr lang="el-GR" sz="1800" dirty="0" smtClean="0">
                <a:latin typeface="Corbel" panose="020B0503020204020204" pitchFamily="34" charset="0"/>
              </a:rPr>
              <a:t> του </a:t>
            </a:r>
            <a:r>
              <a:rPr lang="el-GR" sz="1800" b="1" dirty="0">
                <a:latin typeface="Corbel" panose="020B0503020204020204" pitchFamily="34" charset="0"/>
              </a:rPr>
              <a:t>παγκόσμιου στόλου υπό σημαία κράτους μέλους της ΕΕ</a:t>
            </a:r>
          </a:p>
          <a:p>
            <a:pPr marL="0" indent="0" algn="just">
              <a:spcBef>
                <a:spcPts val="0"/>
              </a:spcBef>
              <a:spcAft>
                <a:spcPts val="0"/>
              </a:spcAft>
              <a:buNone/>
            </a:pPr>
            <a:r>
              <a:rPr lang="el-GR" sz="1800" b="1" dirty="0">
                <a:latin typeface="Corbel" panose="020B0503020204020204" pitchFamily="34" charset="0"/>
              </a:rPr>
              <a:t> </a:t>
            </a:r>
            <a:r>
              <a:rPr lang="el-GR" sz="1800" b="1" dirty="0" smtClean="0">
                <a:latin typeface="Corbel" panose="020B0503020204020204" pitchFamily="34" charset="0"/>
              </a:rPr>
              <a:t>   </a:t>
            </a:r>
            <a:r>
              <a:rPr lang="en-US" sz="1600" dirty="0" smtClean="0">
                <a:latin typeface="Corbel" panose="020B0503020204020204" pitchFamily="34" charset="0"/>
              </a:rPr>
              <a:t>(</a:t>
            </a:r>
            <a:r>
              <a:rPr lang="el-GR" sz="1600" dirty="0" smtClean="0">
                <a:latin typeface="Corbel" panose="020B0503020204020204" pitchFamily="34" charset="0"/>
              </a:rPr>
              <a:t>μέση </a:t>
            </a:r>
            <a:r>
              <a:rPr lang="el-GR" sz="1600" dirty="0">
                <a:latin typeface="Corbel" panose="020B0503020204020204" pitchFamily="34" charset="0"/>
              </a:rPr>
              <a:t>ετήσια </a:t>
            </a:r>
            <a:r>
              <a:rPr lang="el-GR" sz="1600" dirty="0" smtClean="0">
                <a:latin typeface="Corbel" panose="020B0503020204020204" pitchFamily="34" charset="0"/>
              </a:rPr>
              <a:t>αύξηση 5% </a:t>
            </a:r>
            <a:r>
              <a:rPr lang="el-GR" sz="1600" dirty="0">
                <a:latin typeface="Corbel" panose="020B0503020204020204" pitchFamily="34" charset="0"/>
              </a:rPr>
              <a:t>κατά τα τελευταία 15 </a:t>
            </a:r>
            <a:r>
              <a:rPr lang="el-GR" sz="1600" dirty="0" smtClean="0">
                <a:latin typeface="Corbel" panose="020B0503020204020204" pitchFamily="34" charset="0"/>
              </a:rPr>
              <a:t>χρόνια)</a:t>
            </a:r>
            <a:endParaRPr lang="el-GR" sz="1600" dirty="0">
              <a:latin typeface="Corbel" panose="020B0503020204020204" pitchFamily="34" charset="0"/>
            </a:endParaRPr>
          </a:p>
          <a:p>
            <a:pPr algn="just"/>
            <a:endParaRPr lang="el-GR" sz="1800" dirty="0" smtClean="0">
              <a:latin typeface="Corbel" panose="020B0503020204020204" pitchFamily="34" charset="0"/>
            </a:endParaRPr>
          </a:p>
          <a:p>
            <a:pPr marL="0" indent="0" algn="just">
              <a:buNone/>
            </a:pPr>
            <a:endParaRPr lang="el-GR" sz="1800" dirty="0" smtClean="0">
              <a:latin typeface="Corbel" panose="020B0503020204020204" pitchFamily="34" charset="0"/>
            </a:endParaRPr>
          </a:p>
          <a:p>
            <a:pPr marL="0" indent="0" algn="just">
              <a:buNone/>
            </a:pPr>
            <a:endParaRPr lang="el-GR" sz="1800" dirty="0" smtClean="0">
              <a:latin typeface="Corbel" panose="020B0503020204020204" pitchFamily="34" charset="0"/>
            </a:endParaRPr>
          </a:p>
          <a:p>
            <a:pPr marL="0" indent="0" algn="just">
              <a:buNone/>
            </a:pPr>
            <a:endParaRPr lang="en-GB" sz="1800" dirty="0">
              <a:latin typeface="Corbel" panose="020B0503020204020204" pitchFamily="34" charset="0"/>
            </a:endParaRPr>
          </a:p>
        </p:txBody>
      </p:sp>
    </p:spTree>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FF0000"/>
                </a:solidFill>
                <a:effectLst>
                  <a:outerShdw blurRad="38100" dist="38100" dir="2700000" algn="tl">
                    <a:srgbClr val="000000">
                      <a:alpha val="43137"/>
                    </a:srgbClr>
                  </a:outerShdw>
                </a:effectLst>
                <a:latin typeface="Corbel" panose="020B0503020204020204" pitchFamily="34" charset="0"/>
              </a:rPr>
              <a:t>Ευρωπαϊκή Ναυτιλία ισχυρότερη στη διεθνή σκηνή</a:t>
            </a:r>
            <a:endParaRPr lang="fr-FR" altLang="fr-FR" dirty="0">
              <a:solidFill>
                <a:srgbClr val="FF000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2924944"/>
            <a:ext cx="7776864" cy="1501143"/>
          </a:xfrm>
        </p:spPr>
        <p:txBody>
          <a:bodyPr/>
          <a:lstStyle/>
          <a:p>
            <a:pPr algn="just"/>
            <a:r>
              <a:rPr lang="el-GR" sz="1600" dirty="0" smtClean="0">
                <a:latin typeface="Corbel" panose="020B0503020204020204" pitchFamily="34" charset="0"/>
              </a:rPr>
              <a:t>Προϋποθέσεις διαμόρφωσης ισότιμων όρων ανταγωνισμού</a:t>
            </a:r>
            <a:r>
              <a:rPr lang="el-GR" sz="1600" dirty="0">
                <a:latin typeface="Corbel" panose="020B0503020204020204" pitchFamily="34" charset="0"/>
              </a:rPr>
              <a:t> </a:t>
            </a:r>
            <a:r>
              <a:rPr lang="el-GR" sz="1600" dirty="0" smtClean="0">
                <a:latin typeface="Corbel" panose="020B0503020204020204" pitchFamily="34" charset="0"/>
              </a:rPr>
              <a:t>και συνθηκών ελεύθερης πρόσβασης στις αγορές τρίτων χωρών για τους ευρωπαίους πλοιοκτήτες μέσω διμερών και πολυμερών συμφωνιών</a:t>
            </a:r>
          </a:p>
          <a:p>
            <a:pPr marL="730250" indent="-285750" algn="just">
              <a:buFont typeface="Courier New"/>
              <a:buChar char="o"/>
            </a:pPr>
            <a:r>
              <a:rPr lang="el-GR" dirty="0" smtClean="0">
                <a:latin typeface="Corbel" panose="020B0503020204020204" pitchFamily="34" charset="0"/>
              </a:rPr>
              <a:t>Διμερείς Διάλογοι στο τομέα της ναυτιλίας με σημαντικούς διεθνείς εταίρους</a:t>
            </a:r>
            <a:endParaRPr lang="el-GR" dirty="0">
              <a:latin typeface="Corbel" panose="020B0503020204020204" pitchFamily="34" charset="0"/>
            </a:endParaRPr>
          </a:p>
          <a:p>
            <a:pPr marL="730250" indent="-285750" algn="just">
              <a:buFont typeface="Courier New"/>
              <a:buChar char="o"/>
            </a:pPr>
            <a:r>
              <a:rPr lang="el-GR" dirty="0" smtClean="0">
                <a:latin typeface="Corbel" panose="020B0503020204020204" pitchFamily="34" charset="0"/>
              </a:rPr>
              <a:t>Συμφωνία ΕΕ-Κίνας στον τομέα των Θαλάσσιων Μεταφορών</a:t>
            </a:r>
            <a:endParaRPr lang="en-US" dirty="0" smtClean="0">
              <a:latin typeface="Corbel" panose="020B0503020204020204" pitchFamily="34" charset="0"/>
            </a:endParaRPr>
          </a:p>
          <a:p>
            <a:pPr marL="730250" indent="-285750" algn="just">
              <a:buFont typeface="Courier New"/>
              <a:buChar char="o"/>
            </a:pPr>
            <a:r>
              <a:rPr lang="el-GR" dirty="0" smtClean="0">
                <a:latin typeface="Corbel" panose="020B0503020204020204" pitchFamily="34" charset="0"/>
              </a:rPr>
              <a:t>Συμφωνίες Ελεύθερων Συναλλαγών </a:t>
            </a:r>
            <a:r>
              <a:rPr lang="en-US" dirty="0" smtClean="0">
                <a:latin typeface="Corbel" panose="020B0503020204020204" pitchFamily="34" charset="0"/>
              </a:rPr>
              <a:t>(FTAs) </a:t>
            </a:r>
            <a:r>
              <a:rPr lang="el-GR" dirty="0" smtClean="0">
                <a:latin typeface="Corbel" panose="020B0503020204020204" pitchFamily="34" charset="0"/>
              </a:rPr>
              <a:t>που περιλαμβάνουν δεσμεύσεις σε θέματα που άπτονται των διεθνών θαλάσσιων μεταφορών</a:t>
            </a:r>
            <a:endParaRPr lang="el-GR" dirty="0">
              <a:latin typeface="Corbel" panose="020B0503020204020204" pitchFamily="34" charset="0"/>
            </a:endParaRPr>
          </a:p>
          <a:p>
            <a:pPr algn="just">
              <a:buFont typeface="Arial"/>
              <a:buChar char="•"/>
            </a:pPr>
            <a:r>
              <a:rPr lang="el-GR" sz="1600" b="1" dirty="0" smtClean="0">
                <a:latin typeface="Corbel" panose="020B0503020204020204" pitchFamily="34" charset="0"/>
              </a:rPr>
              <a:t>Κοινοτικές Κατευθυντήριες Γραμμές για</a:t>
            </a:r>
            <a:r>
              <a:rPr lang="en-US" sz="1600" b="1" dirty="0" smtClean="0">
                <a:latin typeface="Corbel" panose="020B0503020204020204" pitchFamily="34" charset="0"/>
              </a:rPr>
              <a:t> </a:t>
            </a:r>
            <a:r>
              <a:rPr lang="el-GR" sz="1600" b="1" dirty="0" smtClean="0">
                <a:latin typeface="Corbel" panose="020B0503020204020204" pitchFamily="34" charset="0"/>
              </a:rPr>
              <a:t>τις Κρατικές Ενισχύσεις στον τομέα των Θαλάσσιων Μεταφορών</a:t>
            </a: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a:t>
            </a:r>
            <a:r>
              <a:rPr lang="el-GR" altLang="fr-FR" sz="2000" dirty="0">
                <a:effectLst>
                  <a:outerShdw blurRad="38100" dist="38100" dir="2700000" algn="tl">
                    <a:srgbClr val="000000">
                      <a:alpha val="43137"/>
                    </a:srgbClr>
                  </a:outerShdw>
                </a:effectLst>
                <a:latin typeface="Corbel" panose="020B0503020204020204" pitchFamily="34" charset="0"/>
              </a:rPr>
              <a:t>ύ</a:t>
            </a:r>
            <a:r>
              <a:rPr lang="el-GR" altLang="fr-FR" sz="2000" dirty="0" smtClean="0">
                <a:effectLst>
                  <a:outerShdw blurRad="38100" dist="38100" dir="2700000" algn="tl">
                    <a:srgbClr val="000000">
                      <a:alpha val="43137"/>
                    </a:srgbClr>
                  </a:outerShdw>
                </a:effectLst>
                <a:latin typeface="Corbel" panose="020B0503020204020204" pitchFamily="34" charset="0"/>
              </a:rPr>
              <a:t>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68090325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FF0000"/>
                </a:solidFill>
                <a:effectLst>
                  <a:outerShdw blurRad="38100" dist="38100" dir="2700000" algn="tl">
                    <a:srgbClr val="000000">
                      <a:alpha val="43137"/>
                    </a:srgbClr>
                  </a:outerShdw>
                </a:effectLst>
                <a:latin typeface="Corbel" panose="020B0503020204020204" pitchFamily="34" charset="0"/>
              </a:rPr>
              <a:t>Ευρωπαϊκή Ναυτιλία ισχυρότερη στη διεθνή σκηνή</a:t>
            </a:r>
            <a:endParaRPr lang="fr-FR" altLang="fr-FR" dirty="0">
              <a:solidFill>
                <a:srgbClr val="FF000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algn="just"/>
            <a:r>
              <a:rPr lang="el-GR" sz="1600" dirty="0" smtClean="0">
                <a:latin typeface="Corbel" panose="020B0503020204020204" pitchFamily="34" charset="0"/>
              </a:rPr>
              <a:t>Συμπερίληψη του τομέα των θαλάσσιων μεταφορών στις υπό-διαπραγμάτευση Συμφωνίες Ελεύθερων Συναλλαγών της ΕΕ με Ιαπωνία και ΗΠΑ</a:t>
            </a:r>
            <a:endParaRPr lang="en-US" sz="1600" dirty="0" smtClean="0">
              <a:latin typeface="Corbel" panose="020B0503020204020204" pitchFamily="34" charset="0"/>
            </a:endParaRPr>
          </a:p>
          <a:p>
            <a:pPr algn="just"/>
            <a:r>
              <a:rPr lang="el-GR" sz="1600" dirty="0" smtClean="0">
                <a:latin typeface="Corbel" panose="020B0503020204020204" pitchFamily="34" charset="0"/>
              </a:rPr>
              <a:t>Προσπάθεια </a:t>
            </a:r>
            <a:r>
              <a:rPr lang="el-GR" sz="1600" dirty="0">
                <a:latin typeface="Corbel" panose="020B0503020204020204" pitchFamily="34" charset="0"/>
              </a:rPr>
              <a:t>σ</a:t>
            </a:r>
            <a:r>
              <a:rPr lang="el-GR" sz="1600" dirty="0" smtClean="0">
                <a:latin typeface="Corbel" panose="020B0503020204020204" pitchFamily="34" charset="0"/>
              </a:rPr>
              <a:t>υμπερίληψης προνοιών για την ναυτιλία στην υπό διαπραγμάτευση Συμφωνία για τις Συναλλαγές στον τομέα των Υπηρεσιών (</a:t>
            </a:r>
            <a:r>
              <a:rPr lang="en-US" sz="1600" dirty="0" smtClean="0">
                <a:latin typeface="Corbel" panose="020B0503020204020204" pitchFamily="34" charset="0"/>
              </a:rPr>
              <a:t>TiSA)</a:t>
            </a:r>
            <a:endParaRPr lang="en-GB" sz="16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Προοπτική</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99788342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827584" y="1700808"/>
            <a:ext cx="7777161" cy="431800"/>
          </a:xfrm>
        </p:spPr>
        <p:txBody>
          <a:bodyPr/>
          <a:lstStyle/>
          <a:p>
            <a:pPr lvl="0" algn="just"/>
            <a:r>
              <a:rPr lang="el-GR" dirty="0">
                <a:solidFill>
                  <a:schemeClr val="accent3"/>
                </a:solidFill>
                <a:effectLst>
                  <a:outerShdw blurRad="38100" dist="38100" dir="2700000" algn="tl">
                    <a:srgbClr val="000000">
                      <a:alpha val="43137"/>
                    </a:srgbClr>
                  </a:outerShdw>
                </a:effectLst>
                <a:latin typeface="Corbel" panose="020B0503020204020204" pitchFamily="34" charset="0"/>
              </a:rPr>
              <a:t>Αναβάθμιση του προφίλ και των προσόντων των Ναυτικών και των Ναυτιλιακών Επαγγελμάτων</a:t>
            </a:r>
            <a:endParaRPr lang="en-GB" dirty="0">
              <a:solidFill>
                <a:schemeClr val="accent3"/>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755576" y="2924944"/>
            <a:ext cx="7776864" cy="1501143"/>
          </a:xfrm>
        </p:spPr>
        <p:txBody>
          <a:bodyPr/>
          <a:lstStyle/>
          <a:p>
            <a:pPr algn="just"/>
            <a:r>
              <a:rPr lang="el-GR" sz="1600" dirty="0" smtClean="0">
                <a:latin typeface="Corbel" panose="020B0503020204020204" pitchFamily="34" charset="0"/>
              </a:rPr>
              <a:t>Βελτίωση των συνθηκών εργασίας των ναυτικών μέσω της αποτελεσματικής εφαρμογής της Σύμβασης Ναυτικής Εργασίας της ΔΟΕ του 2006 και ενσωμάτωση των ναυτικών στο πεδίο εφαρμογής του κοινοτικού νομοθετικού πλαισίου όσο αφορά το δικαίωμα ενημέρωσης και διαβούλευσης στο χώρο εργασίας</a:t>
            </a:r>
          </a:p>
          <a:p>
            <a:pPr algn="just"/>
            <a:r>
              <a:rPr lang="el-GR" sz="1600" dirty="0" smtClean="0">
                <a:latin typeface="Corbel" panose="020B0503020204020204" pitchFamily="34" charset="0"/>
              </a:rPr>
              <a:t>Στήριξη προγραμμάτων κοινωνικών εταίρων που επιδιώκουν στην αποτελεσματική αντιμετώπιση θεμάτων όπως η κόπωση των ναυτικών καθώς και η εξάλειψη φαινομένων παρενόχληση</a:t>
            </a:r>
            <a:r>
              <a:rPr lang="el-GR" sz="1600" dirty="0">
                <a:latin typeface="Corbel" panose="020B0503020204020204" pitchFamily="34" charset="0"/>
              </a:rPr>
              <a:t>ς</a:t>
            </a:r>
            <a:r>
              <a:rPr lang="el-GR" sz="1600" dirty="0" smtClean="0">
                <a:latin typeface="Corbel" panose="020B0503020204020204" pitchFamily="34" charset="0"/>
              </a:rPr>
              <a:t> και εκφοβισμού</a:t>
            </a:r>
            <a:endParaRPr lang="el-GR" sz="1600" dirty="0">
              <a:latin typeface="Corbel" panose="020B0503020204020204" pitchFamily="34" charset="0"/>
            </a:endParaRPr>
          </a:p>
          <a:p>
            <a:pPr algn="just"/>
            <a:r>
              <a:rPr lang="el-GR" sz="1600" dirty="0" smtClean="0">
                <a:latin typeface="Corbel" panose="020B0503020204020204" pitchFamily="34" charset="0"/>
              </a:rPr>
              <a:t>Συνεχής αξιολόγηση των εκπαιδευτικών προγραμμάτων των κρατών μελών καθώς και τρίτων χωρών των οποίων το εκπαιδευτικό σύστημα τυγχάνει αναγνώρισης από την ΕΕ</a:t>
            </a:r>
            <a:endParaRPr lang="en-GB" sz="1600" dirty="0">
              <a:latin typeface="Corbel" panose="020B0503020204020204" pitchFamily="34" charset="0"/>
            </a:endParaRPr>
          </a:p>
        </p:txBody>
      </p:sp>
      <p:sp>
        <p:nvSpPr>
          <p:cNvPr id="7" name="Rectangle 6"/>
          <p:cNvSpPr txBox="1">
            <a:spLocks noChangeArrowheads="1"/>
          </p:cNvSpPr>
          <p:nvPr/>
        </p:nvSpPr>
        <p:spPr bwMode="gray">
          <a:xfrm>
            <a:off x="827584" y="2492896"/>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a:t>
            </a:r>
            <a:r>
              <a:rPr lang="el-GR" altLang="fr-FR" sz="2000" dirty="0">
                <a:effectLst>
                  <a:outerShdw blurRad="38100" dist="38100" dir="2700000" algn="tl">
                    <a:srgbClr val="000000">
                      <a:alpha val="43137"/>
                    </a:srgbClr>
                  </a:outerShdw>
                </a:effectLst>
                <a:latin typeface="Corbel" panose="020B0503020204020204" pitchFamily="34" charset="0"/>
              </a:rPr>
              <a:t>ύ</a:t>
            </a:r>
            <a:r>
              <a:rPr lang="el-GR" altLang="fr-FR" sz="2000" dirty="0" smtClean="0">
                <a:effectLst>
                  <a:outerShdw blurRad="38100" dist="38100" dir="2700000" algn="tl">
                    <a:srgbClr val="000000">
                      <a:alpha val="43137"/>
                    </a:srgbClr>
                  </a:outerShdw>
                </a:effectLst>
                <a:latin typeface="Corbel" panose="020B0503020204020204" pitchFamily="34" charset="0"/>
              </a:rPr>
              <a:t>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96627299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827584" y="1700808"/>
            <a:ext cx="7777161" cy="431800"/>
          </a:xfrm>
        </p:spPr>
        <p:txBody>
          <a:bodyPr/>
          <a:lstStyle/>
          <a:p>
            <a:pPr lvl="0" algn="just"/>
            <a:r>
              <a:rPr lang="el-GR" dirty="0">
                <a:solidFill>
                  <a:schemeClr val="accent3"/>
                </a:solidFill>
                <a:effectLst>
                  <a:outerShdw blurRad="38100" dist="38100" dir="2700000" algn="tl">
                    <a:srgbClr val="000000">
                      <a:alpha val="43137"/>
                    </a:srgbClr>
                  </a:outerShdw>
                </a:effectLst>
                <a:latin typeface="Corbel" panose="020B0503020204020204" pitchFamily="34" charset="0"/>
              </a:rPr>
              <a:t>Αναβάθμιση του προφίλ και των προσόντων των Ναυτικών και των Ναυτιλιακών Επαγγελμάτων</a:t>
            </a:r>
            <a:endParaRPr lang="en-GB" dirty="0">
              <a:solidFill>
                <a:schemeClr val="accent3"/>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755576" y="3079985"/>
            <a:ext cx="7776864" cy="1501143"/>
          </a:xfrm>
        </p:spPr>
        <p:txBody>
          <a:bodyPr/>
          <a:lstStyle/>
          <a:p>
            <a:pPr algn="just"/>
            <a:r>
              <a:rPr lang="el-GR" sz="1600" dirty="0" smtClean="0">
                <a:solidFill>
                  <a:srgbClr val="FFFFFF"/>
                </a:solidFill>
                <a:latin typeface="Corbel" panose="020B0503020204020204" pitchFamily="34" charset="0"/>
              </a:rPr>
              <a:t>Συνολική επαναξιολόγηση του Ευρωπαϊκού Νομοθετικού πλαισίου εκπαίδευσης των Ναυτικών και αναγνώρισης των </a:t>
            </a:r>
            <a:r>
              <a:rPr lang="el-GR" sz="1600" dirty="0" err="1" smtClean="0">
                <a:solidFill>
                  <a:srgbClr val="FFFFFF"/>
                </a:solidFill>
                <a:latin typeface="Corbel" panose="020B0503020204020204" pitchFamily="34" charset="0"/>
              </a:rPr>
              <a:t>πιστοποιητικών</a:t>
            </a:r>
            <a:r>
              <a:rPr lang="el-GR" sz="1600" dirty="0" smtClean="0">
                <a:solidFill>
                  <a:srgbClr val="FFFFFF"/>
                </a:solidFill>
                <a:latin typeface="Corbel" panose="020B0503020204020204" pitchFamily="34" charset="0"/>
              </a:rPr>
              <a:t> </a:t>
            </a:r>
            <a:r>
              <a:rPr lang="el-GR" sz="1600" dirty="0" err="1" smtClean="0">
                <a:solidFill>
                  <a:srgbClr val="FFFFFF"/>
                </a:solidFill>
                <a:latin typeface="Corbel" panose="020B0503020204020204" pitchFamily="34" charset="0"/>
              </a:rPr>
              <a:t>τους</a:t>
            </a:r>
            <a:r>
              <a:rPr lang="el-GR" sz="1600" dirty="0" smtClean="0">
                <a:solidFill>
                  <a:srgbClr val="FFFFFF"/>
                </a:solidFill>
                <a:latin typeface="Corbel" panose="020B0503020204020204" pitchFamily="34" charset="0"/>
              </a:rPr>
              <a:t>  </a:t>
            </a:r>
            <a:endParaRPr lang="en-US" sz="1600" dirty="0" smtClean="0">
              <a:solidFill>
                <a:srgbClr val="FFFFFF"/>
              </a:solidFill>
              <a:latin typeface="Corbel" panose="020B0503020204020204" pitchFamily="34" charset="0"/>
            </a:endParaRPr>
          </a:p>
          <a:p>
            <a:pPr marL="180975" indent="0">
              <a:spcBef>
                <a:spcPts val="0"/>
              </a:spcBef>
              <a:spcAft>
                <a:spcPts val="0"/>
              </a:spcAft>
              <a:buNone/>
            </a:pPr>
            <a:r>
              <a:rPr lang="en-GB" sz="1600" b="1" dirty="0" smtClean="0">
                <a:effectLst>
                  <a:outerShdw blurRad="38100" dist="38100" dir="2700000" algn="tl">
                    <a:srgbClr val="000000">
                      <a:alpha val="43137"/>
                    </a:srgbClr>
                  </a:outerShdw>
                </a:effectLst>
                <a:latin typeface="Corbel" panose="020B0503020204020204" pitchFamily="34" charset="0"/>
              </a:rPr>
              <a:t>Public </a:t>
            </a:r>
            <a:r>
              <a:rPr lang="en-GB" sz="1600" b="1" dirty="0">
                <a:effectLst>
                  <a:outerShdw blurRad="38100" dist="38100" dir="2700000" algn="tl">
                    <a:srgbClr val="000000">
                      <a:alpha val="43137"/>
                    </a:srgbClr>
                  </a:outerShdw>
                </a:effectLst>
                <a:latin typeface="Corbel" panose="020B0503020204020204" pitchFamily="34" charset="0"/>
              </a:rPr>
              <a:t>consultation on the fitness of EU legislation for maritime transport safety and efficiency</a:t>
            </a:r>
          </a:p>
          <a:p>
            <a:pPr marL="0" indent="177800">
              <a:spcBef>
                <a:spcPts val="0"/>
              </a:spcBef>
              <a:spcAft>
                <a:spcPts val="0"/>
              </a:spcAft>
              <a:buNone/>
            </a:pPr>
            <a:r>
              <a:rPr lang="el-GR" sz="1600" dirty="0">
                <a:latin typeface="Corbel" panose="020B0503020204020204" pitchFamily="34" charset="0"/>
              </a:rPr>
              <a:t>Περίοδος Διαβούλευσης</a:t>
            </a:r>
            <a:r>
              <a:rPr lang="en-GB" sz="1600" dirty="0">
                <a:latin typeface="Corbel" panose="020B0503020204020204" pitchFamily="34" charset="0"/>
              </a:rPr>
              <a:t>: 07.10.2016-08.01.2017</a:t>
            </a:r>
            <a:r>
              <a:rPr lang="fr-BE" sz="1600" dirty="0">
                <a:latin typeface="Corbel" panose="020B0503020204020204" pitchFamily="34" charset="0"/>
              </a:rPr>
              <a:t> </a:t>
            </a:r>
            <a:endParaRPr lang="en-GB" sz="1600" dirty="0">
              <a:latin typeface="Corbel" panose="020B0503020204020204" pitchFamily="34" charset="0"/>
            </a:endParaRPr>
          </a:p>
          <a:p>
            <a:pPr marL="0" indent="177800">
              <a:spcBef>
                <a:spcPts val="0"/>
              </a:spcBef>
              <a:spcAft>
                <a:spcPts val="0"/>
              </a:spcAft>
              <a:buNone/>
            </a:pPr>
            <a:r>
              <a:rPr lang="fr-BE" sz="1600" b="1" dirty="0">
                <a:solidFill>
                  <a:srgbClr val="FF0000"/>
                </a:solidFill>
                <a:effectLst>
                  <a:outerShdw blurRad="38100" dist="38100" dir="2700000" algn="tl">
                    <a:srgbClr val="000000">
                      <a:alpha val="43137"/>
                    </a:srgbClr>
                  </a:outerShdw>
                </a:effectLst>
                <a:latin typeface="Corbel" panose="020B0503020204020204" pitchFamily="34" charset="0"/>
              </a:rPr>
              <a:t>http://ec.europa.eu/transport/modes/maritime/consultations/2016-</a:t>
            </a:r>
            <a:r>
              <a:rPr lang="fr-BE" sz="1600" b="1" dirty="0" smtClean="0">
                <a:solidFill>
                  <a:srgbClr val="FF0000"/>
                </a:solidFill>
                <a:effectLst>
                  <a:outerShdw blurRad="38100" dist="38100" dir="2700000" algn="tl">
                    <a:srgbClr val="000000">
                      <a:alpha val="43137"/>
                    </a:srgbClr>
                  </a:outerShdw>
                </a:effectLst>
                <a:latin typeface="Corbel" panose="020B0503020204020204" pitchFamily="34" charset="0"/>
              </a:rPr>
              <a:t>refit_en_en</a:t>
            </a:r>
            <a:endParaRPr lang="el-GR" sz="1600" dirty="0" smtClean="0">
              <a:solidFill>
                <a:srgbClr val="FFFFFF"/>
              </a:solidFill>
              <a:latin typeface="Corbel" panose="020B0503020204020204" pitchFamily="34" charset="0"/>
            </a:endParaRPr>
          </a:p>
          <a:p>
            <a:pPr algn="just"/>
            <a:r>
              <a:rPr lang="el-GR" sz="1600" dirty="0" smtClean="0">
                <a:solidFill>
                  <a:srgbClr val="FFFFFF"/>
                </a:solidFill>
                <a:latin typeface="Corbel" panose="020B0503020204020204" pitchFamily="34" charset="0"/>
              </a:rPr>
              <a:t>Ανάπτυξη δεξιοτήτων μέσω ενισχυμένης και πιο διευρυμένης συνεργασίας εκπαιδευτικών ιδρυμάτων και ναυτιλιακής βιομηχανίας</a:t>
            </a:r>
          </a:p>
          <a:p>
            <a:pPr algn="just"/>
            <a:r>
              <a:rPr lang="el-GR" sz="1600" dirty="0" smtClean="0">
                <a:solidFill>
                  <a:srgbClr val="FFFFFF"/>
                </a:solidFill>
                <a:latin typeface="Corbel" panose="020B0503020204020204" pitchFamily="34" charset="0"/>
              </a:rPr>
              <a:t>Ενίσχυση κοινωνικού διαλόγου και δημιουργία κατάλληλων συνθηκών για ευκαιρίες εργοδότησης και επαγγελματικής σταδιοδρομίας στη ναυτιλιακή και λιμενική βιομηχανία</a:t>
            </a:r>
          </a:p>
        </p:txBody>
      </p:sp>
      <p:sp>
        <p:nvSpPr>
          <p:cNvPr id="7" name="Rectangle 6"/>
          <p:cNvSpPr txBox="1">
            <a:spLocks noChangeArrowheads="1"/>
          </p:cNvSpPr>
          <p:nvPr/>
        </p:nvSpPr>
        <p:spPr bwMode="gray">
          <a:xfrm>
            <a:off x="827584" y="2492896"/>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Προοπτική</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593583570"/>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l-GR" sz="2800"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sz="2800" b="1" dirty="0">
              <a:effectLst>
                <a:outerShdw blurRad="38100" dist="38100" dir="2700000" algn="tl">
                  <a:srgbClr val="000000">
                    <a:alpha val="43137"/>
                  </a:srgbClr>
                </a:outerShdw>
              </a:effectLst>
              <a:latin typeface="Corbel" panose="020B0503020204020204" pitchFamily="34" charset="0"/>
            </a:endParaRPr>
          </a:p>
          <a:p>
            <a:pPr algn="l"/>
            <a:endParaRPr lang="el-GR" sz="2200" b="1" dirty="0" smtClean="0">
              <a:effectLst>
                <a:outerShdw blurRad="38100" dist="38100" dir="2700000" algn="tl">
                  <a:srgbClr val="000000">
                    <a:alpha val="43137"/>
                  </a:srgbClr>
                </a:outerShdw>
              </a:effectLst>
              <a:latin typeface="Corbel" panose="020B0503020204020204" pitchFamily="34" charset="0"/>
            </a:endParaRPr>
          </a:p>
          <a:p>
            <a:pPr indent="271463" algn="l"/>
            <a:r>
              <a:rPr lang="el-GR" sz="2200" b="1" dirty="0" err="1" smtClean="0">
                <a:effectLst>
                  <a:outerShdw blurRad="38100" dist="38100" dir="2700000" algn="tl">
                    <a:srgbClr val="000000">
                      <a:alpha val="43137"/>
                    </a:srgbClr>
                  </a:outerShdw>
                </a:effectLst>
                <a:latin typeface="Corbel" panose="020B0503020204020204" pitchFamily="34" charset="0"/>
              </a:rPr>
              <a:t>Έκθεση</a:t>
            </a:r>
            <a:r>
              <a:rPr lang="el-GR" sz="2200" b="1" dirty="0" smtClean="0">
                <a:effectLst>
                  <a:outerShdw blurRad="38100" dist="38100" dir="2700000" algn="tl">
                    <a:srgbClr val="000000">
                      <a:alpha val="43137"/>
                    </a:srgbClr>
                  </a:outerShdw>
                </a:effectLst>
                <a:latin typeface="Corbel" panose="020B0503020204020204" pitchFamily="34" charset="0"/>
              </a:rPr>
              <a:t> Ανασκόπησης</a:t>
            </a:r>
            <a:endParaRPr lang="fr-BE" sz="2200" b="1" dirty="0">
              <a:effectLst>
                <a:outerShdw blurRad="38100" dist="38100" dir="2700000" algn="tl">
                  <a:srgbClr val="000000">
                    <a:alpha val="43137"/>
                  </a:srgbClr>
                </a:outerShdw>
              </a:effectLst>
              <a:latin typeface="Corbel" panose="020B0503020204020204" pitchFamily="34" charset="0"/>
            </a:endParaRPr>
          </a:p>
        </p:txBody>
      </p:sp>
      <p:sp>
        <p:nvSpPr>
          <p:cNvPr id="8" name="Rectangle 7"/>
          <p:cNvSpPr/>
          <p:nvPr/>
        </p:nvSpPr>
        <p:spPr>
          <a:xfrm>
            <a:off x="611560" y="2565192"/>
            <a:ext cx="7920880" cy="2015936"/>
          </a:xfrm>
          <a:prstGeom prst="rect">
            <a:avLst/>
          </a:prstGeom>
        </p:spPr>
        <p:txBody>
          <a:bodyPr wrap="square">
            <a:spAutoFit/>
          </a:bodyPr>
          <a:lstStyle/>
          <a:p>
            <a:endParaRPr lang="el-GR" sz="2500" dirty="0" smtClean="0">
              <a:latin typeface="Corbel"/>
              <a:cs typeface="Corbel"/>
            </a:endParaRPr>
          </a:p>
          <a:p>
            <a:r>
              <a:rPr lang="en-US" sz="2500" dirty="0" smtClean="0">
                <a:solidFill>
                  <a:srgbClr val="FF0000"/>
                </a:solidFill>
                <a:latin typeface="Corbel"/>
                <a:cs typeface="Corbel"/>
              </a:rPr>
              <a:t>http</a:t>
            </a:r>
            <a:r>
              <a:rPr lang="en-US" sz="2500" dirty="0">
                <a:solidFill>
                  <a:srgbClr val="FF0000"/>
                </a:solidFill>
                <a:latin typeface="Corbel"/>
                <a:cs typeface="Corbel"/>
              </a:rPr>
              <a:t>://ec.europa.eu/transport/modes/maritime/news/2016-10-03-commission-publishes-state-play-eu-maritime-transport-</a:t>
            </a:r>
            <a:r>
              <a:rPr lang="en-US" sz="2500" dirty="0" smtClean="0">
                <a:solidFill>
                  <a:srgbClr val="FF0000"/>
                </a:solidFill>
                <a:latin typeface="Corbel"/>
                <a:cs typeface="Corbel"/>
              </a:rPr>
              <a:t>strategy_en</a:t>
            </a:r>
          </a:p>
          <a:p>
            <a:endParaRPr lang="en-US" sz="2500" dirty="0">
              <a:latin typeface="Corbel"/>
              <a:cs typeface="Corbel"/>
            </a:endParaRPr>
          </a:p>
        </p:txBody>
      </p:sp>
    </p:spTree>
    <p:extLst>
      <p:ext uri="{BB962C8B-B14F-4D97-AF65-F5344CB8AC3E}">
        <p14:creationId xmlns:p14="http://schemas.microsoft.com/office/powerpoint/2010/main" val="37196811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95536" y="2564904"/>
            <a:ext cx="8353424" cy="324222"/>
          </a:xfrm>
        </p:spPr>
        <p:txBody>
          <a:bodyPr/>
          <a:lstStyle/>
          <a:p>
            <a:r>
              <a:rPr lang="el-GR" sz="3200" b="1" dirty="0" smtClean="0">
                <a:effectLst>
                  <a:outerShdw blurRad="38100" dist="38100" dir="2700000" algn="tl">
                    <a:srgbClr val="000000">
                      <a:alpha val="43137"/>
                    </a:srgbClr>
                  </a:outerShdw>
                </a:effectLst>
                <a:latin typeface="Corbel" panose="020B0503020204020204" pitchFamily="34" charset="0"/>
              </a:rPr>
              <a:t>Ευχαριστώ!</a:t>
            </a:r>
            <a:endParaRPr lang="en-GB" sz="3200" b="1" dirty="0" smtClean="0">
              <a:effectLst>
                <a:outerShdw blurRad="38100" dist="38100" dir="2700000" algn="tl">
                  <a:srgbClr val="000000">
                    <a:alpha val="43137"/>
                  </a:srgbClr>
                </a:outerShdw>
              </a:effectLst>
              <a:latin typeface="Corbel" panose="020B0503020204020204" pitchFamily="34" charset="0"/>
            </a:endParaRPr>
          </a:p>
          <a:p>
            <a:endParaRPr lang="en-GB" sz="3200" b="1" dirty="0">
              <a:effectLst>
                <a:outerShdw blurRad="38100" dist="38100" dir="2700000" algn="tl">
                  <a:srgbClr val="000000">
                    <a:alpha val="43137"/>
                  </a:srgbClr>
                </a:outerShdw>
              </a:effectLst>
              <a:latin typeface="Corbel" panose="020B0503020204020204" pitchFamily="34" charset="0"/>
            </a:endParaRPr>
          </a:p>
          <a:p>
            <a:endParaRPr lang="el-GR" sz="3200" b="1" dirty="0" smtClean="0">
              <a:effectLst>
                <a:outerShdw blurRad="38100" dist="38100" dir="2700000" algn="tl">
                  <a:srgbClr val="000000">
                    <a:alpha val="43137"/>
                  </a:srgbClr>
                </a:outerShdw>
              </a:effectLst>
              <a:latin typeface="Corbel" panose="020B0503020204020204" pitchFamily="34" charset="0"/>
            </a:endParaRPr>
          </a:p>
          <a:p>
            <a:endParaRPr lang="el-GR" sz="3200" b="1" dirty="0">
              <a:effectLst>
                <a:outerShdw blurRad="38100" dist="38100" dir="2700000" algn="tl">
                  <a:srgbClr val="000000">
                    <a:alpha val="43137"/>
                  </a:srgbClr>
                </a:outerShdw>
              </a:effectLst>
              <a:latin typeface="Corbel" panose="020B0503020204020204" pitchFamily="34" charset="0"/>
            </a:endParaRPr>
          </a:p>
          <a:p>
            <a:endParaRPr lang="en-GB" sz="3200" b="1" dirty="0">
              <a:effectLst>
                <a:outerShdw blurRad="38100" dist="38100" dir="2700000" algn="tl">
                  <a:srgbClr val="000000">
                    <a:alpha val="43137"/>
                  </a:srgbClr>
                </a:outerShdw>
              </a:effectLst>
              <a:latin typeface="Corbel" panose="020B0503020204020204" pitchFamily="34" charset="0"/>
            </a:endParaRPr>
          </a:p>
        </p:txBody>
      </p:sp>
      <p:sp>
        <p:nvSpPr>
          <p:cNvPr id="6" name="Text Placeholder 1"/>
          <p:cNvSpPr txBox="1">
            <a:spLocks/>
          </p:cNvSpPr>
          <p:nvPr/>
        </p:nvSpPr>
        <p:spPr bwMode="gray">
          <a:xfrm>
            <a:off x="539056" y="3392810"/>
            <a:ext cx="8353424" cy="32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0" indent="0" algn="ctr" rtl="0" eaLnBrk="0" fontAlgn="base" hangingPunct="0">
              <a:spcBef>
                <a:spcPct val="20000"/>
              </a:spcBef>
              <a:spcAft>
                <a:spcPct val="0"/>
              </a:spcAft>
              <a:buClr>
                <a:schemeClr val="tx2"/>
              </a:buClr>
              <a:buNone/>
              <a:defRPr lang="nl-BE" sz="1400" b="0" kern="1200" dirty="0">
                <a:solidFill>
                  <a:schemeClr val="bg2"/>
                </a:solidFill>
                <a:latin typeface="+mj-lt"/>
                <a:ea typeface="+mj-ea"/>
                <a:cs typeface="+mj-cs"/>
              </a:defRPr>
            </a:lvl1pPr>
            <a:lvl2pPr marL="873125" indent="-415925" algn="l" rtl="0" eaLnBrk="0" fontAlgn="base" hangingPunct="0">
              <a:spcBef>
                <a:spcPct val="20000"/>
              </a:spcBef>
              <a:spcAft>
                <a:spcPct val="0"/>
              </a:spcAft>
              <a:buClr>
                <a:schemeClr val="tx2"/>
              </a:buClr>
              <a:buChar char="•"/>
              <a:defRPr sz="2400" kern="1200">
                <a:solidFill>
                  <a:schemeClr val="tx2"/>
                </a:solidFill>
                <a:latin typeface="+mn-lt"/>
                <a:ea typeface="+mn-ea"/>
                <a:cs typeface="+mn-cs"/>
              </a:defRPr>
            </a:lvl2pPr>
            <a:lvl3pPr marL="1301750" indent="-228600" algn="l" rtl="0" eaLnBrk="0" fontAlgn="base" hangingPunct="0">
              <a:spcBef>
                <a:spcPct val="20000"/>
              </a:spcBef>
              <a:spcAft>
                <a:spcPct val="0"/>
              </a:spcAft>
              <a:defRPr sz="1400" kern="1200">
                <a:solidFill>
                  <a:schemeClr val="tx2"/>
                </a:solidFill>
                <a:latin typeface="+mn-lt"/>
                <a:ea typeface="+mn-ea"/>
                <a:cs typeface="+mn-cs"/>
              </a:defRPr>
            </a:lvl3pPr>
            <a:lvl4pPr marL="1654175" indent="-173038"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2016125" indent="-182563" algn="l" rtl="0" fontAlgn="base">
              <a:spcBef>
                <a:spcPct val="20000"/>
              </a:spcBef>
              <a:spcAft>
                <a:spcPct val="0"/>
              </a:spcAft>
              <a:buClr>
                <a:schemeClr val="hlink"/>
              </a:buClr>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smtClean="0">
                <a:solidFill>
                  <a:srgbClr val="FF0000"/>
                </a:solidFill>
                <a:effectLst>
                  <a:outerShdw blurRad="38100" dist="38100" dir="2700000" algn="tl">
                    <a:srgbClr val="000000">
                      <a:alpha val="43137"/>
                    </a:srgbClr>
                  </a:outerShdw>
                </a:effectLst>
                <a:latin typeface="Corbel" panose="020B0503020204020204" pitchFamily="34" charset="0"/>
              </a:rPr>
              <a:t>vassilios.demetriades@ec.europa.eu</a:t>
            </a:r>
          </a:p>
          <a:p>
            <a:endParaRPr lang="en-GB" sz="2000" b="1" dirty="0" smtClean="0">
              <a:solidFill>
                <a:srgbClr val="FF0000"/>
              </a:solidFill>
              <a:effectLst>
                <a:outerShdw blurRad="38100" dist="38100" dir="2700000" algn="tl">
                  <a:srgbClr val="000000">
                    <a:alpha val="43137"/>
                  </a:srgbClr>
                </a:outerShdw>
              </a:effectLst>
              <a:latin typeface="Corbel" panose="020B0503020204020204" pitchFamily="34" charset="0"/>
            </a:endParaRPr>
          </a:p>
          <a:p>
            <a:endParaRPr lang="en-GB" sz="2000" b="1" dirty="0" smtClean="0">
              <a:solidFill>
                <a:srgbClr val="FF0000"/>
              </a:solidFill>
              <a:effectLst>
                <a:outerShdw blurRad="38100" dist="38100" dir="2700000" algn="tl">
                  <a:srgbClr val="000000">
                    <a:alpha val="43137"/>
                  </a:srgbClr>
                </a:outerShdw>
              </a:effectLst>
              <a:latin typeface="Corbel" panose="020B0503020204020204" pitchFamily="34" charset="0"/>
            </a:endParaRPr>
          </a:p>
          <a:p>
            <a:endParaRPr lang="el-GR" sz="2000" b="1" dirty="0" smtClean="0">
              <a:solidFill>
                <a:srgbClr val="FF0000"/>
              </a:solidFill>
              <a:effectLst>
                <a:outerShdw blurRad="38100" dist="38100" dir="2700000" algn="tl">
                  <a:srgbClr val="000000">
                    <a:alpha val="43137"/>
                  </a:srgbClr>
                </a:outerShdw>
              </a:effectLst>
              <a:latin typeface="Corbel" panose="020B0503020204020204" pitchFamily="34" charset="0"/>
            </a:endParaRPr>
          </a:p>
          <a:p>
            <a:endParaRPr lang="el-GR" sz="2000" b="1" dirty="0" smtClean="0">
              <a:solidFill>
                <a:srgbClr val="FF0000"/>
              </a:solidFill>
              <a:effectLst>
                <a:outerShdw blurRad="38100" dist="38100" dir="2700000" algn="tl">
                  <a:srgbClr val="000000">
                    <a:alpha val="43137"/>
                  </a:srgbClr>
                </a:outerShdw>
              </a:effectLst>
              <a:latin typeface="Corbel" panose="020B0503020204020204" pitchFamily="34" charset="0"/>
            </a:endParaRPr>
          </a:p>
          <a:p>
            <a:endParaRPr lang="en-GB" sz="2000" b="1" dirty="0">
              <a:solidFill>
                <a:srgbClr val="FF0000"/>
              </a:solidFill>
              <a:effectLst>
                <a:outerShdw blurRad="38100" dist="38100" dir="2700000" algn="tl">
                  <a:srgbClr val="000000">
                    <a:alpha val="43137"/>
                  </a:srgbClr>
                </a:outerShdw>
              </a:effectLst>
              <a:latin typeface="Corbel" panose="020B0503020204020204" pitchFamily="34" charset="0"/>
            </a:endParaRPr>
          </a:p>
        </p:txBody>
      </p:sp>
      <p:pic>
        <p:nvPicPr>
          <p:cNvPr id="3" name="Picture 2"/>
          <p:cNvPicPr>
            <a:picLocks noChangeAspect="1"/>
          </p:cNvPicPr>
          <p:nvPr/>
        </p:nvPicPr>
        <p:blipFill rotWithShape="1">
          <a:blip r:embed="rId3"/>
          <a:srcRect b="51679"/>
          <a:stretch/>
        </p:blipFill>
        <p:spPr>
          <a:xfrm>
            <a:off x="2164784" y="4221088"/>
            <a:ext cx="2407216" cy="14829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3"/>
          <a:srcRect t="51593"/>
          <a:stretch/>
        </p:blipFill>
        <p:spPr>
          <a:xfrm>
            <a:off x="4644008" y="4221088"/>
            <a:ext cx="2407216" cy="14855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176433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556792"/>
            <a:ext cx="7200900" cy="431800"/>
          </a:xfrm>
        </p:spPr>
        <p:txBody>
          <a:bodyPr/>
          <a:lstStyle/>
          <a:p>
            <a:pPr algn="ctr"/>
            <a:r>
              <a:rPr lang="el-GR" sz="32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David" panose="020E0502060401010101" pitchFamily="34" charset="-79"/>
              </a:rPr>
              <a:t>3Π</a:t>
            </a:r>
            <a:r>
              <a:rPr lang="en-US" sz="3000"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a:t>
            </a:r>
            <a:r>
              <a:rPr lang="el-GR" i="1"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cs typeface="David" panose="020E0502060401010101" pitchFamily="34" charset="-79"/>
              </a:rPr>
              <a:t> </a:t>
            </a:r>
            <a:r>
              <a:rPr lang="el-G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Π</a:t>
            </a:r>
            <a:r>
              <a:rPr lang="el-GR"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ραγματικότητες-</a:t>
            </a:r>
            <a:r>
              <a:rPr lang="el-G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Π</a:t>
            </a:r>
            <a:r>
              <a:rPr lang="el-GR"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ροκλήσεις-</a:t>
            </a:r>
            <a:r>
              <a:rPr lang="el-GR"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Π</a:t>
            </a:r>
            <a:r>
              <a:rPr lang="el-GR"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rbel"/>
                <a:cs typeface="Corbel"/>
              </a:rPr>
              <a:t>ροοπτικές</a:t>
            </a:r>
            <a:endParaRPr lang="en-GB" dirty="0">
              <a:ln w="12700">
                <a:solidFill>
                  <a:schemeClr val="tx2">
                    <a:satMod val="155000"/>
                  </a:schemeClr>
                </a:solidFill>
                <a:prstDash val="solid"/>
              </a:ln>
              <a:solidFill>
                <a:schemeClr val="bg2">
                  <a:tint val="85000"/>
                  <a:satMod val="155000"/>
                </a:schemeClr>
              </a:solidFill>
              <a:effectLst>
                <a:glow rad="228600">
                  <a:schemeClr val="accent1">
                    <a:satMod val="175000"/>
                    <a:alpha val="40000"/>
                  </a:schemeClr>
                </a:glow>
                <a:outerShdw blurRad="41275" dist="20320" dir="1800000" algn="tl" rotWithShape="0">
                  <a:srgbClr val="000000">
                    <a:alpha val="40000"/>
                  </a:srgbClr>
                </a:outerShdw>
              </a:effectLst>
              <a:latin typeface="Corbel"/>
              <a:cs typeface="Corbel"/>
            </a:endParaRPr>
          </a:p>
        </p:txBody>
      </p:sp>
      <p:sp>
        <p:nvSpPr>
          <p:cNvPr id="8" name="Content Placeholder 7"/>
          <p:cNvSpPr>
            <a:spLocks noGrp="1"/>
          </p:cNvSpPr>
          <p:nvPr>
            <p:ph idx="1"/>
          </p:nvPr>
        </p:nvSpPr>
        <p:spPr>
          <a:xfrm>
            <a:off x="611560" y="2420888"/>
            <a:ext cx="8208912" cy="3373350"/>
          </a:xfrm>
          <a:prstGeom prst="cloud">
            <a:avLst/>
          </a:prstGeom>
          <a:solidFill>
            <a:schemeClr val="bg1"/>
          </a:solidFill>
          <a:effectLst>
            <a:glow rad="228600">
              <a:schemeClr val="accent5">
                <a:satMod val="175000"/>
                <a:alpha val="40000"/>
              </a:schemeClr>
            </a:glow>
          </a:effectLst>
        </p:spPr>
        <p:txBody>
          <a:bodyPr>
            <a:normAutofit fontScale="77500" lnSpcReduction="20000"/>
          </a:bodyPr>
          <a:lstStyle/>
          <a:p>
            <a:pPr marL="0" indent="0">
              <a:buNone/>
            </a:pPr>
            <a:r>
              <a:rPr lang="el-GR" sz="1800" b="1" dirty="0" smtClean="0">
                <a:solidFill>
                  <a:schemeClr val="tx1"/>
                </a:solidFill>
                <a:effectLst>
                  <a:glow rad="228600">
                    <a:schemeClr val="accent1">
                      <a:satMod val="175000"/>
                      <a:alpha val="40000"/>
                    </a:schemeClr>
                  </a:glow>
                </a:effectLst>
                <a:latin typeface="Corbel"/>
                <a:cs typeface="Corbel"/>
              </a:rPr>
              <a:t>Οικονομική Κρίση</a:t>
            </a:r>
            <a:r>
              <a:rPr lang="el-GR" sz="1600" b="1" dirty="0">
                <a:solidFill>
                  <a:schemeClr val="tx1"/>
                </a:solidFill>
                <a:effectLst>
                  <a:glow rad="228600">
                    <a:schemeClr val="accent1">
                      <a:satMod val="175000"/>
                      <a:alpha val="40000"/>
                    </a:schemeClr>
                  </a:glow>
                </a:effectLst>
                <a:latin typeface="Corbel"/>
                <a:cs typeface="Corbel"/>
              </a:rPr>
              <a:t>	</a:t>
            </a:r>
            <a:r>
              <a:rPr lang="en-US"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Μειωμένοι Ναύλοι</a:t>
            </a:r>
            <a:r>
              <a:rPr lang="en-US" sz="1600" b="1" dirty="0" smtClean="0">
                <a:solidFill>
                  <a:schemeClr val="tx1"/>
                </a:solidFill>
                <a:effectLst>
                  <a:glow rad="228600">
                    <a:schemeClr val="accent1">
                      <a:satMod val="175000"/>
                      <a:alpha val="40000"/>
                    </a:schemeClr>
                  </a:glow>
                </a:effectLst>
                <a:latin typeface="Corbel"/>
                <a:cs typeface="Corbel"/>
              </a:rPr>
              <a:t>	</a:t>
            </a:r>
          </a:p>
          <a:p>
            <a:pPr marL="0" indent="0">
              <a:buNone/>
            </a:pPr>
            <a:r>
              <a:rPr lang="el-GR"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Περιβαλλοντικές Προκλήσεις</a:t>
            </a:r>
            <a:r>
              <a:rPr lang="el-GR" sz="1600" b="1" dirty="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Ανταγωνισμός</a:t>
            </a:r>
            <a:endParaRPr lang="en-US" sz="1800" b="1" dirty="0">
              <a:solidFill>
                <a:schemeClr val="tx1"/>
              </a:solidFill>
              <a:effectLst>
                <a:glow rad="228600">
                  <a:schemeClr val="accent1">
                    <a:satMod val="175000"/>
                    <a:alpha val="40000"/>
                  </a:schemeClr>
                </a:glow>
              </a:effectLst>
              <a:latin typeface="Corbel"/>
              <a:cs typeface="Corbel"/>
            </a:endParaRPr>
          </a:p>
          <a:p>
            <a:pPr marL="0" indent="0">
              <a:buNone/>
            </a:pPr>
            <a:r>
              <a:rPr lang="en-US" sz="18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Νέες Τεχνολογίες</a:t>
            </a:r>
            <a:r>
              <a:rPr lang="el-GR" sz="1600" b="1" dirty="0" smtClean="0">
                <a:solidFill>
                  <a:schemeClr val="tx1"/>
                </a:solidFill>
                <a:effectLst>
                  <a:glow rad="228600">
                    <a:schemeClr val="accent1">
                      <a:satMod val="175000"/>
                      <a:alpha val="40000"/>
                    </a:schemeClr>
                  </a:glow>
                </a:effectLst>
                <a:latin typeface="Corbel"/>
                <a:cs typeface="Corbel"/>
              </a:rPr>
              <a:t>	</a:t>
            </a:r>
            <a:r>
              <a:rPr lang="en-US"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Εξειδίκευση/Δεξιότητες</a:t>
            </a:r>
          </a:p>
          <a:p>
            <a:pPr marL="0" indent="0">
              <a:buNone/>
            </a:pPr>
            <a:r>
              <a:rPr lang="en-US" sz="18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Πλεόνασμα Χωρητικότητας</a:t>
            </a:r>
            <a:r>
              <a:rPr lang="el-GR" sz="1600" b="1" dirty="0" smtClean="0">
                <a:solidFill>
                  <a:schemeClr val="tx1"/>
                </a:solidFill>
                <a:effectLst>
                  <a:glow rad="228600">
                    <a:schemeClr val="accent1">
                      <a:satMod val="175000"/>
                      <a:alpha val="40000"/>
                    </a:schemeClr>
                  </a:glow>
                </a:effectLst>
                <a:latin typeface="Corbel"/>
                <a:cs typeface="Corbel"/>
              </a:rPr>
              <a:t>	</a:t>
            </a:r>
            <a:r>
              <a:rPr lang="en-US"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Τεράστια Πλοία</a:t>
            </a:r>
          </a:p>
          <a:p>
            <a:pPr marL="0" indent="0">
              <a:buNone/>
            </a:pPr>
            <a:r>
              <a:rPr lang="en-US"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Υποδομές</a:t>
            </a:r>
            <a:r>
              <a:rPr lang="el-GR" sz="1600" b="1" dirty="0" smtClean="0">
                <a:solidFill>
                  <a:schemeClr val="tx1"/>
                </a:solidFill>
                <a:effectLst>
                  <a:glow rad="228600">
                    <a:schemeClr val="accent1">
                      <a:satMod val="175000"/>
                      <a:alpha val="40000"/>
                    </a:schemeClr>
                  </a:glow>
                </a:effectLst>
                <a:latin typeface="Corbel"/>
                <a:cs typeface="Corbel"/>
              </a:rPr>
              <a:t>	</a:t>
            </a:r>
            <a:r>
              <a:rPr lang="el-GR" sz="1800" b="1" dirty="0" smtClean="0">
                <a:solidFill>
                  <a:schemeClr val="tx1"/>
                </a:solidFill>
                <a:effectLst>
                  <a:glow rad="228600">
                    <a:schemeClr val="accent1">
                      <a:satMod val="175000"/>
                      <a:alpha val="40000"/>
                    </a:schemeClr>
                  </a:glow>
                </a:effectLst>
                <a:latin typeface="Corbel"/>
                <a:cs typeface="Corbel"/>
              </a:rPr>
              <a:t>Εναλλακτικά Καύσιμα </a:t>
            </a:r>
          </a:p>
          <a:p>
            <a:pPr marL="0" indent="0">
              <a:buNone/>
            </a:pPr>
            <a:endParaRPr lang="en-US" sz="1600" b="1" dirty="0">
              <a:solidFill>
                <a:schemeClr val="tx1"/>
              </a:solidFill>
              <a:effectLst>
                <a:glow rad="228600">
                  <a:schemeClr val="accent1">
                    <a:satMod val="175000"/>
                    <a:alpha val="40000"/>
                  </a:schemeClr>
                </a:glow>
              </a:effectLst>
              <a:latin typeface="Corbel"/>
              <a:cs typeface="Corbel"/>
            </a:endParaRPr>
          </a:p>
        </p:txBody>
      </p:sp>
    </p:spTree>
    <p:extLst>
      <p:ext uri="{BB962C8B-B14F-4D97-AF65-F5344CB8AC3E}">
        <p14:creationId xmlns:p14="http://schemas.microsoft.com/office/powerpoint/2010/main" val="3156304118"/>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00" y="1629048"/>
            <a:ext cx="7200900" cy="431800"/>
          </a:xfrm>
        </p:spPr>
        <p:txBody>
          <a:bodyPr/>
          <a:lstStyle/>
          <a:p>
            <a:pPr algn="ctr"/>
            <a:r>
              <a:rPr lang="el-GR" dirty="0" smtClean="0">
                <a:effectLst>
                  <a:outerShdw blurRad="38100" dist="38100" dir="2700000" algn="tl">
                    <a:srgbClr val="000000">
                      <a:alpha val="43137"/>
                    </a:srgbClr>
                  </a:outerShdw>
                </a:effectLst>
                <a:latin typeface="Corbel" panose="020B0503020204020204" pitchFamily="34" charset="0"/>
                <a:cs typeface="David" panose="020E0502060401010101" pitchFamily="34" charset="-79"/>
              </a:rPr>
              <a:t>Πολιτική της ΕΕ για τις Θαλάσσιες Μεταφορές</a:t>
            </a:r>
            <a:r>
              <a:rPr lang="en-GB" sz="2000" dirty="0">
                <a:effectLst>
                  <a:outerShdw blurRad="38100" dist="38100" dir="2700000" algn="tl">
                    <a:srgbClr val="000000">
                      <a:alpha val="43137"/>
                    </a:srgbClr>
                  </a:outerShdw>
                </a:effectLst>
                <a:latin typeface="Corbel" panose="020B0503020204020204" pitchFamily="34" charset="0"/>
                <a:cs typeface="David" panose="020E0502060401010101" pitchFamily="34" charset="-79"/>
              </a:rPr>
              <a:t/>
            </a:r>
            <a:br>
              <a:rPr lang="en-GB" sz="2000" dirty="0">
                <a:effectLst>
                  <a:outerShdw blurRad="38100" dist="38100" dir="2700000" algn="tl">
                    <a:srgbClr val="000000">
                      <a:alpha val="43137"/>
                    </a:srgbClr>
                  </a:outerShdw>
                </a:effectLst>
                <a:latin typeface="Corbel" panose="020B0503020204020204" pitchFamily="34" charset="0"/>
                <a:cs typeface="David" panose="020E0502060401010101" pitchFamily="34" charset="-79"/>
              </a:rPr>
            </a:br>
            <a:endParaRPr lang="en-GB" dirty="0"/>
          </a:p>
        </p:txBody>
      </p:sp>
      <p:graphicFrame>
        <p:nvGraphicFramePr>
          <p:cNvPr id="3" name="Diagram 2"/>
          <p:cNvGraphicFramePr/>
          <p:nvPr>
            <p:extLst>
              <p:ext uri="{D42A27DB-BD31-4B8C-83A1-F6EECF244321}">
                <p14:modId xmlns:p14="http://schemas.microsoft.com/office/powerpoint/2010/main" val="2785651048"/>
              </p:ext>
            </p:extLst>
          </p:nvPr>
        </p:nvGraphicFramePr>
        <p:xfrm>
          <a:off x="1644352" y="188528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258185"/>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effectLst>
                  <a:outerShdw blurRad="38100" dist="38100" dir="2700000" algn="tl">
                    <a:srgbClr val="000000">
                      <a:alpha val="43137"/>
                    </a:srgbClr>
                  </a:outerShdw>
                </a:effectLst>
                <a:latin typeface="Corbel" panose="020B0503020204020204" pitchFamily="34" charset="0"/>
              </a:rPr>
              <a:t>Έκθεση Ανασκόπησης  - Στόχοι</a:t>
            </a:r>
            <a:endParaRPr lang="fr-FR" altLang="fr-FR" dirty="0">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2636912"/>
            <a:ext cx="7776864" cy="1501143"/>
          </a:xfrm>
        </p:spPr>
        <p:txBody>
          <a:bodyPr/>
          <a:lstStyle/>
          <a:p>
            <a:pPr algn="just"/>
            <a:r>
              <a:rPr lang="el-GR" sz="1800" dirty="0" smtClean="0">
                <a:latin typeface="Corbel" panose="020B0503020204020204" pitchFamily="34" charset="0"/>
              </a:rPr>
              <a:t>Εκσυγχρονισμός (</a:t>
            </a:r>
            <a:r>
              <a:rPr lang="en-GB" sz="1800" dirty="0" smtClean="0">
                <a:latin typeface="Corbel" panose="020B0503020204020204" pitchFamily="34" charset="0"/>
              </a:rPr>
              <a:t>modernisation)</a:t>
            </a:r>
            <a:endParaRPr lang="el-GR" sz="1800" dirty="0" smtClean="0">
              <a:latin typeface="Corbel" panose="020B0503020204020204" pitchFamily="34" charset="0"/>
            </a:endParaRPr>
          </a:p>
          <a:p>
            <a:pPr algn="just"/>
            <a:r>
              <a:rPr lang="en-US" sz="1800" dirty="0">
                <a:latin typeface="Corbel" panose="020B0503020204020204" pitchFamily="34" charset="0"/>
              </a:rPr>
              <a:t>N</a:t>
            </a:r>
            <a:r>
              <a:rPr lang="el-GR" sz="1800" dirty="0" smtClean="0">
                <a:latin typeface="Corbel" panose="020B0503020204020204" pitchFamily="34" charset="0"/>
              </a:rPr>
              <a:t>ομοθετικό πλαίσιο που να ανταποκρίνεται στον προβλεπόμενο σκοπό (</a:t>
            </a:r>
            <a:r>
              <a:rPr lang="en-GB" sz="1800" dirty="0" smtClean="0">
                <a:latin typeface="Corbel" panose="020B0503020204020204" pitchFamily="34" charset="0"/>
              </a:rPr>
              <a:t>fit for purpose)</a:t>
            </a:r>
            <a:endParaRPr lang="el-GR" sz="1800" dirty="0" smtClean="0">
              <a:latin typeface="Corbel" panose="020B0503020204020204" pitchFamily="34" charset="0"/>
            </a:endParaRPr>
          </a:p>
          <a:p>
            <a:pPr algn="just"/>
            <a:r>
              <a:rPr lang="el-GR" sz="1800" dirty="0" smtClean="0">
                <a:latin typeface="Corbel" panose="020B0503020204020204" pitchFamily="34" charset="0"/>
              </a:rPr>
              <a:t>Αύξηση της </a:t>
            </a:r>
            <a:r>
              <a:rPr lang="el-GR" sz="1800" b="1" dirty="0" smtClean="0">
                <a:effectLst>
                  <a:outerShdw blurRad="38100" dist="38100" dir="2700000" algn="tl">
                    <a:srgbClr val="000000">
                      <a:alpha val="43137"/>
                    </a:srgbClr>
                  </a:outerShdw>
                </a:effectLst>
                <a:latin typeface="Corbel" panose="020B0503020204020204" pitchFamily="34" charset="0"/>
              </a:rPr>
              <a:t>αποτελεσματικότητας</a:t>
            </a:r>
            <a:r>
              <a:rPr lang="el-GR" sz="1800" dirty="0" smtClean="0">
                <a:latin typeface="Corbel" panose="020B0503020204020204" pitchFamily="34" charset="0"/>
              </a:rPr>
              <a:t> και της </a:t>
            </a:r>
            <a:r>
              <a:rPr lang="el-GR" sz="1800" b="1" dirty="0" smtClean="0">
                <a:effectLst>
                  <a:outerShdw blurRad="38100" dist="38100" dir="2700000" algn="tl">
                    <a:srgbClr val="000000">
                      <a:alpha val="43137"/>
                    </a:srgbClr>
                  </a:outerShdw>
                </a:effectLst>
                <a:latin typeface="Corbel" panose="020B0503020204020204" pitchFamily="34" charset="0"/>
              </a:rPr>
              <a:t>ανταγωνιστικότητας</a:t>
            </a:r>
            <a:r>
              <a:rPr lang="el-GR" sz="1800" dirty="0" smtClean="0">
                <a:latin typeface="Corbel" panose="020B0503020204020204" pitchFamily="34" charset="0"/>
              </a:rPr>
              <a:t> των θαλάσσιων μεταφορών στην ΕΕ και της πλήρης αξιοποίησης του τομέα για περαιτέρω </a:t>
            </a:r>
            <a:r>
              <a:rPr lang="el-GR" sz="1800" b="1" dirty="0" smtClean="0">
                <a:effectLst>
                  <a:outerShdw blurRad="38100" dist="38100" dir="2700000" algn="tl">
                    <a:srgbClr val="000000">
                      <a:alpha val="43137"/>
                    </a:srgbClr>
                  </a:outerShdw>
                </a:effectLst>
                <a:latin typeface="Corbel" panose="020B0503020204020204" pitchFamily="34" charset="0"/>
              </a:rPr>
              <a:t>ανάπτυξη</a:t>
            </a:r>
            <a:r>
              <a:rPr lang="el-GR" sz="1800" dirty="0" smtClean="0">
                <a:latin typeface="Corbel" panose="020B0503020204020204" pitchFamily="34" charset="0"/>
              </a:rPr>
              <a:t> και </a:t>
            </a:r>
            <a:r>
              <a:rPr lang="el-GR" sz="1800" b="1" dirty="0" smtClean="0">
                <a:effectLst>
                  <a:outerShdw blurRad="38100" dist="38100" dir="2700000" algn="tl">
                    <a:srgbClr val="000000">
                      <a:alpha val="43137"/>
                    </a:srgbClr>
                  </a:outerShdw>
                </a:effectLst>
                <a:latin typeface="Corbel" panose="020B0503020204020204" pitchFamily="34" charset="0"/>
              </a:rPr>
              <a:t>απασχόληση</a:t>
            </a:r>
            <a:r>
              <a:rPr lang="el-GR" sz="1800" dirty="0" smtClean="0">
                <a:latin typeface="Corbel" panose="020B0503020204020204" pitchFamily="34" charset="0"/>
              </a:rPr>
              <a:t>. </a:t>
            </a:r>
          </a:p>
          <a:p>
            <a:pPr marL="0" indent="0" algn="just">
              <a:buNone/>
            </a:pPr>
            <a:endParaRPr lang="el-GR" sz="1800" dirty="0" smtClean="0">
              <a:latin typeface="Corbel" panose="020B0503020204020204" pitchFamily="34" charset="0"/>
            </a:endParaRPr>
          </a:p>
          <a:p>
            <a:pPr marL="0" indent="0" algn="just">
              <a:buNone/>
            </a:pPr>
            <a:endParaRPr lang="en-GB" sz="1800" dirty="0">
              <a:latin typeface="Corbel" panose="020B0503020204020204" pitchFamily="34" charset="0"/>
            </a:endParaRPr>
          </a:p>
        </p:txBody>
      </p:sp>
    </p:spTree>
    <p:extLst>
      <p:ext uri="{BB962C8B-B14F-4D97-AF65-F5344CB8AC3E}">
        <p14:creationId xmlns:p14="http://schemas.microsoft.com/office/powerpoint/2010/main" val="359210707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539552" y="1897672"/>
            <a:ext cx="7777161" cy="431800"/>
          </a:xfrm>
        </p:spPr>
        <p:txBody>
          <a:bodyPr/>
          <a:lstStyle/>
          <a:p>
            <a:pPr algn="ctr"/>
            <a:r>
              <a:rPr lang="el-GR" altLang="fr-FR" dirty="0" smtClean="0">
                <a:effectLst>
                  <a:outerShdw blurRad="38100" dist="38100" dir="2700000" algn="tl">
                    <a:srgbClr val="000000">
                      <a:alpha val="43137"/>
                    </a:srgbClr>
                  </a:outerShdw>
                </a:effectLst>
                <a:latin typeface="Corbel" panose="020B0503020204020204" pitchFamily="34" charset="0"/>
              </a:rPr>
              <a:t>Έκθεση Ανασκόπησης</a:t>
            </a:r>
            <a:r>
              <a:rPr lang="en-GB" altLang="fr-FR" dirty="0" smtClean="0">
                <a:effectLst>
                  <a:outerShdw blurRad="38100" dist="38100" dir="2700000" algn="tl">
                    <a:srgbClr val="000000">
                      <a:alpha val="43137"/>
                    </a:srgbClr>
                  </a:outerShdw>
                </a:effectLst>
                <a:latin typeface="Corbel" panose="020B0503020204020204" pitchFamily="34" charset="0"/>
              </a:rPr>
              <a:t> – </a:t>
            </a:r>
            <a:r>
              <a:rPr lang="el-GR" altLang="fr-FR" dirty="0" smtClean="0">
                <a:effectLst>
                  <a:outerShdw blurRad="38100" dist="38100" dir="2700000" algn="tl">
                    <a:srgbClr val="000000">
                      <a:alpha val="43137"/>
                    </a:srgbClr>
                  </a:outerShdw>
                </a:effectLst>
                <a:latin typeface="Corbel" panose="020B0503020204020204" pitchFamily="34" charset="0"/>
              </a:rPr>
              <a:t>Τομείς Προτεραιότητας</a:t>
            </a:r>
            <a:endParaRPr lang="fr-FR" altLang="fr-FR" dirty="0">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72741518"/>
              </p:ext>
            </p:extLst>
          </p:nvPr>
        </p:nvGraphicFramePr>
        <p:xfrm>
          <a:off x="971600" y="2492896"/>
          <a:ext cx="6624736" cy="3373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741634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000090"/>
                </a:solidFill>
                <a:effectLst>
                  <a:outerShdw blurRad="38100" dist="38100" dir="2700000" algn="tl">
                    <a:srgbClr val="000000">
                      <a:alpha val="43137"/>
                    </a:srgbClr>
                  </a:outerShdw>
                </a:effectLst>
                <a:latin typeface="Corbel" panose="020B0503020204020204" pitchFamily="34" charset="0"/>
              </a:rPr>
              <a:t>Θαλάσσια Ασφάλεια και Προστασία</a:t>
            </a:r>
            <a:endParaRPr lang="fr-FR" altLang="fr-FR" dirty="0">
              <a:solidFill>
                <a:srgbClr val="00009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algn="just"/>
            <a:r>
              <a:rPr lang="el-GR" sz="1800" dirty="0" smtClean="0">
                <a:latin typeface="Corbel" panose="020B0503020204020204" pitchFamily="34" charset="0"/>
              </a:rPr>
              <a:t>Υιοθέτηση της 3</a:t>
            </a:r>
            <a:r>
              <a:rPr lang="el-GR" sz="1800" baseline="30000" dirty="0" smtClean="0">
                <a:latin typeface="Corbel" panose="020B0503020204020204" pitchFamily="34" charset="0"/>
              </a:rPr>
              <a:t>ης</a:t>
            </a:r>
            <a:r>
              <a:rPr lang="el-GR" sz="1800" dirty="0" smtClean="0">
                <a:latin typeface="Corbel" panose="020B0503020204020204" pitchFamily="34" charset="0"/>
              </a:rPr>
              <a:t> Δέσμης Μέτρων για την Θαλάσσια Ασφάλεια</a:t>
            </a:r>
          </a:p>
          <a:p>
            <a:pPr algn="just"/>
            <a:r>
              <a:rPr lang="el-GR" sz="1800" dirty="0" smtClean="0">
                <a:latin typeface="Corbel" panose="020B0503020204020204" pitchFamily="34" charset="0"/>
              </a:rPr>
              <a:t>Ευρωπαϊκός Οργανισμός για την Θαλάσσια Ασφάλεια </a:t>
            </a:r>
            <a:r>
              <a:rPr lang="en-US" sz="1800" dirty="0" smtClean="0">
                <a:latin typeface="Corbel" panose="020B0503020204020204" pitchFamily="34" charset="0"/>
              </a:rPr>
              <a:t>(EMSA)</a:t>
            </a:r>
            <a:endParaRPr lang="el-GR" sz="1800" dirty="0" smtClean="0">
              <a:latin typeface="Corbel" panose="020B0503020204020204" pitchFamily="34" charset="0"/>
            </a:endParaRPr>
          </a:p>
          <a:p>
            <a:pPr algn="just"/>
            <a:r>
              <a:rPr lang="el-GR" sz="1800" dirty="0" smtClean="0">
                <a:latin typeface="Corbel" panose="020B0503020204020204" pitchFamily="34" charset="0"/>
              </a:rPr>
              <a:t>Πλήρης νομοθετική κάλυψη ολόκληρης της αλυσίδας ευθύνης τόσο σε θέματα ασφάλειας όσο και σε θέματα προστασίας του θαλάσσιου περιβάλλοντος και των ακτών</a:t>
            </a:r>
          </a:p>
          <a:p>
            <a:pPr marL="0" indent="0" algn="just">
              <a:buNone/>
            </a:pPr>
            <a:endParaRPr lang="en-GB" sz="18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Επιτε</a:t>
            </a:r>
            <a:r>
              <a:rPr lang="el-GR" altLang="fr-FR" sz="2000" dirty="0">
                <a:effectLst>
                  <a:outerShdw blurRad="38100" dist="38100" dir="2700000" algn="tl">
                    <a:srgbClr val="000000">
                      <a:alpha val="43137"/>
                    </a:srgbClr>
                  </a:outerShdw>
                </a:effectLst>
                <a:latin typeface="Corbel" panose="020B0503020204020204" pitchFamily="34" charset="0"/>
              </a:rPr>
              <a:t>ύ</a:t>
            </a:r>
            <a:r>
              <a:rPr lang="el-GR" altLang="fr-FR" sz="2000" dirty="0" smtClean="0">
                <a:effectLst>
                  <a:outerShdw blurRad="38100" dist="38100" dir="2700000" algn="tl">
                    <a:srgbClr val="000000">
                      <a:alpha val="43137"/>
                    </a:srgbClr>
                  </a:outerShdw>
                </a:effectLst>
                <a:latin typeface="Corbel" panose="020B0503020204020204" pitchFamily="34" charset="0"/>
              </a:rPr>
              <a:t>γματα</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2542092266"/>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000090"/>
                </a:solidFill>
                <a:effectLst>
                  <a:outerShdw blurRad="38100" dist="38100" dir="2700000" algn="tl">
                    <a:srgbClr val="000000">
                      <a:alpha val="43137"/>
                    </a:srgbClr>
                  </a:outerShdw>
                </a:effectLst>
                <a:latin typeface="Corbel" panose="020B0503020204020204" pitchFamily="34" charset="0"/>
              </a:rPr>
              <a:t>Θαλάσσια Ασφάλεια και Προστασία</a:t>
            </a:r>
            <a:endParaRPr lang="fr-FR" altLang="fr-FR" dirty="0">
              <a:solidFill>
                <a:srgbClr val="00009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6" name="Content Placeholder 2"/>
          <p:cNvSpPr>
            <a:spLocks noGrp="1"/>
          </p:cNvSpPr>
          <p:nvPr>
            <p:ph idx="1"/>
          </p:nvPr>
        </p:nvSpPr>
        <p:spPr>
          <a:xfrm>
            <a:off x="827584" y="3079985"/>
            <a:ext cx="7776864" cy="1501143"/>
          </a:xfrm>
        </p:spPr>
        <p:txBody>
          <a:bodyPr/>
          <a:lstStyle/>
          <a:p>
            <a:pPr algn="just"/>
            <a:r>
              <a:rPr lang="el-GR" sz="1800" dirty="0" smtClean="0">
                <a:latin typeface="Corbel" panose="020B0503020204020204" pitchFamily="34" charset="0"/>
              </a:rPr>
              <a:t>Επαναξιολόγηση του νομοθετικού πλαισίου και επιβεβαίωση ότι ανταποκρίνεται στον σκοπό μέσα από ελέγχους καταλληλότητας και αποδοτικότητας</a:t>
            </a:r>
          </a:p>
          <a:p>
            <a:pPr algn="just"/>
            <a:r>
              <a:rPr lang="el-GR" sz="1800" dirty="0" smtClean="0">
                <a:latin typeface="Corbel" panose="020B0503020204020204" pitchFamily="34" charset="0"/>
              </a:rPr>
              <a:t>Περαιτέρω ενίσχυση της τεχνικής υποστήριξης που παρέχει ο Ευρωπαϊκός Οργανισμός Θαλάσσιας Ασφάλειας στις Ναυτιλιακές Διοικήσεις των Κρατών Μελών</a:t>
            </a:r>
          </a:p>
          <a:p>
            <a:pPr algn="just"/>
            <a:r>
              <a:rPr lang="el-GR" sz="1800" dirty="0" smtClean="0">
                <a:latin typeface="Corbel" panose="020B0503020204020204" pitchFamily="34" charset="0"/>
              </a:rPr>
              <a:t>Ενισχυμένη και πιο συντονισμένη συνεργασία όλων των Οργανισμών της ΕΕ που συμμετέχουν σε υπηρεσίες ακτοφυλακής</a:t>
            </a:r>
          </a:p>
          <a:p>
            <a:pPr marL="0" indent="0" algn="just">
              <a:buNone/>
            </a:pPr>
            <a:endParaRPr lang="el-GR" sz="1800" dirty="0" smtClean="0">
              <a:latin typeface="Corbel" panose="020B0503020204020204" pitchFamily="34" charset="0"/>
            </a:endParaRPr>
          </a:p>
          <a:p>
            <a:pPr marL="0" indent="0" algn="just">
              <a:buNone/>
            </a:pPr>
            <a:endParaRPr lang="en-GB" sz="1800" dirty="0">
              <a:latin typeface="Corbel" panose="020B0503020204020204" pitchFamily="34" charset="0"/>
            </a:endParaRPr>
          </a:p>
        </p:txBody>
      </p:sp>
      <p:sp>
        <p:nvSpPr>
          <p:cNvPr id="7" name="Rectangle 6"/>
          <p:cNvSpPr txBox="1">
            <a:spLocks noChangeArrowheads="1"/>
          </p:cNvSpPr>
          <p:nvPr/>
        </p:nvSpPr>
        <p:spPr bwMode="gray">
          <a:xfrm>
            <a:off x="971600" y="2420888"/>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Προοπτική</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536925254"/>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8" name="Rectangle 6"/>
          <p:cNvSpPr>
            <a:spLocks noGrp="1" noChangeArrowheads="1"/>
          </p:cNvSpPr>
          <p:nvPr>
            <p:ph type="title"/>
          </p:nvPr>
        </p:nvSpPr>
        <p:spPr>
          <a:xfrm>
            <a:off x="971550" y="1897672"/>
            <a:ext cx="7777161" cy="431800"/>
          </a:xfrm>
        </p:spPr>
        <p:txBody>
          <a:bodyPr/>
          <a:lstStyle/>
          <a:p>
            <a:r>
              <a:rPr lang="el-GR" altLang="fr-FR" dirty="0" smtClean="0">
                <a:solidFill>
                  <a:srgbClr val="000090"/>
                </a:solidFill>
                <a:effectLst>
                  <a:outerShdw blurRad="38100" dist="38100" dir="2700000" algn="tl">
                    <a:srgbClr val="000000">
                      <a:alpha val="43137"/>
                    </a:srgbClr>
                  </a:outerShdw>
                </a:effectLst>
                <a:latin typeface="Corbel" panose="020B0503020204020204" pitchFamily="34" charset="0"/>
              </a:rPr>
              <a:t>Θαλάσσια Ασφάλεια και Προστασία</a:t>
            </a:r>
            <a:endParaRPr lang="fr-FR" altLang="fr-FR" dirty="0">
              <a:solidFill>
                <a:srgbClr val="000090"/>
              </a:solidFill>
              <a:effectLst>
                <a:outerShdw blurRad="38100" dist="38100" dir="2700000" algn="tl">
                  <a:srgbClr val="000000">
                    <a:alpha val="43137"/>
                  </a:srgbClr>
                </a:outerShdw>
              </a:effectLst>
              <a:latin typeface="Corbel" panose="020B0503020204020204" pitchFamily="34" charset="0"/>
            </a:endParaRPr>
          </a:p>
        </p:txBody>
      </p:sp>
      <p:sp>
        <p:nvSpPr>
          <p:cNvPr id="5" name="Text Placeholder 4"/>
          <p:cNvSpPr>
            <a:spLocks noGrp="1"/>
          </p:cNvSpPr>
          <p:nvPr>
            <p:ph type="body" sz="quarter" idx="11"/>
          </p:nvPr>
        </p:nvSpPr>
        <p:spPr/>
        <p:txBody>
          <a:bodyPr/>
          <a:lstStyle/>
          <a:p>
            <a:r>
              <a:rPr lang="el-GR" b="1" dirty="0" smtClean="0">
                <a:effectLst>
                  <a:outerShdw blurRad="38100" dist="38100" dir="2700000" algn="tl">
                    <a:srgbClr val="000000">
                      <a:alpha val="43137"/>
                    </a:srgbClr>
                  </a:outerShdw>
                </a:effectLst>
                <a:latin typeface="Corbel" panose="020B0503020204020204" pitchFamily="34" charset="0"/>
              </a:rPr>
              <a:t>Πολιτική της ΕΕ για τις Θαλάσσιες Μεταφορές</a:t>
            </a:r>
            <a:endParaRPr lang="fr-BE" b="1" dirty="0">
              <a:effectLst>
                <a:outerShdw blurRad="38100" dist="38100" dir="2700000" algn="tl">
                  <a:srgbClr val="000000">
                    <a:alpha val="43137"/>
                  </a:srgbClr>
                </a:outerShdw>
              </a:effectLst>
              <a:latin typeface="Corbel" panose="020B0503020204020204" pitchFamily="34" charset="0"/>
            </a:endParaRPr>
          </a:p>
        </p:txBody>
      </p:sp>
      <p:sp>
        <p:nvSpPr>
          <p:cNvPr id="7" name="Rectangle 6"/>
          <p:cNvSpPr txBox="1">
            <a:spLocks noChangeArrowheads="1"/>
          </p:cNvSpPr>
          <p:nvPr/>
        </p:nvSpPr>
        <p:spPr bwMode="gray">
          <a:xfrm>
            <a:off x="953426" y="2424543"/>
            <a:ext cx="7777161"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rtl="0" fontAlgn="base">
              <a:spcBef>
                <a:spcPct val="50000"/>
              </a:spcBef>
              <a:spcAft>
                <a:spcPct val="0"/>
              </a:spcAft>
              <a:defRPr sz="2400" b="1" kern="1200">
                <a:solidFill>
                  <a:schemeClr val="accent6"/>
                </a:solidFill>
                <a:latin typeface="+mj-lt"/>
                <a:ea typeface="+mj-ea"/>
                <a:cs typeface="+mj-cs"/>
              </a:defRPr>
            </a:lvl1pPr>
            <a:lvl2pPr algn="l" rtl="0" fontAlgn="base">
              <a:spcBef>
                <a:spcPct val="50000"/>
              </a:spcBef>
              <a:spcAft>
                <a:spcPct val="0"/>
              </a:spcAft>
              <a:defRPr sz="2400" b="1">
                <a:solidFill>
                  <a:schemeClr val="tx2"/>
                </a:solidFill>
                <a:latin typeface="Verdana" panose="020B0604030504040204" pitchFamily="34" charset="0"/>
              </a:defRPr>
            </a:lvl2pPr>
            <a:lvl3pPr algn="l" rtl="0" fontAlgn="base">
              <a:spcBef>
                <a:spcPct val="50000"/>
              </a:spcBef>
              <a:spcAft>
                <a:spcPct val="0"/>
              </a:spcAft>
              <a:defRPr sz="2400" b="1">
                <a:solidFill>
                  <a:schemeClr val="tx2"/>
                </a:solidFill>
                <a:latin typeface="Verdana" panose="020B0604030504040204" pitchFamily="34" charset="0"/>
              </a:defRPr>
            </a:lvl3pPr>
            <a:lvl4pPr algn="l" rtl="0" fontAlgn="base">
              <a:spcBef>
                <a:spcPct val="50000"/>
              </a:spcBef>
              <a:spcAft>
                <a:spcPct val="0"/>
              </a:spcAft>
              <a:defRPr sz="2400" b="1">
                <a:solidFill>
                  <a:schemeClr val="tx2"/>
                </a:solidFill>
                <a:latin typeface="Verdana" panose="020B0604030504040204" pitchFamily="34" charset="0"/>
              </a:defRPr>
            </a:lvl4pPr>
            <a:lvl5pPr algn="l" rtl="0" fontAlgn="base">
              <a:spcBef>
                <a:spcPct val="50000"/>
              </a:spcBef>
              <a:spcAft>
                <a:spcPct val="0"/>
              </a:spcAft>
              <a:defRPr sz="2400" b="1">
                <a:solidFill>
                  <a:schemeClr val="tx2"/>
                </a:solidFill>
                <a:latin typeface="Verdana" panose="020B0604030504040204" pitchFamily="34" charset="0"/>
              </a:defRPr>
            </a:lvl5pPr>
            <a:lvl6pPr marL="457200" algn="l" rtl="0" fontAlgn="base">
              <a:spcBef>
                <a:spcPct val="50000"/>
              </a:spcBef>
              <a:spcAft>
                <a:spcPct val="0"/>
              </a:spcAft>
              <a:defRPr sz="2400" b="1">
                <a:solidFill>
                  <a:schemeClr val="tx2"/>
                </a:solidFill>
                <a:latin typeface="Verdana" panose="020B0604030504040204" pitchFamily="34" charset="0"/>
              </a:defRPr>
            </a:lvl6pPr>
            <a:lvl7pPr marL="914400" algn="l" rtl="0" fontAlgn="base">
              <a:spcBef>
                <a:spcPct val="50000"/>
              </a:spcBef>
              <a:spcAft>
                <a:spcPct val="0"/>
              </a:spcAft>
              <a:defRPr sz="2400" b="1">
                <a:solidFill>
                  <a:schemeClr val="tx2"/>
                </a:solidFill>
                <a:latin typeface="Verdana" panose="020B0604030504040204" pitchFamily="34" charset="0"/>
              </a:defRPr>
            </a:lvl7pPr>
            <a:lvl8pPr marL="1371600" algn="l" rtl="0" fontAlgn="base">
              <a:spcBef>
                <a:spcPct val="50000"/>
              </a:spcBef>
              <a:spcAft>
                <a:spcPct val="0"/>
              </a:spcAft>
              <a:defRPr sz="2400" b="1">
                <a:solidFill>
                  <a:schemeClr val="tx2"/>
                </a:solidFill>
                <a:latin typeface="Verdana" panose="020B0604030504040204" pitchFamily="34" charset="0"/>
              </a:defRPr>
            </a:lvl8pPr>
            <a:lvl9pPr marL="1828800" algn="l" rtl="0" fontAlgn="base">
              <a:spcBef>
                <a:spcPct val="50000"/>
              </a:spcBef>
              <a:spcAft>
                <a:spcPct val="0"/>
              </a:spcAft>
              <a:defRPr sz="2400" b="1">
                <a:solidFill>
                  <a:schemeClr val="tx2"/>
                </a:solidFill>
                <a:latin typeface="Verdana" panose="020B0604030504040204" pitchFamily="34" charset="0"/>
              </a:defRPr>
            </a:lvl9pPr>
          </a:lstStyle>
          <a:p>
            <a:r>
              <a:rPr lang="el-GR" altLang="fr-FR" sz="2000" dirty="0" smtClean="0">
                <a:effectLst>
                  <a:outerShdw blurRad="38100" dist="38100" dir="2700000" algn="tl">
                    <a:srgbClr val="000000">
                      <a:alpha val="43137"/>
                    </a:srgbClr>
                  </a:outerShdw>
                </a:effectLst>
                <a:latin typeface="Corbel" panose="020B0503020204020204" pitchFamily="34" charset="0"/>
              </a:rPr>
              <a:t>Δημόσια Διαβούλευση</a:t>
            </a:r>
            <a:endParaRPr lang="fr-FR" altLang="fr-FR" sz="2000" dirty="0">
              <a:effectLst>
                <a:outerShdw blurRad="38100" dist="38100" dir="2700000" algn="tl">
                  <a:srgbClr val="000000">
                    <a:alpha val="43137"/>
                  </a:srgbClr>
                </a:outerShdw>
              </a:effectLst>
              <a:latin typeface="Corbel" panose="020B0503020204020204" pitchFamily="34" charset="0"/>
            </a:endParaRPr>
          </a:p>
        </p:txBody>
      </p:sp>
      <p:sp>
        <p:nvSpPr>
          <p:cNvPr id="2" name="Content Placeholder 1"/>
          <p:cNvSpPr>
            <a:spLocks noGrp="1"/>
          </p:cNvSpPr>
          <p:nvPr>
            <p:ph idx="1"/>
          </p:nvPr>
        </p:nvSpPr>
        <p:spPr>
          <a:xfrm>
            <a:off x="926508" y="2996952"/>
            <a:ext cx="7830995" cy="3024336"/>
          </a:xfrm>
        </p:spPr>
        <p:txBody>
          <a:bodyPr/>
          <a:lstStyle/>
          <a:p>
            <a:pPr>
              <a:spcBef>
                <a:spcPts val="0"/>
              </a:spcBef>
              <a:spcAft>
                <a:spcPts val="0"/>
              </a:spcAft>
            </a:pPr>
            <a:r>
              <a:rPr lang="en-GB" b="1" dirty="0">
                <a:effectLst>
                  <a:outerShdw blurRad="38100" dist="38100" dir="2700000" algn="tl">
                    <a:srgbClr val="000000">
                      <a:alpha val="43137"/>
                    </a:srgbClr>
                  </a:outerShdw>
                </a:effectLst>
                <a:latin typeface="Corbel" panose="020B0503020204020204" pitchFamily="34" charset="0"/>
              </a:rPr>
              <a:t>Public consultation on the fitness of EU legislation for maritime transport safety and </a:t>
            </a:r>
            <a:r>
              <a:rPr lang="en-GB" b="1" dirty="0" smtClean="0">
                <a:effectLst>
                  <a:outerShdw blurRad="38100" dist="38100" dir="2700000" algn="tl">
                    <a:srgbClr val="000000">
                      <a:alpha val="43137"/>
                    </a:srgbClr>
                  </a:outerShdw>
                </a:effectLst>
                <a:latin typeface="Corbel" panose="020B0503020204020204" pitchFamily="34" charset="0"/>
              </a:rPr>
              <a:t>efficiency</a:t>
            </a:r>
          </a:p>
          <a:p>
            <a:pPr marL="0" indent="177800">
              <a:spcBef>
                <a:spcPts val="0"/>
              </a:spcBef>
              <a:spcAft>
                <a:spcPts val="0"/>
              </a:spcAft>
              <a:buNone/>
            </a:pPr>
            <a:r>
              <a:rPr lang="el-GR" dirty="0" smtClean="0">
                <a:latin typeface="Corbel" panose="020B0503020204020204" pitchFamily="34" charset="0"/>
              </a:rPr>
              <a:t>Περίοδος Διαβούλευσης</a:t>
            </a:r>
            <a:r>
              <a:rPr lang="en-GB" dirty="0" smtClean="0">
                <a:latin typeface="Corbel" panose="020B0503020204020204" pitchFamily="34" charset="0"/>
              </a:rPr>
              <a:t>: 07.10.2016-08.01.2017</a:t>
            </a:r>
            <a:r>
              <a:rPr lang="fr-BE" dirty="0">
                <a:latin typeface="Corbel" panose="020B0503020204020204" pitchFamily="34" charset="0"/>
              </a:rPr>
              <a:t> </a:t>
            </a:r>
            <a:endParaRPr lang="en-GB" dirty="0">
              <a:latin typeface="Corbel" panose="020B0503020204020204" pitchFamily="34" charset="0"/>
            </a:endParaRPr>
          </a:p>
          <a:p>
            <a:pPr marL="0" indent="177800">
              <a:spcBef>
                <a:spcPts val="0"/>
              </a:spcBef>
              <a:spcAft>
                <a:spcPts val="0"/>
              </a:spcAft>
              <a:buNone/>
            </a:pPr>
            <a:r>
              <a:rPr lang="fr-BE" b="1" dirty="0" smtClean="0">
                <a:solidFill>
                  <a:srgbClr val="FF0000"/>
                </a:solidFill>
                <a:effectLst>
                  <a:outerShdw blurRad="38100" dist="38100" dir="2700000" algn="tl">
                    <a:srgbClr val="000000">
                      <a:alpha val="43137"/>
                    </a:srgbClr>
                  </a:outerShdw>
                </a:effectLst>
                <a:latin typeface="Corbel" panose="020B0503020204020204" pitchFamily="34" charset="0"/>
              </a:rPr>
              <a:t>http</a:t>
            </a:r>
            <a:r>
              <a:rPr lang="fr-BE" b="1" dirty="0">
                <a:solidFill>
                  <a:srgbClr val="FF0000"/>
                </a:solidFill>
                <a:effectLst>
                  <a:outerShdw blurRad="38100" dist="38100" dir="2700000" algn="tl">
                    <a:srgbClr val="000000">
                      <a:alpha val="43137"/>
                    </a:srgbClr>
                  </a:outerShdw>
                </a:effectLst>
                <a:latin typeface="Corbel" panose="020B0503020204020204" pitchFamily="34" charset="0"/>
              </a:rPr>
              <a:t>://</a:t>
            </a:r>
            <a:r>
              <a:rPr lang="fr-BE" b="1" dirty="0" smtClean="0">
                <a:solidFill>
                  <a:srgbClr val="FF0000"/>
                </a:solidFill>
                <a:effectLst>
                  <a:outerShdw blurRad="38100" dist="38100" dir="2700000" algn="tl">
                    <a:srgbClr val="000000">
                      <a:alpha val="43137"/>
                    </a:srgbClr>
                  </a:outerShdw>
                </a:effectLst>
                <a:latin typeface="Corbel" panose="020B0503020204020204" pitchFamily="34" charset="0"/>
              </a:rPr>
              <a:t>ec.europa.eu/transport/modes/maritime/consultations/2016-refit_en_en</a:t>
            </a:r>
          </a:p>
          <a:p>
            <a:pPr marL="0" indent="177800">
              <a:spcBef>
                <a:spcPts val="0"/>
              </a:spcBef>
              <a:spcAft>
                <a:spcPts val="0"/>
              </a:spcAft>
              <a:buNone/>
            </a:pPr>
            <a:endParaRPr lang="fr-BE" sz="1200" b="1" u="sng" dirty="0">
              <a:solidFill>
                <a:srgbClr val="FF0000"/>
              </a:solidFill>
              <a:effectLst>
                <a:outerShdw blurRad="38100" dist="38100" dir="2700000" algn="tl">
                  <a:srgbClr val="000000">
                    <a:alpha val="43137"/>
                  </a:srgbClr>
                </a:outerShdw>
              </a:effectLst>
              <a:latin typeface="Corbel" panose="020B0503020204020204" pitchFamily="34" charset="0"/>
            </a:endParaRPr>
          </a:p>
          <a:p>
            <a:pPr algn="just">
              <a:spcBef>
                <a:spcPts val="0"/>
              </a:spcBef>
              <a:spcAft>
                <a:spcPts val="0"/>
              </a:spcAft>
              <a:buFont typeface="Arial" panose="020B0604020202020204" pitchFamily="34" charset="0"/>
              <a:buChar char="•"/>
            </a:pPr>
            <a:r>
              <a:rPr lang="en-GB" b="1" dirty="0">
                <a:effectLst>
                  <a:outerShdw blurRad="38100" dist="38100" dir="2700000" algn="tl">
                    <a:srgbClr val="000000">
                      <a:alpha val="43137"/>
                    </a:srgbClr>
                  </a:outerShdw>
                </a:effectLst>
                <a:latin typeface="Corbel" panose="020B0503020204020204" pitchFamily="34" charset="0"/>
              </a:rPr>
              <a:t>Public consultation on the evaluation of Regulation 392/2009 on the Liability of Carriers of Passengers by Sea in the Event of </a:t>
            </a:r>
            <a:r>
              <a:rPr lang="en-GB" b="1" dirty="0" smtClean="0">
                <a:effectLst>
                  <a:outerShdw blurRad="38100" dist="38100" dir="2700000" algn="tl">
                    <a:srgbClr val="000000">
                      <a:alpha val="43137"/>
                    </a:srgbClr>
                  </a:outerShdw>
                </a:effectLst>
                <a:latin typeface="Corbel" panose="020B0503020204020204" pitchFamily="34" charset="0"/>
              </a:rPr>
              <a:t>Accidents</a:t>
            </a:r>
          </a:p>
          <a:p>
            <a:pPr marL="0" indent="177800" algn="just">
              <a:spcBef>
                <a:spcPts val="0"/>
              </a:spcBef>
              <a:spcAft>
                <a:spcPts val="0"/>
              </a:spcAft>
              <a:buNone/>
            </a:pPr>
            <a:r>
              <a:rPr lang="el-GR" dirty="0" smtClean="0">
                <a:latin typeface="Corbel" panose="020B0503020204020204" pitchFamily="34" charset="0"/>
              </a:rPr>
              <a:t>Περίοδος </a:t>
            </a:r>
            <a:r>
              <a:rPr lang="el-GR" dirty="0">
                <a:latin typeface="Corbel" panose="020B0503020204020204" pitchFamily="34" charset="0"/>
              </a:rPr>
              <a:t>Διαβούλευσης</a:t>
            </a:r>
            <a:r>
              <a:rPr lang="en-GB" dirty="0">
                <a:latin typeface="Corbel" panose="020B0503020204020204" pitchFamily="34" charset="0"/>
              </a:rPr>
              <a:t>: </a:t>
            </a:r>
            <a:r>
              <a:rPr lang="en-GB" dirty="0" smtClean="0">
                <a:latin typeface="Corbel" panose="020B0503020204020204" pitchFamily="34" charset="0"/>
              </a:rPr>
              <a:t>29.07.2016-31.10.2016</a:t>
            </a:r>
            <a:r>
              <a:rPr lang="fr-BE" dirty="0">
                <a:latin typeface="Corbel" panose="020B0503020204020204" pitchFamily="34" charset="0"/>
              </a:rPr>
              <a:t> </a:t>
            </a:r>
            <a:endParaRPr lang="fr-BE" dirty="0" smtClean="0">
              <a:latin typeface="Corbel" panose="020B0503020204020204" pitchFamily="34" charset="0"/>
            </a:endParaRPr>
          </a:p>
          <a:p>
            <a:pPr marL="177800" indent="0" algn="just">
              <a:spcBef>
                <a:spcPts val="0"/>
              </a:spcBef>
              <a:spcAft>
                <a:spcPts val="0"/>
              </a:spcAft>
              <a:buNone/>
            </a:pPr>
            <a:r>
              <a:rPr lang="fr-BE" b="1" dirty="0">
                <a:solidFill>
                  <a:srgbClr val="FF0000"/>
                </a:solidFill>
                <a:effectLst>
                  <a:outerShdw blurRad="38100" dist="38100" dir="2700000" algn="tl">
                    <a:srgbClr val="000000">
                      <a:alpha val="43137"/>
                    </a:srgbClr>
                  </a:outerShdw>
                </a:effectLst>
                <a:latin typeface="Corbel" panose="020B0503020204020204" pitchFamily="34" charset="0"/>
              </a:rPr>
              <a:t>http://</a:t>
            </a:r>
            <a:r>
              <a:rPr lang="fr-BE" b="1" dirty="0" smtClean="0">
                <a:solidFill>
                  <a:srgbClr val="FF0000"/>
                </a:solidFill>
                <a:effectLst>
                  <a:outerShdw blurRad="38100" dist="38100" dir="2700000" algn="tl">
                    <a:srgbClr val="000000">
                      <a:alpha val="43137"/>
                    </a:srgbClr>
                  </a:outerShdw>
                </a:effectLst>
                <a:latin typeface="Corbel" panose="020B0503020204020204" pitchFamily="34" charset="0"/>
              </a:rPr>
              <a:t>ec.europa.eu/transport/modes/maritime/consultations/2016-maritime-liability_en</a:t>
            </a:r>
          </a:p>
          <a:p>
            <a:pPr marL="177800" indent="0" algn="just">
              <a:spcBef>
                <a:spcPts val="0"/>
              </a:spcBef>
              <a:spcAft>
                <a:spcPts val="0"/>
              </a:spcAft>
              <a:buNone/>
            </a:pPr>
            <a:endParaRPr lang="fr-BE" sz="1600" b="1" u="sng" dirty="0">
              <a:effectLst>
                <a:outerShdw blurRad="38100" dist="38100" dir="2700000" algn="tl">
                  <a:srgbClr val="000000">
                    <a:alpha val="43137"/>
                  </a:srgbClr>
                </a:outerShdw>
              </a:effectLst>
              <a:latin typeface="Corbel" panose="020B0503020204020204" pitchFamily="34" charset="0"/>
            </a:endParaRPr>
          </a:p>
          <a:p>
            <a:pPr algn="just">
              <a:spcBef>
                <a:spcPts val="0"/>
              </a:spcBef>
              <a:spcAft>
                <a:spcPts val="0"/>
              </a:spcAft>
            </a:pPr>
            <a:r>
              <a:rPr lang="en-GB" b="1" dirty="0">
                <a:effectLst>
                  <a:outerShdw blurRad="38100" dist="38100" dir="2700000" algn="tl">
                    <a:srgbClr val="000000">
                      <a:alpha val="43137"/>
                    </a:srgbClr>
                  </a:outerShdw>
                </a:effectLst>
                <a:latin typeface="Corbel" panose="020B0503020204020204" pitchFamily="34" charset="0"/>
              </a:rPr>
              <a:t>3 public consultations regarding "women in transport"</a:t>
            </a:r>
          </a:p>
          <a:p>
            <a:pPr marL="0" indent="177800" algn="just">
              <a:spcBef>
                <a:spcPts val="0"/>
              </a:spcBef>
              <a:spcAft>
                <a:spcPts val="0"/>
              </a:spcAft>
              <a:buNone/>
            </a:pPr>
            <a:r>
              <a:rPr lang="el-GR" dirty="0" smtClean="0">
                <a:latin typeface="Corbel" panose="020B0503020204020204" pitchFamily="34" charset="0"/>
              </a:rPr>
              <a:t>Περίοδος Διαβούλευσης</a:t>
            </a:r>
            <a:r>
              <a:rPr lang="en-GB" dirty="0" smtClean="0">
                <a:latin typeface="Corbel" panose="020B0503020204020204" pitchFamily="34" charset="0"/>
              </a:rPr>
              <a:t>:</a:t>
            </a:r>
            <a:r>
              <a:rPr lang="el-GR" dirty="0" smtClean="0">
                <a:latin typeface="Corbel" panose="020B0503020204020204" pitchFamily="34" charset="0"/>
              </a:rPr>
              <a:t> 14.07.2016-31.10.2016</a:t>
            </a:r>
            <a:r>
              <a:rPr lang="en-GB" dirty="0">
                <a:latin typeface="Corbel" panose="020B0503020204020204" pitchFamily="34" charset="0"/>
              </a:rPr>
              <a:t> </a:t>
            </a:r>
          </a:p>
          <a:p>
            <a:pPr marL="0" indent="177800" algn="just">
              <a:spcBef>
                <a:spcPts val="0"/>
              </a:spcBef>
              <a:spcAft>
                <a:spcPts val="0"/>
              </a:spcAft>
              <a:buNone/>
            </a:pPr>
            <a:r>
              <a:rPr lang="fr-BE" b="1" dirty="0">
                <a:effectLst>
                  <a:outerShdw blurRad="38100" dist="38100" dir="2700000" algn="tl">
                    <a:srgbClr val="000000">
                      <a:alpha val="43137"/>
                    </a:srgbClr>
                  </a:outerShdw>
                </a:effectLst>
                <a:latin typeface="Corbel" panose="020B0503020204020204" pitchFamily="34" charset="0"/>
              </a:rPr>
              <a:t> </a:t>
            </a:r>
            <a:r>
              <a:rPr lang="fr-BE" b="1" dirty="0" smtClean="0">
                <a:solidFill>
                  <a:srgbClr val="FF0000"/>
                </a:solidFill>
                <a:effectLst>
                  <a:outerShdw blurRad="38100" dist="38100" dir="2700000" algn="tl">
                    <a:srgbClr val="000000">
                      <a:alpha val="43137"/>
                    </a:srgbClr>
                  </a:outerShdw>
                </a:effectLst>
                <a:latin typeface="Corbel" panose="020B0503020204020204" pitchFamily="34" charset="0"/>
              </a:rPr>
              <a:t>http</a:t>
            </a:r>
            <a:r>
              <a:rPr lang="fr-BE" b="1" dirty="0">
                <a:solidFill>
                  <a:srgbClr val="FF0000"/>
                </a:solidFill>
                <a:effectLst>
                  <a:outerShdw blurRad="38100" dist="38100" dir="2700000" algn="tl">
                    <a:srgbClr val="000000">
                      <a:alpha val="43137"/>
                    </a:srgbClr>
                  </a:outerShdw>
                </a:effectLst>
                <a:latin typeface="Corbel" panose="020B0503020204020204" pitchFamily="34" charset="0"/>
              </a:rPr>
              <a:t>://</a:t>
            </a:r>
            <a:r>
              <a:rPr lang="fr-BE" b="1" dirty="0" smtClean="0">
                <a:solidFill>
                  <a:srgbClr val="FF0000"/>
                </a:solidFill>
                <a:effectLst>
                  <a:outerShdw blurRad="38100" dist="38100" dir="2700000" algn="tl">
                    <a:srgbClr val="000000">
                      <a:alpha val="43137"/>
                    </a:srgbClr>
                  </a:outerShdw>
                </a:effectLst>
                <a:latin typeface="Corbel" panose="020B0503020204020204" pitchFamily="34" charset="0"/>
              </a:rPr>
              <a:t>ec.europa.eu/transport/content/3-public-consultations-regarding-women-transport_en</a:t>
            </a:r>
            <a:endParaRPr lang="en-GB" dirty="0">
              <a:solidFill>
                <a:srgbClr val="FF0000"/>
              </a:solidFill>
              <a:latin typeface="Corbel" panose="020B0503020204020204" pitchFamily="34" charset="0"/>
            </a:endParaRPr>
          </a:p>
          <a:p>
            <a:pPr marL="0" indent="177800" algn="just">
              <a:spcBef>
                <a:spcPts val="0"/>
              </a:spcBef>
              <a:spcAft>
                <a:spcPts val="0"/>
              </a:spcAft>
              <a:buNone/>
            </a:pPr>
            <a:endParaRPr lang="en-GB" b="1" dirty="0">
              <a:latin typeface="Corbel" panose="020B0503020204020204" pitchFamily="34" charset="0"/>
            </a:endParaRPr>
          </a:p>
          <a:p>
            <a:pPr>
              <a:spcBef>
                <a:spcPts val="0"/>
              </a:spcBef>
              <a:spcAft>
                <a:spcPts val="0"/>
              </a:spcAft>
              <a:buFont typeface="Arial" panose="020B0604020202020204" pitchFamily="34" charset="0"/>
              <a:buChar char="•"/>
            </a:pPr>
            <a:endParaRPr lang="en-GB" sz="1200" b="1" dirty="0">
              <a:solidFill>
                <a:srgbClr val="FF0000"/>
              </a:solidFill>
              <a:effectLst>
                <a:outerShdw blurRad="38100" dist="38100" dir="2700000" algn="tl">
                  <a:srgbClr val="000000">
                    <a:alpha val="43137"/>
                  </a:srgbClr>
                </a:outerShdw>
              </a:effectLst>
              <a:latin typeface="Corbel" panose="020B0503020204020204" pitchFamily="34" charset="0"/>
            </a:endParaRPr>
          </a:p>
        </p:txBody>
      </p:sp>
    </p:spTree>
    <p:extLst>
      <p:ext uri="{BB962C8B-B14F-4D97-AF65-F5344CB8AC3E}">
        <p14:creationId xmlns:p14="http://schemas.microsoft.com/office/powerpoint/2010/main" val="3392987472"/>
      </p:ext>
    </p:extLst>
  </p:cSld>
  <p:clrMapOvr>
    <a:masterClrMapping/>
  </p:clrMapOvr>
  <p:transition xmlns:p14="http://schemas.microsoft.com/office/powerpoint/2010/main" spd="slow">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3">
      <a:dk1>
        <a:sysClr val="windowText" lastClr="000000"/>
      </a:dk1>
      <a:lt1>
        <a:sysClr val="window" lastClr="FFFFFF"/>
      </a:lt1>
      <a:dk2>
        <a:srgbClr val="164392"/>
      </a:dk2>
      <a:lt2>
        <a:srgbClr val="ABE1FB"/>
      </a:lt2>
      <a:accent1>
        <a:srgbClr val="00A5E5"/>
      </a:accent1>
      <a:accent2>
        <a:srgbClr val="025188"/>
      </a:accent2>
      <a:accent3>
        <a:srgbClr val="F39200"/>
      </a:accent3>
      <a:accent4>
        <a:srgbClr val="FBB937"/>
      </a:accent4>
      <a:accent5>
        <a:srgbClr val="00A19A"/>
      </a:accent5>
      <a:accent6>
        <a:srgbClr val="9DCB43"/>
      </a:accent6>
      <a:hlink>
        <a:srgbClr val="662383"/>
      </a:hlink>
      <a:folHlink>
        <a:srgbClr val="A21A5B"/>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fr-FR" sz="7000" b="1" i="0" u="none" strike="noStrike" cap="none" normalizeH="0" baseline="0" smtClean="0">
            <a:ln>
              <a:noFill/>
            </a:ln>
            <a:solidFill>
              <a:srgbClr val="FFD624"/>
            </a:solidFill>
            <a:effectLst/>
            <a:latin typeface="Verdana" panose="020B0604030504040204" pitchFamily="34" charset="0"/>
          </a:defRPr>
        </a:defPPr>
      </a:lstStyle>
    </a:lnDef>
  </a:objectDefaults>
  <a:extraClrSchemeLst>
    <a:extraClrScheme>
      <a:clrScheme name="Default Design 1">
        <a:dk1>
          <a:srgbClr val="004494"/>
        </a:dk1>
        <a:lt1>
          <a:srgbClr val="FFFFFF"/>
        </a:lt1>
        <a:dk2>
          <a:srgbClr val="006FB4"/>
        </a:dk2>
        <a:lt2>
          <a:srgbClr val="FFED00"/>
        </a:lt2>
        <a:accent1>
          <a:srgbClr val="FABB21"/>
        </a:accent1>
        <a:accent2>
          <a:srgbClr val="5090C8"/>
        </a:accent2>
        <a:accent3>
          <a:srgbClr val="FFFFFF"/>
        </a:accent3>
        <a:accent4>
          <a:srgbClr val="00397E"/>
        </a:accent4>
        <a:accent5>
          <a:srgbClr val="FCDAAB"/>
        </a:accent5>
        <a:accent6>
          <a:srgbClr val="4882B5"/>
        </a:accent6>
        <a:hlink>
          <a:srgbClr val="525B65"/>
        </a:hlink>
        <a:folHlink>
          <a:srgbClr val="88787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2530127D61F41B7E9F39DC513A712" ma:contentTypeVersion="1" ma:contentTypeDescription="Create a new document." ma:contentTypeScope="" ma:versionID="e7339683c5d2b7970c2e24ecf6ddaa4e">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DEBCD6-1A68-4E4C-9EEC-5AE1412F9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D883DDA-7970-4F56-8F15-A9E8AD5A27EF}">
  <ds:schemaRefs>
    <ds:schemaRef ds:uri="http://schemas.microsoft.com/sharepoint/v3/contenttype/forms"/>
  </ds:schemaRefs>
</ds:datastoreItem>
</file>

<file path=customXml/itemProps3.xml><?xml version="1.0" encoding="utf-8"?>
<ds:datastoreItem xmlns:ds="http://schemas.openxmlformats.org/officeDocument/2006/customXml" ds:itemID="{92577457-C2D7-4C44-B115-AE6A542D3B87}">
  <ds:schemaRefs>
    <ds:schemaRef ds:uri="http://purl.org/dc/terms/"/>
    <ds:schemaRef ds:uri="http://schemas.microsoft.com/office/2006/documentManagement/types"/>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3970</TotalTime>
  <Words>1573</Words>
  <Application>Microsoft Macintosh PowerPoint</Application>
  <PresentationFormat>On-screen Show (4:3)</PresentationFormat>
  <Paragraphs>200</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Default Design</vt:lpstr>
      <vt:lpstr>PowerPoint Presentation</vt:lpstr>
      <vt:lpstr>Ευρωπαϊκός εμπορικός στόλος σε αριθμούς</vt:lpstr>
      <vt:lpstr>3Π: Πραγματικότητες-Προκλήσεις-Προοπτικές</vt:lpstr>
      <vt:lpstr>Πολιτική της ΕΕ για τις Θαλάσσιες Μεταφορές </vt:lpstr>
      <vt:lpstr>Έκθεση Ανασκόπησης  - Στόχοι</vt:lpstr>
      <vt:lpstr>Έκθεση Ανασκόπησης – Τομείς Προτεραιότητας</vt:lpstr>
      <vt:lpstr>Θαλάσσια Ασφάλεια και Προστασία</vt:lpstr>
      <vt:lpstr>Θαλάσσια Ασφάλεια και Προστασία</vt:lpstr>
      <vt:lpstr>Θαλάσσια Ασφάλεια και Προστασία</vt:lpstr>
      <vt:lpstr>Ψηφιοποίηση &amp; Απλούστευση Διαδικασιών </vt:lpstr>
      <vt:lpstr>Ψηφιοποίηση &amp; Απλούστευση Διαδικασιών </vt:lpstr>
      <vt:lpstr>Ψηφιοποίηση &amp; Απλούστευση Διαδικασιών </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Περιβαλλοντική Βιωσιμότητα &amp; Μείωση των Εκπομπών Διοξειδίου του Άνθρακα</vt:lpstr>
      <vt:lpstr>Ευρωπαϊκή Ναυτιλία ισχυρότερη στη διεθνή σκηνή</vt:lpstr>
      <vt:lpstr>Ευρωπαϊκή Ναυτιλία ισχυρότερη στη διεθνή σκηνή</vt:lpstr>
      <vt:lpstr>Αναβάθμιση του προφίλ και των προσόντων των Ναυτικών και των Ναυτιλιακών Επαγγελμάτων</vt:lpstr>
      <vt:lpstr>Αναβάθμιση του προφίλ και των προσόντων των Ναυτικών και των Ναυτιλιακών Επαγγελμάτων</vt:lpstr>
      <vt:lpstr>PowerPoint Presentation</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www.pixid.be</dc:creator>
  <cp:lastModifiedBy>Vassilis Demetriades</cp:lastModifiedBy>
  <cp:revision>223</cp:revision>
  <cp:lastPrinted>2016-10-12T15:33:50Z</cp:lastPrinted>
  <dcterms:created xsi:type="dcterms:W3CDTF">2011-10-28T10:25:18Z</dcterms:created>
  <dcterms:modified xsi:type="dcterms:W3CDTF">2016-10-14T04:49:10Z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0x0101000682530127D61F41B7E9F39DC513A712</vt:lpwstr>
  </property>
</Properties>
</file>